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309" r:id="rId2"/>
    <p:sldId id="319" r:id="rId3"/>
    <p:sldId id="282" r:id="rId4"/>
    <p:sldId id="280" r:id="rId5"/>
    <p:sldId id="323" r:id="rId6"/>
    <p:sldId id="259" r:id="rId7"/>
    <p:sldId id="279" r:id="rId8"/>
    <p:sldId id="260" r:id="rId9"/>
    <p:sldId id="324" r:id="rId10"/>
    <p:sldId id="335" r:id="rId11"/>
    <p:sldId id="281" r:id="rId12"/>
    <p:sldId id="278" r:id="rId13"/>
    <p:sldId id="276" r:id="rId14"/>
    <p:sldId id="322" r:id="rId15"/>
    <p:sldId id="314" r:id="rId16"/>
    <p:sldId id="313" r:id="rId17"/>
    <p:sldId id="325" r:id="rId18"/>
    <p:sldId id="271" r:id="rId19"/>
    <p:sldId id="302" r:id="rId20"/>
    <p:sldId id="266" r:id="rId21"/>
    <p:sldId id="273" r:id="rId22"/>
    <p:sldId id="264" r:id="rId23"/>
    <p:sldId id="303" r:id="rId24"/>
    <p:sldId id="275" r:id="rId25"/>
    <p:sldId id="304" r:id="rId26"/>
    <p:sldId id="306" r:id="rId27"/>
    <p:sldId id="283" r:id="rId28"/>
    <p:sldId id="326" r:id="rId29"/>
    <p:sldId id="291" r:id="rId30"/>
    <p:sldId id="305" r:id="rId31"/>
    <p:sldId id="308" r:id="rId32"/>
    <p:sldId id="307" r:id="rId33"/>
    <p:sldId id="288" r:id="rId34"/>
    <p:sldId id="328" r:id="rId35"/>
    <p:sldId id="315" r:id="rId36"/>
    <p:sldId id="297" r:id="rId37"/>
    <p:sldId id="317" r:id="rId38"/>
    <p:sldId id="316" r:id="rId39"/>
    <p:sldId id="327" r:id="rId40"/>
    <p:sldId id="320" r:id="rId41"/>
    <p:sldId id="290" r:id="rId42"/>
    <p:sldId id="301" r:id="rId43"/>
    <p:sldId id="338" r:id="rId44"/>
    <p:sldId id="321" r:id="rId45"/>
    <p:sldId id="337" r:id="rId46"/>
    <p:sldId id="33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DADBFC9E-6D6E-084C-B9CD-D42100277370}">
          <p14:sldIdLst>
            <p14:sldId id="309"/>
            <p14:sldId id="319"/>
            <p14:sldId id="282"/>
            <p14:sldId id="280"/>
            <p14:sldId id="323"/>
            <p14:sldId id="259"/>
            <p14:sldId id="279"/>
            <p14:sldId id="260"/>
            <p14:sldId id="324"/>
            <p14:sldId id="335"/>
            <p14:sldId id="281"/>
            <p14:sldId id="278"/>
            <p14:sldId id="276"/>
            <p14:sldId id="322"/>
            <p14:sldId id="314"/>
            <p14:sldId id="313"/>
            <p14:sldId id="325"/>
            <p14:sldId id="271"/>
            <p14:sldId id="302"/>
            <p14:sldId id="266"/>
            <p14:sldId id="273"/>
            <p14:sldId id="264"/>
            <p14:sldId id="303"/>
            <p14:sldId id="275"/>
            <p14:sldId id="304"/>
            <p14:sldId id="306"/>
            <p14:sldId id="283"/>
            <p14:sldId id="326"/>
            <p14:sldId id="291"/>
            <p14:sldId id="305"/>
            <p14:sldId id="308"/>
            <p14:sldId id="307"/>
            <p14:sldId id="288"/>
            <p14:sldId id="328"/>
            <p14:sldId id="315"/>
            <p14:sldId id="297"/>
            <p14:sldId id="317"/>
            <p14:sldId id="316"/>
            <p14:sldId id="327"/>
            <p14:sldId id="320"/>
            <p14:sldId id="290"/>
            <p14:sldId id="301"/>
            <p14:sldId id="338"/>
            <p14:sldId id="321"/>
            <p14:sldId id="337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4" autoAdjust="0"/>
    <p:restoredTop sz="94658" autoAdjust="0"/>
  </p:normalViewPr>
  <p:slideViewPr>
    <p:cSldViewPr snapToGrid="0" snapToObjects="1">
      <p:cViewPr varScale="1">
        <p:scale>
          <a:sx n="113" d="100"/>
          <a:sy n="113" d="100"/>
        </p:scale>
        <p:origin x="-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00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9135802469136"/>
          <c:y val="0.704314197884516"/>
          <c:w val="0.611386944687469"/>
          <c:h val="0.183379095233434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6556968"/>
        <c:axId val="-2086569848"/>
      </c:lineChart>
      <c:catAx>
        <c:axId val="-20865569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6569848"/>
        <c:crosses val="autoZero"/>
        <c:auto val="1"/>
        <c:lblAlgn val="ctr"/>
        <c:lblOffset val="100"/>
        <c:noMultiLvlLbl val="0"/>
      </c:catAx>
      <c:valAx>
        <c:axId val="-2086569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2086556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-2084053880"/>
        <c:axId val="-2084050664"/>
      </c:scatterChart>
      <c:valAx>
        <c:axId val="-208405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4050664"/>
        <c:crosses val="autoZero"/>
        <c:crossBetween val="midCat"/>
      </c:valAx>
      <c:valAx>
        <c:axId val="-20840506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405388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-2086647128"/>
        <c:axId val="-2086650344"/>
      </c:scatterChart>
      <c:valAx>
        <c:axId val="-2086647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6650344"/>
        <c:crosses val="autoZero"/>
        <c:crossBetween val="midCat"/>
      </c:valAx>
      <c:valAx>
        <c:axId val="-2086650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664712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0890687275202"/>
          <c:y val="0.815994297788117"/>
          <c:w val="0.699632059881404"/>
          <c:h val="0.0716989953298337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3120872"/>
        <c:axId val="-2083117736"/>
      </c:lineChart>
      <c:catAx>
        <c:axId val="-2083120872"/>
        <c:scaling>
          <c:orientation val="minMax"/>
        </c:scaling>
        <c:delete val="1"/>
        <c:axPos val="b"/>
        <c:majorTickMark val="out"/>
        <c:minorTickMark val="none"/>
        <c:tickLblPos val="nextTo"/>
        <c:crossAx val="-2083117736"/>
        <c:crosses val="autoZero"/>
        <c:auto val="1"/>
        <c:lblAlgn val="ctr"/>
        <c:lblOffset val="100"/>
        <c:noMultiLvlLbl val="0"/>
      </c:catAx>
      <c:valAx>
        <c:axId val="-2083117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083120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6383E-6ABD-FE45-9F70-C5F24C7F2209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EFF4-50A9-6C44-9471-3C462FBF13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40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99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5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9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68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06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9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EFF4-50A9-6C44-9471-3C462FBF13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92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6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6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9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63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66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2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2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88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7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9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7C02C-44F4-2847-9E96-A93C882C97B1}" type="datetimeFigureOut">
              <a:rPr lang="en-US" smtClean="0"/>
              <a:t>8/12/16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C2CD6-6751-EF44-9B6C-2BC43326B1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964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emf"/><Relationship Id="rId9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9" Type="http://schemas.openxmlformats.org/officeDocument/2006/relationships/image" Target="../media/image40.emf"/><Relationship Id="rId10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5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7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36.emf"/><Relationship Id="rId8" Type="http://schemas.openxmlformats.org/officeDocument/2006/relationships/image" Target="../media/image41.emf"/><Relationship Id="rId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7" Type="http://schemas.openxmlformats.org/officeDocument/2006/relationships/image" Target="../media/image63.emf"/><Relationship Id="rId8" Type="http://schemas.openxmlformats.org/officeDocument/2006/relationships/image" Target="../media/image64.emf"/><Relationship Id="rId9" Type="http://schemas.openxmlformats.org/officeDocument/2006/relationships/image" Target="../media/image46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79.emf"/><Relationship Id="rId11" Type="http://schemas.openxmlformats.org/officeDocument/2006/relationships/image" Target="../media/image8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71.emf"/><Relationship Id="rId8" Type="http://schemas.openxmlformats.org/officeDocument/2006/relationships/image" Target="../media/image85.emf"/><Relationship Id="rId9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0.emf"/><Relationship Id="rId5" Type="http://schemas.openxmlformats.org/officeDocument/2006/relationships/image" Target="../media/image6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92.emf"/><Relationship Id="rId5" Type="http://schemas.openxmlformats.org/officeDocument/2006/relationships/image" Target="../media/image93.emf"/><Relationship Id="rId6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image" Target="../media/image95.emf"/><Relationship Id="rId5" Type="http://schemas.openxmlformats.org/officeDocument/2006/relationships/image" Target="../media/image96.emf"/><Relationship Id="rId6" Type="http://schemas.openxmlformats.org/officeDocument/2006/relationships/image" Target="../media/image97.emf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4" Type="http://schemas.openxmlformats.org/officeDocument/2006/relationships/image" Target="../media/image103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4"/>
          <p:cNvSpPr txBox="1">
            <a:spLocks noChangeArrowheads="1"/>
          </p:cNvSpPr>
          <p:nvPr/>
        </p:nvSpPr>
        <p:spPr bwMode="auto">
          <a:xfrm>
            <a:off x="0" y="205619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                                                                   Prolog</a:t>
            </a:r>
          </a:p>
          <a:p>
            <a:pPr eaLnBrk="1" hangingPunct="1"/>
            <a:r>
              <a:rPr lang="en-US" sz="1800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800" dirty="0" smtClean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                                                           </a:t>
            </a:r>
            <a:r>
              <a:rPr lang="en-US" sz="1800" dirty="0" smtClean="0">
                <a:solidFill>
                  <a:srgbClr val="8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“Cosmic Gall”</a:t>
            </a:r>
          </a:p>
          <a:p>
            <a:pPr eaLnBrk="1" hangingPunct="1"/>
            <a:r>
              <a:rPr lang="en-US" sz="1800" dirty="0">
                <a:latin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                                          </a:t>
            </a:r>
            <a:r>
              <a:rPr lang="en-US" sz="1800" dirty="0">
                <a:latin typeface="Times New Roman" charset="0"/>
                <a:cs typeface="Times New Roman" charset="0"/>
              </a:rPr>
              <a:t> </a:t>
            </a:r>
            <a:r>
              <a:rPr lang="en-US" sz="1800" dirty="0" smtClean="0">
                <a:latin typeface="Times New Roman" charset="0"/>
                <a:cs typeface="Times New Roman" charset="0"/>
              </a:rPr>
              <a:t>                    John Updike</a:t>
            </a:r>
          </a:p>
        </p:txBody>
      </p:sp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04800" y="1447800"/>
            <a:ext cx="853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 dirty="0">
              <a:latin typeface="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128949"/>
            <a:ext cx="9144000" cy="5970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454275">
              <a:defRPr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</a:t>
            </a:r>
            <a:r>
              <a:rPr lang="en-US" sz="1500" dirty="0" smtClean="0">
                <a:latin typeface="Times New Roman"/>
                <a:cs typeface="Times New Roman"/>
              </a:rPr>
              <a:t>Neutrinos</a:t>
            </a:r>
            <a:r>
              <a:rPr lang="en-US" sz="1500" dirty="0">
                <a:latin typeface="Times New Roman"/>
                <a:cs typeface="Times New Roman"/>
              </a:rPr>
              <a:t>, they are very small.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They </a:t>
            </a:r>
            <a:r>
              <a:rPr lang="en-US" sz="1500" dirty="0">
                <a:latin typeface="Times New Roman"/>
                <a:cs typeface="Times New Roman"/>
              </a:rPr>
              <a:t>have no charge and have no mass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And </a:t>
            </a:r>
            <a:r>
              <a:rPr lang="en-US" sz="1500" dirty="0">
                <a:latin typeface="Times New Roman"/>
                <a:cs typeface="Times New Roman"/>
              </a:rPr>
              <a:t>do not interact at all.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The </a:t>
            </a:r>
            <a:r>
              <a:rPr lang="en-US" sz="1500" dirty="0">
                <a:latin typeface="Times New Roman"/>
                <a:cs typeface="Times New Roman"/>
              </a:rPr>
              <a:t>earth is just a silly ball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To </a:t>
            </a:r>
            <a:r>
              <a:rPr lang="en-US" sz="1500" dirty="0">
                <a:latin typeface="Times New Roman"/>
                <a:cs typeface="Times New Roman"/>
              </a:rPr>
              <a:t>them, through which they simply pass,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Like </a:t>
            </a:r>
            <a:r>
              <a:rPr lang="en-US" sz="1500" dirty="0">
                <a:latin typeface="Times New Roman"/>
                <a:cs typeface="Times New Roman"/>
              </a:rPr>
              <a:t>dustmaids through a drafty hall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Or </a:t>
            </a:r>
            <a:r>
              <a:rPr lang="en-US" sz="1500" dirty="0">
                <a:latin typeface="Times New Roman"/>
                <a:cs typeface="Times New Roman"/>
              </a:rPr>
              <a:t>photons through a sheet of glass.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They </a:t>
            </a:r>
            <a:r>
              <a:rPr lang="en-US" sz="1500" dirty="0">
                <a:latin typeface="Times New Roman"/>
                <a:cs typeface="Times New Roman"/>
              </a:rPr>
              <a:t>snub the most exquisite gas,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Ignore </a:t>
            </a:r>
            <a:r>
              <a:rPr lang="en-US" sz="1500" dirty="0">
                <a:latin typeface="Times New Roman"/>
                <a:cs typeface="Times New Roman"/>
              </a:rPr>
              <a:t>the most substantial wall,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Cold</a:t>
            </a:r>
            <a:r>
              <a:rPr lang="en-US" sz="1500" dirty="0">
                <a:latin typeface="Times New Roman"/>
                <a:cs typeface="Times New Roman"/>
              </a:rPr>
              <a:t>-shoulder steel and sounding brass,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Insult </a:t>
            </a:r>
            <a:r>
              <a:rPr lang="en-US" sz="1500" dirty="0">
                <a:latin typeface="Times New Roman"/>
                <a:cs typeface="Times New Roman"/>
              </a:rPr>
              <a:t>the stallion in his </a:t>
            </a:r>
            <a:r>
              <a:rPr lang="en-US" sz="1500" dirty="0" smtClean="0">
                <a:latin typeface="Times New Roman"/>
                <a:cs typeface="Times New Roman"/>
              </a:rPr>
              <a:t>stall  </a:t>
            </a:r>
          </a:p>
          <a:p>
            <a:pPr marL="2454275">
              <a:defRPr/>
            </a:pPr>
            <a:r>
              <a:rPr lang="en-US" sz="1500" dirty="0">
                <a:latin typeface="Times New Roman"/>
                <a:cs typeface="Times New Roman"/>
              </a:rPr>
              <a:t> </a:t>
            </a:r>
            <a:r>
              <a:rPr lang="en-US" sz="1500" dirty="0" smtClean="0">
                <a:latin typeface="Times New Roman"/>
                <a:cs typeface="Times New Roman"/>
              </a:rPr>
              <a:t>        And </a:t>
            </a:r>
            <a:r>
              <a:rPr lang="en-US" sz="1500" dirty="0">
                <a:latin typeface="Times New Roman"/>
                <a:cs typeface="Times New Roman"/>
              </a:rPr>
              <a:t>scorning barriers of class,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Infiltrate </a:t>
            </a:r>
            <a:r>
              <a:rPr lang="en-US" sz="1500" dirty="0">
                <a:latin typeface="Times New Roman"/>
                <a:cs typeface="Times New Roman"/>
              </a:rPr>
              <a:t>you and me! Like tall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And </a:t>
            </a:r>
            <a:r>
              <a:rPr lang="en-US" sz="1500" dirty="0">
                <a:latin typeface="Times New Roman"/>
                <a:cs typeface="Times New Roman"/>
              </a:rPr>
              <a:t>painless guillotines, they fall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Down </a:t>
            </a:r>
            <a:r>
              <a:rPr lang="en-US" sz="1500" dirty="0">
                <a:latin typeface="Times New Roman"/>
                <a:cs typeface="Times New Roman"/>
              </a:rPr>
              <a:t>through our heads into the grass.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At </a:t>
            </a:r>
            <a:r>
              <a:rPr lang="en-US" sz="1500" dirty="0">
                <a:latin typeface="Times New Roman"/>
                <a:cs typeface="Times New Roman"/>
              </a:rPr>
              <a:t>night, they enter at Nepal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And </a:t>
            </a:r>
            <a:r>
              <a:rPr lang="en-US" sz="1500" dirty="0">
                <a:latin typeface="Times New Roman"/>
                <a:cs typeface="Times New Roman"/>
              </a:rPr>
              <a:t>pierce the lover and his lass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From </a:t>
            </a:r>
            <a:r>
              <a:rPr lang="en-US" sz="1500" dirty="0">
                <a:latin typeface="Times New Roman"/>
                <a:cs typeface="Times New Roman"/>
              </a:rPr>
              <a:t>underneath the bed-you call</a:t>
            </a:r>
            <a:br>
              <a:rPr lang="en-US" sz="1500" dirty="0">
                <a:latin typeface="Times New Roman"/>
                <a:cs typeface="Times New Roman"/>
              </a:rPr>
            </a:br>
            <a:r>
              <a:rPr lang="en-US" sz="1500" dirty="0" smtClean="0">
                <a:latin typeface="Times New Roman"/>
                <a:cs typeface="Times New Roman"/>
              </a:rPr>
              <a:t>         It </a:t>
            </a:r>
            <a:r>
              <a:rPr lang="en-US" sz="1500" dirty="0">
                <a:latin typeface="Times New Roman"/>
                <a:cs typeface="Times New Roman"/>
              </a:rPr>
              <a:t>wonderful; I call it crass.</a:t>
            </a:r>
            <a:endParaRPr lang="en-US" sz="15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“ Neutrinos </a:t>
            </a: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are elusive.  They can pass through 1000 light-years of lead without interacting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US" sz="16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  You </a:t>
            </a: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and I are now being invaded by about 10</a:t>
            </a:r>
            <a:r>
              <a:rPr lang="en-US" sz="1600" baseline="30000" dirty="0">
                <a:solidFill>
                  <a:srgbClr val="FF0000"/>
                </a:solidFill>
                <a:latin typeface="Times New Roman"/>
                <a:cs typeface="Times New Roman"/>
              </a:rPr>
              <a:t>14</a:t>
            </a: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 neutrinos each second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.” </a:t>
            </a:r>
            <a:endParaRPr lang="en-US" sz="16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454275">
              <a:defRPr/>
            </a:pP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		</a:t>
            </a:r>
            <a:endParaRPr lang="en-US" sz="1600" dirty="0">
              <a:latin typeface="Times New Roman"/>
              <a:cs typeface="Times New Roman"/>
            </a:endParaRPr>
          </a:p>
          <a:p>
            <a:pPr marL="2454275">
              <a:defRPr/>
            </a:pPr>
            <a:r>
              <a:rPr lang="en-US" sz="1600" dirty="0" smtClean="0">
                <a:latin typeface="Times New Roman"/>
                <a:cs typeface="Times New Roman"/>
              </a:rPr>
              <a:t>                Larry </a:t>
            </a:r>
            <a:r>
              <a:rPr lang="en-US" sz="1600" dirty="0">
                <a:latin typeface="Times New Roman"/>
                <a:cs typeface="Times New Roman"/>
              </a:rPr>
              <a:t>Sulak, Boston </a:t>
            </a:r>
            <a:r>
              <a:rPr lang="en-US" sz="1600" dirty="0" smtClean="0">
                <a:latin typeface="Times New Roman"/>
                <a:cs typeface="Times New Roman"/>
              </a:rPr>
              <a:t>University</a:t>
            </a:r>
          </a:p>
          <a:p>
            <a:pPr marL="2454275">
              <a:defRPr/>
            </a:pPr>
            <a:r>
              <a:rPr lang="en-US" sz="1600" dirty="0" smtClean="0">
                <a:latin typeface="Times New Roman"/>
                <a:cs typeface="Times New Roman"/>
              </a:rPr>
              <a:t>Swedish </a:t>
            </a:r>
            <a:r>
              <a:rPr lang="en-US" sz="1600" dirty="0">
                <a:latin typeface="Times New Roman"/>
                <a:cs typeface="Times New Roman"/>
              </a:rPr>
              <a:t>Nobel Historical Colloquium, December, 2015 </a:t>
            </a:r>
          </a:p>
        </p:txBody>
      </p:sp>
    </p:spTree>
    <p:extLst>
      <p:ext uri="{BB962C8B-B14F-4D97-AF65-F5344CB8AC3E}">
        <p14:creationId xmlns:p14="http://schemas.microsoft.com/office/powerpoint/2010/main" val="9330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 </a:t>
            </a:r>
            <a:r>
              <a:rPr lang="en-US" dirty="0" smtClean="0"/>
              <a:t>Hamiltonian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The neutrino </a:t>
            </a:r>
            <a:r>
              <a:rPr lang="en-US" dirty="0"/>
              <a:t>v</a:t>
            </a:r>
            <a:r>
              <a:rPr lang="en-US" dirty="0" smtClean="0"/>
              <a:t>acuum Hamiltonian (dimensionless)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Neutrino interaction with matter (dimensionless)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Here, U  is a unitary matrix, the neutrino analog of the CKM matrix.    </a:t>
            </a:r>
          </a:p>
          <a:p>
            <a:endParaRPr lang="en-US" dirty="0"/>
          </a:p>
          <a:p>
            <a:r>
              <a:rPr lang="en-US" dirty="0" smtClean="0"/>
              <a:t>Neutrino states </a:t>
            </a:r>
            <a:r>
              <a:rPr lang="en-US" dirty="0"/>
              <a:t>of good </a:t>
            </a:r>
            <a:r>
              <a:rPr lang="en-US" dirty="0" smtClean="0"/>
              <a:t>flavor </a:t>
            </a: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      are </a:t>
            </a:r>
            <a:r>
              <a:rPr lang="en-US" dirty="0" smtClean="0"/>
              <a:t>coherent superpositions of neutrino </a:t>
            </a:r>
            <a:r>
              <a:rPr lang="en-US" dirty="0" smtClean="0"/>
              <a:t>            </a:t>
            </a:r>
          </a:p>
          <a:p>
            <a:pPr marL="0" indent="0">
              <a:buNone/>
            </a:pPr>
            <a:r>
              <a:rPr lang="en-US" dirty="0" smtClean="0"/>
              <a:t>      states </a:t>
            </a:r>
            <a:r>
              <a:rPr lang="en-US" dirty="0" smtClean="0"/>
              <a:t>of good mass (neutrino eigenstates) </a:t>
            </a: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dirty="0" smtClean="0"/>
              <a:t>.  </a:t>
            </a:r>
            <a:r>
              <a:rPr lang="en-US" dirty="0" smtClean="0"/>
              <a:t>The two are related </a:t>
            </a:r>
            <a:r>
              <a:rPr lang="en-US" dirty="0" smtClean="0"/>
              <a:t>by      :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84" y="2043304"/>
            <a:ext cx="1879600" cy="736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784" y="799824"/>
            <a:ext cx="2794000" cy="520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413" y="3430876"/>
            <a:ext cx="2438400" cy="7493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22" y="5721657"/>
            <a:ext cx="14859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71" y="5215946"/>
            <a:ext cx="190500" cy="190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212" y="4923758"/>
            <a:ext cx="444500" cy="266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164" y="5215946"/>
            <a:ext cx="520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Neutrinos Oscillate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26" y="1723818"/>
            <a:ext cx="806507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700" dirty="0" smtClean="0"/>
              <a:t> (1)  </a:t>
            </a:r>
            <a:r>
              <a:rPr lang="en-US" sz="1700" dirty="0" smtClean="0"/>
              <a:t>Neutinos</a:t>
            </a:r>
            <a:r>
              <a:rPr lang="en-US" sz="1700" dirty="0" smtClean="0"/>
              <a:t> are produced and detected in states of good  flavor. </a:t>
            </a:r>
          </a:p>
          <a:p>
            <a:pPr marL="514350" indent="-514350">
              <a:buAutoNum type="arabicParenBoth" startAt="3"/>
            </a:pPr>
            <a:endParaRPr lang="en-US" sz="1700" dirty="0" smtClean="0"/>
          </a:p>
          <a:p>
            <a:pPr marL="0" indent="0">
              <a:buNone/>
            </a:pPr>
            <a:r>
              <a:rPr lang="en-US" sz="1700" dirty="0" smtClean="0"/>
              <a:t> (</a:t>
            </a:r>
            <a:r>
              <a:rPr lang="en-US" sz="1700" dirty="0"/>
              <a:t>2)</a:t>
            </a:r>
            <a:r>
              <a:rPr lang="en-US" sz="1800" dirty="0"/>
              <a:t> </a:t>
            </a:r>
            <a:r>
              <a:rPr lang="en-US" sz="1800" dirty="0" smtClean="0"/>
              <a:t> </a:t>
            </a:r>
            <a:r>
              <a:rPr lang="en-US" sz="1700" dirty="0" smtClean="0"/>
              <a:t>Neutrinos </a:t>
            </a:r>
            <a:r>
              <a:rPr lang="en-US" sz="1700" dirty="0"/>
              <a:t>propagate in states of good mass</a:t>
            </a:r>
          </a:p>
          <a:p>
            <a:pPr marL="0" indent="0">
              <a:buNone/>
            </a:pPr>
            <a:r>
              <a:rPr lang="en-US" sz="1700" dirty="0"/>
              <a:t> </a:t>
            </a:r>
          </a:p>
          <a:p>
            <a:pPr marL="0" indent="0">
              <a:buNone/>
            </a:pPr>
            <a:r>
              <a:rPr lang="en-US" sz="1700" dirty="0" smtClean="0"/>
              <a:t>  (3)  States </a:t>
            </a:r>
            <a:r>
              <a:rPr lang="en-US" sz="1700" dirty="0" smtClean="0"/>
              <a:t>of good mass propagate with different periods when the neutrinos have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</a:t>
            </a:r>
            <a:r>
              <a:rPr lang="en-US" sz="1700" dirty="0" smtClean="0"/>
              <a:t>different </a:t>
            </a:r>
            <a:r>
              <a:rPr lang="en-US" sz="1700" dirty="0" smtClean="0"/>
              <a:t>masses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1700" dirty="0" smtClean="0"/>
              <a:t> </a:t>
            </a:r>
            <a:r>
              <a:rPr lang="en-US" sz="1700" dirty="0" smtClean="0"/>
              <a:t> (4)  Oscillations </a:t>
            </a:r>
            <a:r>
              <a:rPr lang="en-US" sz="1700" dirty="0"/>
              <a:t>occur because states of good flavor are a coherent superposition of </a:t>
            </a:r>
            <a:endParaRPr lang="en-US" sz="1700" dirty="0" smtClean="0"/>
          </a:p>
          <a:p>
            <a:pPr marL="0" indent="0">
              <a:buNone/>
            </a:pPr>
            <a:r>
              <a:rPr lang="en-US" sz="1700" dirty="0"/>
              <a:t> </a:t>
            </a:r>
            <a:r>
              <a:rPr lang="en-US" sz="1700" dirty="0" smtClean="0"/>
              <a:t>        </a:t>
            </a:r>
            <a:r>
              <a:rPr lang="en-US" sz="1700" dirty="0" smtClean="0"/>
              <a:t>states </a:t>
            </a:r>
            <a:r>
              <a:rPr lang="en-US" sz="1700" dirty="0"/>
              <a:t>of good mass. </a:t>
            </a:r>
          </a:p>
          <a:p>
            <a:pPr marL="514350" indent="-514350">
              <a:buAutoNum type="arabicParenBoth" startAt="3"/>
            </a:pPr>
            <a:endParaRPr lang="en-US" dirty="0"/>
          </a:p>
          <a:p>
            <a:pPr marL="514350" indent="-514350">
              <a:buAutoNum type="arabicParenBoth" startAt="3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9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Time-Evolution Operator and the Neutrino Oscillation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Time-evolution operator</a:t>
            </a:r>
          </a:p>
          <a:p>
            <a:endParaRPr lang="en-US" dirty="0"/>
          </a:p>
          <a:p>
            <a:r>
              <a:rPr lang="en-US" dirty="0" smtClean="0"/>
              <a:t>Neutrino Oscillation Probability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98" y="4253402"/>
            <a:ext cx="3327400" cy="266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572" y="3002644"/>
            <a:ext cx="19939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9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Oscillation Probability</a:t>
            </a:r>
            <a:br>
              <a:rPr lang="en-US" dirty="0"/>
            </a:br>
            <a:r>
              <a:rPr lang="en-US" dirty="0" smtClean="0"/>
              <a:t> Expressed in terms of the Four Partial Oscillation  Probabilities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680515"/>
              </p:ext>
            </p:extLst>
          </p:nvPr>
        </p:nvGraphicFramePr>
        <p:xfrm>
          <a:off x="709729" y="2857863"/>
          <a:ext cx="7657614" cy="1224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57614"/>
              </a:tblGrid>
              <a:tr h="12249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28" y="3302689"/>
            <a:ext cx="6835821" cy="4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3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59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Future Neutrino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(1) Symmetry violation in the neutrino sector</a:t>
            </a:r>
          </a:p>
          <a:p>
            <a:pPr marL="0" indent="0">
              <a:buNone/>
            </a:pPr>
            <a:r>
              <a:rPr lang="en-US" dirty="0" smtClean="0"/>
              <a:t>(2) New generations of neutrinos</a:t>
            </a:r>
          </a:p>
          <a:p>
            <a:pPr marL="0" indent="0">
              <a:buNone/>
            </a:pPr>
            <a:r>
              <a:rPr lang="en-US" dirty="0" smtClean="0"/>
              <a:t>(3) </a:t>
            </a:r>
            <a:r>
              <a:rPr lang="en-US" dirty="0"/>
              <a:t>S</a:t>
            </a:r>
            <a:r>
              <a:rPr lang="en-US" dirty="0" smtClean="0"/>
              <a:t>terile neutrinos?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26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T, CP, and CPT </a:t>
            </a:r>
            <a:r>
              <a:rPr lang="en-US" dirty="0" smtClean="0"/>
              <a:t>Symmetry Violating Observables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dirty="0"/>
              <a:t>T, CP, and CPT Symmetry </a:t>
            </a:r>
            <a:r>
              <a:rPr lang="en-US" sz="2800" dirty="0" smtClean="0"/>
              <a:t>Violation may be assessed by measuring the following neutrino and anti-neutrino </a:t>
            </a:r>
            <a:r>
              <a:rPr lang="en-US" sz="2800" dirty="0"/>
              <a:t>oscillation  probability </a:t>
            </a:r>
            <a:r>
              <a:rPr lang="en-US" sz="2800" dirty="0" smtClean="0"/>
              <a:t>differences,</a:t>
            </a:r>
            <a:endParaRPr lang="en-US" sz="26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 non=zero value of one of these differences would indicate that the corresponding symmetry is violated.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E. M. Henley, M. B. Johnson, and L. S. Kisslinger, “Time-Reversal in Neutrino Oscillations,”  Int J. Mod. Phys.  E 20, 2463 (2011)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5" y="2401509"/>
            <a:ext cx="4660900" cy="368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5" y="3144460"/>
            <a:ext cx="4851400" cy="381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5" y="3855660"/>
            <a:ext cx="3530600" cy="381000"/>
          </a:xfrm>
          <a:prstGeom prst="rect">
            <a:avLst/>
          </a:prstGeom>
        </p:spPr>
      </p:pic>
      <p:pic>
        <p:nvPicPr>
          <p:cNvPr id="3" name="Picture 2" descr="latex-image-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7" y="3144460"/>
            <a:ext cx="14224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9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Hamiltonian Approach and Insights From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3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Issues leading us to look for a new Hamiltonian formulation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</a:t>
            </a:r>
            <a:r>
              <a:rPr lang="en-US" sz="1600" dirty="0" smtClean="0"/>
              <a:t>he importance of a credible </a:t>
            </a:r>
            <a:r>
              <a:rPr lang="en-US" sz="1600" dirty="0"/>
              <a:t>error </a:t>
            </a:r>
            <a:r>
              <a:rPr lang="en-US" sz="1600" dirty="0" smtClean="0"/>
              <a:t>analysis.  The importance of a </a:t>
            </a:r>
            <a:r>
              <a:rPr lang="en-US" sz="1600" dirty="0"/>
              <a:t>credible error analysis is </a:t>
            </a:r>
            <a:r>
              <a:rPr lang="en-US" sz="1600" dirty="0" smtClean="0"/>
              <a:t>well </a:t>
            </a:r>
            <a:r>
              <a:rPr lang="en-US" sz="1600" dirty="0"/>
              <a:t>known </a:t>
            </a:r>
            <a:r>
              <a:rPr lang="en-US" sz="1600" dirty="0" smtClean="0"/>
              <a:t>for experiment. It is no less important for theory.  Yet,  it is often overlooked by theorists, sometimes with quite embarrassing consequences.</a:t>
            </a:r>
            <a:endParaRPr lang="en-US" dirty="0"/>
          </a:p>
          <a:p>
            <a:endParaRPr lang="en-US" sz="1600" dirty="0" smtClean="0"/>
          </a:p>
          <a:p>
            <a:r>
              <a:rPr lang="en-US" sz="1600" dirty="0" smtClean="0"/>
              <a:t> In the course of our earlier work on neutrino oscillations, we noted that theorists seldom  calibrated the accuracy of the simplified expressions </a:t>
            </a:r>
            <a:r>
              <a:rPr lang="en-US" sz="1600" dirty="0"/>
              <a:t>they proposed </a:t>
            </a:r>
            <a:r>
              <a:rPr lang="en-US" sz="1600" dirty="0" smtClean="0"/>
              <a:t>for </a:t>
            </a:r>
            <a:r>
              <a:rPr lang="en-US" sz="1600" dirty="0"/>
              <a:t>the oscillation </a:t>
            </a:r>
            <a:r>
              <a:rPr lang="en-US" sz="1600" dirty="0" smtClean="0"/>
              <a:t>probability. </a:t>
            </a:r>
          </a:p>
          <a:p>
            <a:endParaRPr lang="en-US" sz="1600" dirty="0"/>
          </a:p>
          <a:p>
            <a:r>
              <a:rPr lang="en-US" sz="1600" dirty="0" smtClean="0"/>
              <a:t>In addition, the justification of the techniques used to determine these expressions  was often obscure (at least to me).  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 The  lack of a credible theoretical error analysis,  coupled with an  obscure methods used to obtain  approximate oscillation probabilities, initiated our search for an alternative formulation.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4189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Hamiltonian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(1) Issues that led us to seek a new approach</a:t>
            </a:r>
          </a:p>
          <a:p>
            <a:r>
              <a:rPr lang="en-US" dirty="0" smtClean="0"/>
              <a:t>(2) The SNM framework</a:t>
            </a:r>
          </a:p>
          <a:p>
            <a:r>
              <a:rPr lang="en-US" dirty="0" smtClean="0"/>
              <a:t>(3) What makes it novel:  The Lagrange   </a:t>
            </a:r>
          </a:p>
          <a:p>
            <a:pPr marL="0" indent="0">
              <a:buNone/>
            </a:pPr>
            <a:r>
              <a:rPr lang="en-US" dirty="0" smtClean="0"/>
              <a:t>          Interpolation </a:t>
            </a:r>
            <a:r>
              <a:rPr lang="en-US" dirty="0"/>
              <a:t>Formula (LIF) </a:t>
            </a:r>
            <a:endParaRPr lang="en-US" dirty="0" smtClean="0"/>
          </a:p>
          <a:p>
            <a:r>
              <a:rPr lang="en-US" dirty="0" smtClean="0"/>
              <a:t>(4) Convenient form for the neutrino </a:t>
            </a:r>
          </a:p>
          <a:p>
            <a:pPr marL="0" indent="0">
              <a:buNone/>
            </a:pPr>
            <a:r>
              <a:rPr lang="en-US" dirty="0" smtClean="0"/>
              <a:t>          oscillation probabilities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7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0396"/>
            <a:ext cx="9144000" cy="525780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 smtClean="0"/>
              <a:t>This seminar is dedicated to Lincoln Wolfenstein,* who made the important prediction of resonance-enhanced neutrino flavor conversion in matter.  Lincoln never visited Los Alamos because of his fierce opposition to nuclear weapons.</a:t>
            </a:r>
            <a:endParaRPr lang="en-US" sz="8000" dirty="0"/>
          </a:p>
          <a:p>
            <a:endParaRPr lang="en-US" sz="8000" dirty="0" smtClean="0"/>
          </a:p>
          <a:p>
            <a:endParaRPr lang="en-US" sz="80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endParaRPr lang="en-US" sz="6200" dirty="0" smtClean="0"/>
          </a:p>
          <a:p>
            <a:pPr marL="0" indent="0">
              <a:buNone/>
            </a:pPr>
            <a:endParaRPr lang="en-US" sz="6200" dirty="0"/>
          </a:p>
          <a:p>
            <a:pPr marL="0" indent="0">
              <a:buNone/>
            </a:pPr>
            <a:r>
              <a:rPr lang="en-US" sz="6200" dirty="0" smtClean="0"/>
              <a:t>                                                                      1923 – 2015</a:t>
            </a:r>
          </a:p>
          <a:p>
            <a:pPr marL="0" indent="0">
              <a:buNone/>
            </a:pPr>
            <a:r>
              <a:rPr lang="en-US" sz="6200" dirty="0" smtClean="0"/>
              <a:t>As you know, Lincoln </a:t>
            </a:r>
            <a:r>
              <a:rPr lang="en-US" sz="6200" dirty="0"/>
              <a:t>Wolfenstein </a:t>
            </a:r>
            <a:r>
              <a:rPr lang="en-US" sz="6200" dirty="0" smtClean="0"/>
              <a:t>was a  </a:t>
            </a:r>
            <a:r>
              <a:rPr lang="en-US" sz="6200" dirty="0"/>
              <a:t>particle physicist who studied the weak interaction</a:t>
            </a:r>
            <a:r>
              <a:rPr lang="en-US" sz="6200" dirty="0" smtClean="0"/>
              <a:t>.</a:t>
            </a:r>
            <a:r>
              <a:rPr lang="en-US" sz="6600" dirty="0"/>
              <a:t>  </a:t>
            </a:r>
            <a:r>
              <a:rPr lang="en-US" sz="6600" dirty="0" smtClean="0"/>
              <a:t>Lincoln obtained </a:t>
            </a:r>
            <a:r>
              <a:rPr lang="en-US" sz="6600" dirty="0"/>
              <a:t>his PhD in 1949 from the University of Chicago. He retired from Carnegie Mellon University in 2000 after being a faculty member for 52 years. </a:t>
            </a:r>
          </a:p>
          <a:p>
            <a:pPr marL="0" indent="0">
              <a:buNone/>
            </a:pPr>
            <a:r>
              <a:rPr lang="en-US" sz="6200" dirty="0" smtClean="0"/>
              <a:t> </a:t>
            </a:r>
          </a:p>
          <a:p>
            <a:pPr marL="0" indent="0">
              <a:buNone/>
            </a:pPr>
            <a:r>
              <a:rPr lang="en-US" sz="6000" dirty="0" smtClean="0"/>
              <a:t>*Lincoln </a:t>
            </a:r>
            <a:r>
              <a:rPr lang="en-US" sz="6000" dirty="0"/>
              <a:t>taught my first semester </a:t>
            </a:r>
            <a:r>
              <a:rPr lang="en-US" sz="6000" dirty="0" smtClean="0"/>
              <a:t>graduate course in </a:t>
            </a:r>
            <a:r>
              <a:rPr lang="en-US" sz="6000" dirty="0"/>
              <a:t>Nuclear </a:t>
            </a:r>
            <a:r>
              <a:rPr lang="en-US" sz="6000" dirty="0" smtClean="0"/>
              <a:t>Physics.  </a:t>
            </a:r>
            <a:r>
              <a:rPr lang="en-US" sz="6000" dirty="0"/>
              <a:t>He also established a course, “Concepts in Modern Physics,”  </a:t>
            </a:r>
            <a:r>
              <a:rPr lang="en-US" sz="6000" dirty="0" smtClean="0"/>
              <a:t>I gave while a visiting professor at Carnegie Mellon University during 1995-96.  This course covered </a:t>
            </a:r>
            <a:r>
              <a:rPr lang="en-US" sz="6000" dirty="0"/>
              <a:t>quantum mechanics, relativity, and </a:t>
            </a:r>
            <a:r>
              <a:rPr lang="en-US" sz="6000" dirty="0" smtClean="0"/>
              <a:t>cosmology for undergraduate students </a:t>
            </a:r>
            <a:r>
              <a:rPr lang="en-US" sz="6000" dirty="0"/>
              <a:t>who had </a:t>
            </a:r>
            <a:r>
              <a:rPr lang="en-US" sz="6000" dirty="0" smtClean="0"/>
              <a:t>neither </a:t>
            </a:r>
            <a:r>
              <a:rPr lang="en-US" sz="6000" dirty="0"/>
              <a:t>taken, nor </a:t>
            </a:r>
            <a:r>
              <a:rPr lang="en-US" sz="6000" dirty="0" smtClean="0"/>
              <a:t>intended to take, another physics course at </a:t>
            </a:r>
            <a:r>
              <a:rPr lang="en-US" sz="6000" dirty="0"/>
              <a:t>CMU.  </a:t>
            </a:r>
            <a:r>
              <a:rPr lang="en-US" sz="6000" dirty="0" smtClean="0"/>
              <a:t>This </a:t>
            </a:r>
            <a:r>
              <a:rPr lang="en-US" sz="6000" dirty="0"/>
              <a:t>was not “physics for </a:t>
            </a:r>
            <a:r>
              <a:rPr lang="en-US" sz="6000" dirty="0" smtClean="0"/>
              <a:t>poets,”  and it ranks as one </a:t>
            </a:r>
            <a:r>
              <a:rPr lang="en-US" sz="6000" dirty="0"/>
              <a:t>of my most rewarding </a:t>
            </a:r>
            <a:r>
              <a:rPr lang="en-US" sz="6000" dirty="0" smtClean="0"/>
              <a:t>challenges</a:t>
            </a:r>
            <a:endParaRPr lang="en-US" sz="6000" dirty="0"/>
          </a:p>
        </p:txBody>
      </p:sp>
      <p:pic>
        <p:nvPicPr>
          <p:cNvPr id="4" name="Picture 3" descr="th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17" y="2241967"/>
            <a:ext cx="2217210" cy="221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3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Standard Neutrino </a:t>
            </a:r>
            <a:r>
              <a:rPr lang="en-US" dirty="0"/>
              <a:t>Model:  Framework of </a:t>
            </a:r>
            <a:r>
              <a:rPr lang="en-US" dirty="0" smtClean="0"/>
              <a:t>our Formulation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8639" y="1931550"/>
            <a:ext cx="8338161" cy="49264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All parameters of our </a:t>
            </a:r>
            <a:r>
              <a:rPr lang="en-US" sz="2400" dirty="0"/>
              <a:t>neutrino </a:t>
            </a:r>
            <a:r>
              <a:rPr lang="en-US" sz="2400" dirty="0" smtClean="0"/>
              <a:t>Hamiltonian,  except for the </a:t>
            </a:r>
            <a:r>
              <a:rPr lang="en-US" sz="2400" dirty="0"/>
              <a:t>CP violating phase </a:t>
            </a:r>
            <a:r>
              <a:rPr lang="en-US" sz="2400" dirty="0" smtClean="0"/>
              <a:t>(which is not known), are taken from the Standard </a:t>
            </a:r>
            <a:r>
              <a:rPr lang="en-US" sz="2400" dirty="0"/>
              <a:t>Neutrino </a:t>
            </a:r>
            <a:r>
              <a:rPr lang="en-US" sz="2400" dirty="0" smtClean="0"/>
              <a:t>Model (SNM</a:t>
            </a:r>
            <a:r>
              <a:rPr lang="en-US" sz="2400" dirty="0"/>
              <a:t>)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parameters determined by the SNM </a:t>
            </a:r>
            <a:r>
              <a:rPr lang="en-US" sz="2400" dirty="0" smtClean="0"/>
              <a:t>are: 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(1) the  ratios of the neutrino mass differences,  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sz="2200" dirty="0" smtClean="0"/>
          </a:p>
          <a:p>
            <a:pPr marL="457200" indent="-457200">
              <a:buAutoNum type="arabicParenBoth" startAt="2"/>
            </a:pPr>
            <a:r>
              <a:rPr lang="en-US" sz="2200" dirty="0" smtClean="0"/>
              <a:t>the three mixing angles,       , and </a:t>
            </a:r>
          </a:p>
          <a:p>
            <a:pPr marL="457200" indent="-457200">
              <a:buAutoNum type="arabicParenBoth" startAt="2"/>
            </a:pPr>
            <a:endParaRPr lang="en-US" sz="2200" dirty="0"/>
          </a:p>
          <a:p>
            <a:pPr marL="457200" indent="-457200">
              <a:buAutoNum type="arabicParenBoth" startAt="2"/>
            </a:pPr>
            <a:r>
              <a:rPr lang="en-US" sz="2200" dirty="0" smtClean="0"/>
              <a:t>the strength of the interaction of the neutrino with matter,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255" y="4558455"/>
            <a:ext cx="3073400" cy="698500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06" y="6192505"/>
            <a:ext cx="203200" cy="279400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50" y="5481305"/>
            <a:ext cx="29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7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Origin of the </a:t>
            </a:r>
            <a:r>
              <a:rPr lang="en-US" dirty="0"/>
              <a:t>advantages of our Hamiltonian Formulation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000" dirty="0" smtClean="0"/>
              <a:t>The </a:t>
            </a:r>
            <a:r>
              <a:rPr lang="en-US" sz="2000" dirty="0"/>
              <a:t>advantages of our Hamiltonian Formulation derive from </a:t>
            </a:r>
            <a:r>
              <a:rPr lang="en-US" sz="2000" dirty="0" smtClean="0"/>
              <a:t>using </a:t>
            </a:r>
            <a:r>
              <a:rPr lang="en-US" sz="2000" dirty="0"/>
              <a:t>the Lagrange interpolation </a:t>
            </a:r>
            <a:r>
              <a:rPr lang="en-US" sz="2000" dirty="0" smtClean="0"/>
              <a:t>formula (LIF)  to evaluate the time-evolution operator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 LIF  was discovered by </a:t>
            </a:r>
            <a:r>
              <a:rPr lang="en-US" sz="2000" dirty="0"/>
              <a:t>Joseph-Louis Lagrange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217" y="3073756"/>
            <a:ext cx="2641600" cy="558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955" y="3804544"/>
            <a:ext cx="28067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47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Was Joseph</a:t>
            </a:r>
            <a:r>
              <a:rPr lang="en-US" dirty="0"/>
              <a:t>-Louis </a:t>
            </a:r>
            <a:r>
              <a:rPr lang="en-US" dirty="0" smtClean="0"/>
              <a:t>Lagrange?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64" y="1493690"/>
            <a:ext cx="8123336" cy="463247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                                                     Joseph</a:t>
            </a:r>
            <a:r>
              <a:rPr lang="en-US" sz="6400" dirty="0"/>
              <a:t>-Louis </a:t>
            </a:r>
            <a:r>
              <a:rPr lang="en-US" sz="6400" dirty="0" smtClean="0"/>
              <a:t>Lagrange</a:t>
            </a:r>
          </a:p>
          <a:p>
            <a:pPr marL="0" indent="0">
              <a:buNone/>
            </a:pPr>
            <a:r>
              <a:rPr lang="en-US" sz="6400" dirty="0"/>
              <a:t> </a:t>
            </a:r>
            <a:r>
              <a:rPr lang="en-US" sz="6400" dirty="0" smtClean="0"/>
              <a:t>                                                   </a:t>
            </a:r>
            <a:r>
              <a:rPr lang="en-US" sz="4800" dirty="0" smtClean="0"/>
              <a:t> ( 25 Jan. </a:t>
            </a:r>
            <a:r>
              <a:rPr lang="en-US" sz="4800" dirty="0"/>
              <a:t>1736 – 10 </a:t>
            </a:r>
            <a:r>
              <a:rPr lang="en-US" sz="4800" dirty="0" smtClean="0"/>
              <a:t>Apr. 1813)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6400" dirty="0" smtClean="0"/>
              <a:t>Joseph</a:t>
            </a:r>
            <a:r>
              <a:rPr lang="en-US" sz="6400" dirty="0"/>
              <a:t>-Louis Lagrange</a:t>
            </a:r>
            <a:r>
              <a:rPr lang="en-US" sz="6400" dirty="0" smtClean="0"/>
              <a:t> </a:t>
            </a:r>
            <a:r>
              <a:rPr lang="en-US" sz="6400" dirty="0"/>
              <a:t>was an Italian Enlightenment Era mathematician and astronomer who </a:t>
            </a:r>
            <a:r>
              <a:rPr lang="en-US" sz="6400" dirty="0" smtClean="0"/>
              <a:t>made </a:t>
            </a:r>
            <a:r>
              <a:rPr lang="en-US" sz="6400" dirty="0"/>
              <a:t>significant contributions to the fields of analysis, number theory, and both classical and </a:t>
            </a:r>
            <a:r>
              <a:rPr lang="en-US" sz="6400" dirty="0" smtClean="0"/>
              <a:t> </a:t>
            </a:r>
            <a:r>
              <a:rPr lang="en-US" sz="6400" dirty="0"/>
              <a:t>celestial </a:t>
            </a:r>
            <a:r>
              <a:rPr lang="en-US" sz="6400" dirty="0" smtClean="0"/>
              <a:t>mechanics.</a:t>
            </a:r>
            <a:endParaRPr lang="en-US" sz="6400" dirty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The LIF was </a:t>
            </a:r>
            <a:r>
              <a:rPr lang="en-US" sz="6400" dirty="0"/>
              <a:t>recognized to be applicable to </a:t>
            </a:r>
            <a:r>
              <a:rPr lang="en-US" sz="6400" dirty="0" smtClean="0"/>
              <a:t>neutrino oscillations </a:t>
            </a:r>
            <a:r>
              <a:rPr lang="en-US" sz="6400" dirty="0"/>
              <a:t>in 1980 by Barger, </a:t>
            </a:r>
            <a:r>
              <a:rPr lang="en-US" sz="6400" dirty="0" smtClean="0"/>
              <a:t>Whisnant</a:t>
            </a:r>
            <a:r>
              <a:rPr lang="en-US" sz="6400" dirty="0"/>
              <a:t>, Pakvasa, and Phillips, but for some reason </a:t>
            </a:r>
            <a:r>
              <a:rPr lang="en-US" sz="6400" dirty="0" smtClean="0"/>
              <a:t>it was </a:t>
            </a:r>
            <a:r>
              <a:rPr lang="en-US" sz="6400" dirty="0"/>
              <a:t>never applied. </a:t>
            </a:r>
            <a:endParaRPr lang="en-US" sz="6400" dirty="0" smtClean="0"/>
          </a:p>
          <a:p>
            <a:endParaRPr lang="en-US" sz="6400" dirty="0"/>
          </a:p>
          <a:p>
            <a:endParaRPr lang="en-US" sz="6400" dirty="0" smtClean="0"/>
          </a:p>
          <a:p>
            <a:endParaRPr lang="en-US" sz="6400" dirty="0"/>
          </a:p>
          <a:p>
            <a:r>
              <a:rPr lang="en-US" dirty="0" smtClean="0"/>
              <a:t>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endParaRPr lang="en-US" dirty="0"/>
          </a:p>
        </p:txBody>
      </p:sp>
      <p:pic>
        <p:nvPicPr>
          <p:cNvPr id="4" name="Picture 3" descr="Lagrange_portra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72" y="1493690"/>
            <a:ext cx="1905047" cy="191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03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Exact Analytical Results for the Oscillation Probabilities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0762"/>
            <a:ext cx="9144000" cy="5109255"/>
          </a:xfrm>
        </p:spPr>
        <p:txBody>
          <a:bodyPr>
            <a:normAutofit/>
          </a:bodyPr>
          <a:lstStyle/>
          <a:p>
            <a:r>
              <a:rPr lang="en-US" dirty="0"/>
              <a:t>Our oscillation probabilities are expressed in terms of two dimensionless quantities (      and    ) 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arguments      </a:t>
            </a:r>
            <a:r>
              <a:rPr lang="en-US" sz="2800" dirty="0" smtClean="0"/>
              <a:t>and       are related to the beam energy             , the baseline           , and quantities that characterize the matter through which the beam passes: the density                 , and the ratio of proton to total nucleon number,      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</a:t>
            </a:r>
            <a:endParaRPr lang="en-US" sz="28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84" y="2831193"/>
            <a:ext cx="203200" cy="2794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94" y="5079018"/>
            <a:ext cx="3149600" cy="6731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787" y="2322286"/>
            <a:ext cx="368300" cy="2540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25" y="5752118"/>
            <a:ext cx="4572000" cy="5842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60" y="4135892"/>
            <a:ext cx="1270000" cy="3429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98" y="3367615"/>
            <a:ext cx="901700" cy="260955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60" y="4641775"/>
            <a:ext cx="558800" cy="2921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37" y="3336468"/>
            <a:ext cx="762000" cy="2921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6" y="2218872"/>
            <a:ext cx="203200" cy="2794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60" y="2901043"/>
            <a:ext cx="3683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30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443" y="274637"/>
            <a:ext cx="8289357" cy="1709834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Four Partial Oscillation </a:t>
            </a:r>
            <a:r>
              <a:rPr lang="en-US" dirty="0" smtClean="0"/>
              <a:t>Probabilities that result from applying the LIF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680972"/>
              </p:ext>
            </p:extLst>
          </p:nvPr>
        </p:nvGraphicFramePr>
        <p:xfrm>
          <a:off x="397443" y="2354906"/>
          <a:ext cx="8540496" cy="3219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40496"/>
              </a:tblGrid>
              <a:tr h="788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9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39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26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3" y="2539191"/>
            <a:ext cx="8433103" cy="378646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02" y="3254416"/>
            <a:ext cx="4356100" cy="558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0" y="4107617"/>
            <a:ext cx="6225702" cy="58880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10" y="4818655"/>
            <a:ext cx="6375119" cy="54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135" y="274638"/>
            <a:ext cx="4544900" cy="908160"/>
          </a:xfrm>
        </p:spPr>
        <p:txBody>
          <a:bodyPr>
            <a:normAutofit/>
          </a:bodyPr>
          <a:lstStyle/>
          <a:p>
            <a:r>
              <a:rPr lang="en-US" dirty="0" smtClean="0"/>
              <a:t>Expression for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36084"/>
              </p:ext>
            </p:extLst>
          </p:nvPr>
        </p:nvGraphicFramePr>
        <p:xfrm>
          <a:off x="2155426" y="1806006"/>
          <a:ext cx="4648810" cy="782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810"/>
              </a:tblGrid>
              <a:tr h="782376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585" y="470704"/>
            <a:ext cx="1104900" cy="6223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890336"/>
              </p:ext>
            </p:extLst>
          </p:nvPr>
        </p:nvGraphicFramePr>
        <p:xfrm>
          <a:off x="1503807" y="3037697"/>
          <a:ext cx="5778091" cy="2743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78091"/>
              </a:tblGrid>
              <a:tr h="572198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</a:t>
                      </a:r>
                      <a:r>
                        <a:rPr lang="en-US" dirty="0" smtClean="0"/>
                        <a:t>   is</a:t>
                      </a:r>
                      <a:r>
                        <a:rPr lang="en-US" baseline="0" dirty="0" smtClean="0"/>
                        <a:t> a </a:t>
                      </a:r>
                      <a:r>
                        <a:rPr lang="en-US" dirty="0" smtClean="0"/>
                        <a:t>dimensionless</a:t>
                      </a:r>
                      <a:r>
                        <a:rPr lang="en-US" baseline="0" dirty="0" smtClean="0"/>
                        <a:t> neutrino mass eigenvalue found  </a:t>
                      </a:r>
                    </a:p>
                    <a:p>
                      <a:r>
                        <a:rPr lang="en-US" baseline="0" dirty="0" smtClean="0"/>
                        <a:t>      by diagonalizing the Hamilton</a:t>
                      </a:r>
                      <a:r>
                        <a:rPr lang="en-US" dirty="0" smtClean="0"/>
                        <a:t>                                             </a:t>
                      </a:r>
                      <a:r>
                        <a:rPr lang="en-US" baseline="0" dirty="0" smtClean="0"/>
                        <a:t>              </a:t>
                      </a:r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is a</a:t>
                      </a:r>
                      <a:r>
                        <a:rPr lang="en-US" baseline="0" dirty="0" smtClean="0"/>
                        <a:t> difference of two neutrino </a:t>
                      </a:r>
                      <a:r>
                        <a:rPr lang="en-US" dirty="0" smtClean="0"/>
                        <a:t>eigenvalues</a:t>
                      </a:r>
                      <a:r>
                        <a:rPr lang="en-US" baseline="0" dirty="0" smtClean="0"/>
                        <a:t> </a:t>
                      </a:r>
                    </a:p>
                  </a:txBody>
                  <a:tcPr/>
                </a:tc>
              </a:tr>
              <a:tr h="29831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 is  a polynomial in     ,    , and the mixing angles. </a:t>
                      </a:r>
                    </a:p>
                    <a:p>
                      <a:r>
                        <a:rPr lang="en-US" baseline="0" dirty="0" smtClean="0"/>
                        <a:t>       </a:t>
                      </a:r>
                    </a:p>
                    <a:p>
                      <a:r>
                        <a:rPr lang="en-US" baseline="0" dirty="0" smtClean="0"/>
                        <a:t>    Explicit expressions for these coefficients are given in our   </a:t>
                      </a:r>
                    </a:p>
                    <a:p>
                      <a:r>
                        <a:rPr lang="en-US" baseline="0" dirty="0" smtClean="0"/>
                        <a:t>    papers.   The coefficients  needed to evaluate oscillation   </a:t>
                      </a:r>
                    </a:p>
                    <a:p>
                      <a:r>
                        <a:rPr lang="en-US" baseline="0" dirty="0" smtClean="0"/>
                        <a:t>    probabilities for all transitions are found in the     </a:t>
                      </a:r>
                    </a:p>
                    <a:p>
                      <a:r>
                        <a:rPr lang="en-US" baseline="0" dirty="0" smtClean="0"/>
                        <a:t>    appendices of these papers.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387" y="1934348"/>
            <a:ext cx="3911600" cy="355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25" y="4093147"/>
            <a:ext cx="431800" cy="3048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187" y="4184707"/>
            <a:ext cx="152400" cy="1270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4" y="4093147"/>
            <a:ext cx="152400" cy="215900"/>
          </a:xfrm>
          <a:prstGeom prst="rect">
            <a:avLst/>
          </a:prstGeom>
        </p:spPr>
      </p:pic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14" y="3390126"/>
            <a:ext cx="1905000" cy="2794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25" y="3123426"/>
            <a:ext cx="228600" cy="266700"/>
          </a:xfrm>
          <a:prstGeom prst="rect">
            <a:avLst/>
          </a:prstGeom>
        </p:spPr>
      </p:pic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7" y="3753512"/>
            <a:ext cx="406400" cy="266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3" y="4105242"/>
            <a:ext cx="406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6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Branch Points of Neutrino  Mass Eigenvalues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branch point of the     -expanded </a:t>
            </a:r>
            <a:r>
              <a:rPr lang="en-US" dirty="0" smtClean="0"/>
              <a:t>eigenvalues occur </a:t>
            </a:r>
            <a:r>
              <a:rPr lang="en-US" dirty="0"/>
              <a:t>at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branch point of the             -expanded eigenvalues </a:t>
            </a:r>
            <a:r>
              <a:rPr lang="en-US" dirty="0" smtClean="0"/>
              <a:t>occur at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05" y="1877483"/>
            <a:ext cx="177800" cy="139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390" y="3415695"/>
            <a:ext cx="863600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805" y="2280557"/>
            <a:ext cx="584200" cy="2286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855" y="3882571"/>
            <a:ext cx="28321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Neutrino Resonances </a:t>
            </a:r>
            <a:r>
              <a:rPr lang="en-US" dirty="0" smtClean="0"/>
              <a:t>&amp; </a:t>
            </a:r>
            <a:r>
              <a:rPr lang="en-US" dirty="0"/>
              <a:t>Branch Points of </a:t>
            </a:r>
            <a:r>
              <a:rPr lang="en-US" dirty="0" smtClean="0"/>
              <a:t>the Neutrino  </a:t>
            </a:r>
            <a:r>
              <a:rPr lang="en-US" dirty="0"/>
              <a:t>Mass Eigenvalues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916" y="1580004"/>
            <a:ext cx="8229600" cy="4294029"/>
          </a:xfrm>
        </p:spPr>
        <p:txBody>
          <a:bodyPr>
            <a:normAutofit/>
          </a:bodyPr>
          <a:lstStyle/>
          <a:p>
            <a:r>
              <a:rPr lang="en-US" dirty="0" smtClean="0"/>
              <a:t>The branch point of the     -expanded eigenvalues at           occurs </a:t>
            </a:r>
            <a:r>
              <a:rPr lang="en-US" dirty="0"/>
              <a:t>in close proximity to the solar </a:t>
            </a:r>
            <a:r>
              <a:rPr lang="en-US" dirty="0" smtClean="0"/>
              <a:t>resonance.  The solar resonance occurs for </a:t>
            </a:r>
            <a:endParaRPr lang="en-US" dirty="0"/>
          </a:p>
          <a:p>
            <a:r>
              <a:rPr lang="en-US" dirty="0"/>
              <a:t>The branch point of the   </a:t>
            </a:r>
            <a:r>
              <a:rPr lang="en-US" dirty="0" smtClean="0"/>
              <a:t>          -expanded </a:t>
            </a:r>
            <a:r>
              <a:rPr lang="en-US" dirty="0"/>
              <a:t>eigenvalues </a:t>
            </a:r>
            <a:r>
              <a:rPr lang="en-US" dirty="0" smtClean="0"/>
              <a:t>occurs </a:t>
            </a:r>
            <a:r>
              <a:rPr lang="en-US" dirty="0"/>
              <a:t>in close proximity to </a:t>
            </a:r>
            <a:r>
              <a:rPr lang="en-US" dirty="0" smtClean="0"/>
              <a:t>the atmospheric resonance.  The atmospheric resonance occurs for 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058" y="3797499"/>
            <a:ext cx="939800" cy="330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57" y="2260553"/>
            <a:ext cx="711200" cy="23988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68" y="1888160"/>
            <a:ext cx="177800" cy="1397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53" y="5232660"/>
            <a:ext cx="2006600" cy="3302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872" y="3220670"/>
            <a:ext cx="7493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4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82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933" y="272051"/>
            <a:ext cx="8342867" cy="2638506"/>
          </a:xfrm>
        </p:spPr>
        <p:txBody>
          <a:bodyPr>
            <a:noAutofit/>
          </a:bodyPr>
          <a:lstStyle/>
          <a:p>
            <a:r>
              <a:rPr lang="en-US" sz="4800" dirty="0"/>
              <a:t>The two observable neutrino oscillation probabilities:</a:t>
            </a:r>
            <a:br>
              <a:rPr lang="en-US" sz="4800" dirty="0"/>
            </a:b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33" y="1600200"/>
            <a:ext cx="8342867" cy="35886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(1) 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r>
              <a:rPr lang="en-US" sz="2500" dirty="0" smtClean="0"/>
              <a:t>(2)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3100" dirty="0"/>
              <a:t>We Simplify </a:t>
            </a:r>
            <a:r>
              <a:rPr lang="en-US" sz="3100" dirty="0" smtClean="0"/>
              <a:t>Only</a:t>
            </a:r>
            <a:endParaRPr lang="en-US" sz="3100" dirty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r>
              <a:rPr lang="en-US" sz="2700" dirty="0" smtClean="0"/>
              <a:t>                                 </a:t>
            </a:r>
            <a:r>
              <a:rPr lang="en-US" sz="3100" dirty="0" smtClean="0"/>
              <a:t>as given by our Hamiltonian Formulation is simple enough and needs no further simplification  </a:t>
            </a:r>
            <a:endParaRPr lang="en-US" sz="3100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5" y="2450619"/>
            <a:ext cx="7226300" cy="3556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55" y="2910557"/>
            <a:ext cx="1549400" cy="3429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55" y="3596730"/>
            <a:ext cx="1562100" cy="342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8758" y="41957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2" y="4451864"/>
            <a:ext cx="1549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7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8945920" cy="3236549"/>
          </a:xfrm>
        </p:spPr>
        <p:txBody>
          <a:bodyPr>
            <a:normAutofit/>
          </a:bodyPr>
          <a:lstStyle/>
          <a:p>
            <a:r>
              <a:rPr lang="en-US" dirty="0"/>
              <a:t>Exact Closed-Form Neutrino Oscillation Probabilities for Three Coupled Dirac Neutrinos in </a:t>
            </a:r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44362"/>
            <a:ext cx="9144000" cy="494472"/>
          </a:xfrm>
        </p:spPr>
        <p:txBody>
          <a:bodyPr>
            <a:normAutofit fontScale="25000" lnSpcReduction="20000"/>
          </a:bodyPr>
          <a:lstStyle/>
          <a:p>
            <a:r>
              <a:rPr lang="en-US" sz="9200" b="1" dirty="0" smtClean="0"/>
              <a:t>Our Hamiltonian Formulation* and its Experimental Implications</a:t>
            </a:r>
          </a:p>
          <a:p>
            <a:endParaRPr lang="en-US" sz="9200" dirty="0" smtClean="0"/>
          </a:p>
          <a:p>
            <a:r>
              <a:rPr lang="en-US" sz="6000" dirty="0"/>
              <a:t> </a:t>
            </a:r>
            <a:r>
              <a:rPr lang="en-US" sz="6000" b="1" dirty="0"/>
              <a:t>Mikkel Johnson, P Division Laboratory Fellow</a:t>
            </a:r>
          </a:p>
          <a:p>
            <a:r>
              <a:rPr lang="en-US" sz="6000" b="1" dirty="0"/>
              <a:t>     </a:t>
            </a:r>
            <a:r>
              <a:rPr lang="en-US" sz="6000" b="1" dirty="0" smtClean="0"/>
              <a:t>P</a:t>
            </a:r>
            <a:r>
              <a:rPr lang="en-US" sz="6000" b="1" dirty="0"/>
              <a:t>-25 Seminar, August 9, 2016  </a:t>
            </a:r>
            <a:endParaRPr lang="en-US" sz="6000" b="1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91634" y="5804815"/>
            <a:ext cx="484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</a:t>
            </a:r>
          </a:p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4798633"/>
            <a:ext cx="91439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300" dirty="0" smtClean="0"/>
          </a:p>
          <a:p>
            <a:endParaRPr lang="en-US" sz="1300" dirty="0" smtClean="0"/>
          </a:p>
          <a:p>
            <a:endParaRPr lang="en-US" sz="1300" dirty="0"/>
          </a:p>
          <a:p>
            <a:endParaRPr lang="en-US" sz="1300" b="1" dirty="0" smtClean="0"/>
          </a:p>
          <a:p>
            <a:r>
              <a:rPr lang="en-US" sz="1300" b="1" dirty="0" smtClean="0"/>
              <a:t>          * ”Analytical theory of neutrino oscillations in matter with CP violation,” </a:t>
            </a:r>
            <a:r>
              <a:rPr lang="de-DE" sz="1300" b="1" dirty="0" smtClean="0"/>
              <a:t>M. B. Johnson,  E.M.Henley,  and L. S. Kisslinger,    </a:t>
            </a:r>
          </a:p>
          <a:p>
            <a:r>
              <a:rPr lang="de-DE" sz="1300" b="1" dirty="0"/>
              <a:t> </a:t>
            </a:r>
            <a:r>
              <a:rPr lang="de-DE" sz="1300" b="1" dirty="0" smtClean="0"/>
              <a:t>             </a:t>
            </a:r>
            <a:r>
              <a:rPr lang="en-US" sz="1300" b="1" dirty="0" smtClean="0"/>
              <a:t>Phys. Rev. D 91, 076005 (2015)</a:t>
            </a:r>
          </a:p>
          <a:p>
            <a:r>
              <a:rPr lang="en-US" sz="1300" b="1" dirty="0"/>
              <a:t> </a:t>
            </a:r>
            <a:r>
              <a:rPr lang="en-US" sz="1300" b="1" dirty="0" smtClean="0"/>
              <a:t>          “ Simplified theory of neutrino oscillations in matter with CP violation,” </a:t>
            </a:r>
            <a:r>
              <a:rPr lang="de-DE" sz="1300" b="1" dirty="0" smtClean="0"/>
              <a:t> M. B. Johnson and L.S. Kisslinger, Submitted </a:t>
            </a:r>
            <a:r>
              <a:rPr lang="de-DE" sz="1300" b="1" dirty="0" smtClean="0"/>
              <a:t>to</a:t>
            </a:r>
            <a:r>
              <a:rPr lang="de-DE" sz="1300" b="1" dirty="0" smtClean="0"/>
              <a:t>    </a:t>
            </a:r>
          </a:p>
          <a:p>
            <a:r>
              <a:rPr lang="de-DE" sz="1300" b="1" dirty="0"/>
              <a:t> </a:t>
            </a:r>
            <a:r>
              <a:rPr lang="de-DE" sz="1300" b="1" dirty="0" smtClean="0"/>
              <a:t>             Phys. Rev. D (2016)</a:t>
            </a:r>
            <a:r>
              <a:rPr lang="en-US" sz="1300" b="1" dirty="0" smtClean="0"/>
              <a:t> </a:t>
            </a:r>
          </a:p>
          <a:p>
            <a:r>
              <a:rPr lang="en-US" sz="1300" b="1" dirty="0"/>
              <a:t> </a:t>
            </a:r>
            <a:r>
              <a:rPr lang="en-US" sz="1300" b="1" dirty="0" smtClean="0"/>
              <a:t>          “Regions  of applicability of approximate formulations of neutrino oscillations in matter,”  M. B. Johnson , E.M Henley, and L.  </a:t>
            </a:r>
          </a:p>
          <a:p>
            <a:r>
              <a:rPr lang="en-US" sz="1300" b="1" dirty="0"/>
              <a:t> </a:t>
            </a:r>
            <a:r>
              <a:rPr lang="en-US" sz="1300" b="1" dirty="0" smtClean="0"/>
              <a:t>            S. Kisslinger, arXiv 1507.07836/hep-ph  (2016) </a:t>
            </a:r>
          </a:p>
        </p:txBody>
      </p:sp>
    </p:spTree>
    <p:extLst>
      <p:ext uri="{BB962C8B-B14F-4D97-AF65-F5344CB8AC3E}">
        <p14:creationId xmlns:p14="http://schemas.microsoft.com/office/powerpoint/2010/main" val="3129550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43" y="645072"/>
            <a:ext cx="8229600" cy="237132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Simplifying the </a:t>
            </a:r>
            <a:r>
              <a:rPr lang="en-US" dirty="0"/>
              <a:t>O</a:t>
            </a:r>
            <a:r>
              <a:rPr lang="en-US" dirty="0" smtClean="0"/>
              <a:t>scillation </a:t>
            </a:r>
            <a:r>
              <a:rPr lang="en-US" dirty="0"/>
              <a:t>P</a:t>
            </a:r>
            <a:r>
              <a:rPr lang="en-US" dirty="0" smtClean="0"/>
              <a:t>robability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dirty="0" smtClean="0"/>
              <a:t>(1) Expand     in a small parameter of the </a:t>
            </a:r>
            <a:r>
              <a:rPr lang="en-US" sz="3600" dirty="0"/>
              <a:t>SNM: (  </a:t>
            </a:r>
            <a:r>
              <a:rPr lang="en-US" sz="3600" dirty="0" smtClean="0"/>
              <a:t>,          )*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57" y="2080381"/>
            <a:ext cx="8935364" cy="40457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           *</a:t>
            </a:r>
            <a:r>
              <a:rPr lang="en-US" sz="2200" dirty="0"/>
              <a:t>Small </a:t>
            </a:r>
            <a:r>
              <a:rPr lang="en-US" sz="2200" dirty="0" smtClean="0"/>
              <a:t>parameters of similar size: </a:t>
            </a:r>
          </a:p>
          <a:p>
            <a:pPr marL="0" indent="0">
              <a:buNone/>
            </a:pPr>
            <a:r>
              <a:rPr lang="en-US" sz="2200" dirty="0" smtClean="0"/>
              <a:t>                  *Daya Bay determines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(2</a:t>
            </a:r>
            <a:r>
              <a:rPr lang="en-US" dirty="0"/>
              <a:t>) Eliminate the small terms </a:t>
            </a:r>
            <a:r>
              <a:rPr lang="en-US" dirty="0" smtClean="0"/>
              <a:t>of </a:t>
            </a:r>
            <a:endParaRPr lang="en-US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804" y="2648095"/>
            <a:ext cx="304800" cy="3683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91" y="4145689"/>
            <a:ext cx="26289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73" y="4559951"/>
            <a:ext cx="18288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73" y="3260360"/>
            <a:ext cx="190500" cy="139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743" y="5084124"/>
            <a:ext cx="431800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41" y="5084124"/>
            <a:ext cx="406400" cy="266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45" y="3138052"/>
            <a:ext cx="939800" cy="31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59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Eigenvalues Expanded in a small parameter of the SNM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1608" y="158000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989936"/>
            <a:ext cx="8289954" cy="2884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7554" y="1580004"/>
            <a:ext cx="8229600" cy="429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69954" y="1732404"/>
            <a:ext cx="8229600" cy="4294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Expansion in     (                              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Expansion in              (                                   )</a:t>
            </a:r>
          </a:p>
          <a:p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3" y="2407824"/>
            <a:ext cx="1193800" cy="2794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4" y="2688797"/>
            <a:ext cx="4559300" cy="5080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43" y="3143878"/>
            <a:ext cx="4483100" cy="5080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4" y="4692335"/>
            <a:ext cx="7505700" cy="5207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4" y="5213035"/>
            <a:ext cx="7632700" cy="5207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54" y="5630863"/>
            <a:ext cx="1346200" cy="495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49" y="2041091"/>
            <a:ext cx="190500" cy="139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249" y="4181523"/>
            <a:ext cx="939800" cy="3302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336" y="4181523"/>
            <a:ext cx="2755900" cy="381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95" y="1889881"/>
            <a:ext cx="23622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38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Neutrino Eigenvalues Must Be Expanded With 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complex plane, neutrino eigenvalues for three coupled Dirac neutrinos are found to have branch points.  </a:t>
            </a:r>
          </a:p>
          <a:p>
            <a:r>
              <a:rPr lang="en-US" dirty="0" smtClean="0"/>
              <a:t>Locating these branch points is important because the small-parameter </a:t>
            </a:r>
            <a:r>
              <a:rPr lang="en-US" dirty="0"/>
              <a:t>e</a:t>
            </a:r>
            <a:r>
              <a:rPr lang="en-US" dirty="0" smtClean="0"/>
              <a:t>xpansions do not converge near these points.</a:t>
            </a:r>
          </a:p>
          <a:p>
            <a:r>
              <a:rPr lang="en-US" dirty="0" smtClean="0"/>
              <a:t>The analysis to determine the location of the branch points is a bit technical. </a:t>
            </a:r>
          </a:p>
          <a:p>
            <a:r>
              <a:rPr lang="en-US" dirty="0" smtClean="0"/>
              <a:t> The argument is given both in our published Phys. Rev. D article and the version appearing on the archive, arXiv:1501.04093v3 [hep-ph] 10 June, 2016.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99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Expanded Neutrino Eigenvalues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Simplified expressions accurate to a few percent are found for              using the</a:t>
            </a:r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dirty="0"/>
              <a:t> </a:t>
            </a:r>
            <a:r>
              <a:rPr lang="en-US" dirty="0" smtClean="0"/>
              <a:t>-</a:t>
            </a:r>
            <a:r>
              <a:rPr lang="en-US" dirty="0"/>
              <a:t>expanded </a:t>
            </a:r>
            <a:r>
              <a:rPr lang="en-US" dirty="0" smtClean="0"/>
              <a:t>eigenvalues.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Simplified expressions accurate to a few percent are found for              using the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-</a:t>
            </a:r>
            <a:r>
              <a:rPr lang="en-US" dirty="0"/>
              <a:t>expanded eigenvalues.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116" y="2248545"/>
            <a:ext cx="914400" cy="2921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1" y="2804198"/>
            <a:ext cx="863600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9" y="5182382"/>
            <a:ext cx="177800" cy="139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661" y="4484382"/>
            <a:ext cx="914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123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Simplified Oscillation Probabilities Accurate to a Few Percent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4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                  </a:t>
            </a:r>
            <a:r>
              <a:rPr lang="en-US" dirty="0" smtClean="0"/>
              <a:t> in the Deep Solar Resonance Region  (         )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396017"/>
            <a:ext cx="2133600" cy="469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822" y="2013859"/>
            <a:ext cx="5511498" cy="1219199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52" y="4360635"/>
            <a:ext cx="1612900" cy="24130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593991"/>
              </p:ext>
            </p:extLst>
          </p:nvPr>
        </p:nvGraphicFramePr>
        <p:xfrm>
          <a:off x="1076475" y="3483428"/>
          <a:ext cx="7148286" cy="13002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74143"/>
                <a:gridCol w="3574143"/>
              </a:tblGrid>
              <a:tr h="650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501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852" y="4360635"/>
            <a:ext cx="3302000" cy="2540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981" y="3767968"/>
            <a:ext cx="2082800" cy="241298"/>
          </a:xfrm>
          <a:prstGeom prst="rect">
            <a:avLst/>
          </a:prstGeom>
        </p:spPr>
      </p:pic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1" y="3767968"/>
            <a:ext cx="1968500" cy="241300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160279"/>
              </p:ext>
            </p:extLst>
          </p:nvPr>
        </p:nvGraphicFramePr>
        <p:xfrm>
          <a:off x="2273905" y="5261429"/>
          <a:ext cx="3822096" cy="10140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2096"/>
              </a:tblGrid>
              <a:tr h="507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7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921" y="5894492"/>
            <a:ext cx="2692400" cy="3810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99" y="5350207"/>
            <a:ext cx="2616200" cy="381000"/>
          </a:xfrm>
          <a:prstGeom prst="rect">
            <a:avLst/>
          </a:prstGeom>
        </p:spPr>
      </p:pic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18" y="6432489"/>
            <a:ext cx="3035300" cy="254000"/>
          </a:xfrm>
          <a:prstGeom prst="rect">
            <a:avLst/>
          </a:prstGeom>
        </p:spPr>
      </p:pic>
      <p:pic>
        <p:nvPicPr>
          <p:cNvPr id="37" name="Picture 3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22462"/>
            <a:ext cx="9398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66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857"/>
            <a:ext cx="7825619" cy="13104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Simplified                     above the solar Resonance </a:t>
            </a:r>
            <a:r>
              <a:rPr lang="en-US" dirty="0"/>
              <a:t>R</a:t>
            </a:r>
            <a:r>
              <a:rPr lang="en-US" dirty="0" smtClean="0"/>
              <a:t>egion (         )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3401"/>
            <a:ext cx="8623905" cy="5354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dirty="0" smtClean="0"/>
              <a:t>Simplifying                     for the region                , we find                                                  , where                   </a:t>
            </a:r>
          </a:p>
          <a:p>
            <a:pPr marL="0" indent="0">
              <a:buNone/>
            </a:pPr>
            <a:r>
              <a:rPr lang="en-US" sz="3000" dirty="0" smtClean="0"/>
              <a:t>                                                     .                   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000" dirty="0" smtClean="0"/>
              <a:t>                   everywhere, except </a:t>
            </a:r>
            <a:r>
              <a:rPr lang="en-US" sz="3000" dirty="0"/>
              <a:t>for the atmospheric resonance region.  </a:t>
            </a:r>
            <a:r>
              <a:rPr lang="en-US" sz="3000" dirty="0" smtClean="0"/>
              <a:t>In </a:t>
            </a:r>
            <a:r>
              <a:rPr lang="en-US" sz="3000" dirty="0"/>
              <a:t>the atmospheric resonance region, </a:t>
            </a:r>
            <a:r>
              <a:rPr lang="en-US" sz="3000" dirty="0" smtClean="0"/>
              <a:t>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3000" dirty="0" smtClean="0"/>
              <a:t>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71" y="2114344"/>
            <a:ext cx="1117600" cy="3048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25" y="2515906"/>
            <a:ext cx="4089400" cy="4572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56" y="5643033"/>
            <a:ext cx="4089400" cy="736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" y="2973106"/>
            <a:ext cx="4521200" cy="457200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10" y="995236"/>
            <a:ext cx="1117600" cy="3048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692" y="305203"/>
            <a:ext cx="2133600" cy="4699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4071646"/>
            <a:ext cx="1358900" cy="304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69" y="2138631"/>
            <a:ext cx="15621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870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Bessel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52" y="163765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Bessel functions are also relatively simple</a:t>
            </a:r>
            <a:r>
              <a:rPr lang="en-US" dirty="0"/>
              <a:t> </a:t>
            </a:r>
            <a:r>
              <a:rPr lang="en-US" dirty="0" smtClean="0"/>
              <a:t>when expanded in one of the small parameters of the SNM.</a:t>
            </a:r>
          </a:p>
          <a:p>
            <a:endParaRPr lang="en-US" dirty="0"/>
          </a:p>
          <a:p>
            <a:r>
              <a:rPr lang="en-US" dirty="0" smtClean="0"/>
              <a:t>For              , only the first two terms of the eigenvalue differences        expanded in       are required for accuracy.  Here, </a:t>
            </a:r>
          </a:p>
          <a:p>
            <a:endParaRPr lang="en-US" dirty="0" smtClean="0"/>
          </a:p>
          <a:p>
            <a:r>
              <a:rPr lang="en-US" dirty="0" smtClean="0"/>
              <a:t>However</a:t>
            </a:r>
            <a:r>
              <a:rPr lang="en-US" dirty="0"/>
              <a:t>, within the solar resonance </a:t>
            </a:r>
            <a:r>
              <a:rPr lang="en-US" dirty="0" smtClean="0"/>
              <a:t>region it is sufficient to retain just the leading </a:t>
            </a:r>
            <a:r>
              <a:rPr lang="en-US" dirty="0"/>
              <a:t>term </a:t>
            </a:r>
            <a:r>
              <a:rPr lang="en-US" dirty="0" smtClean="0"/>
              <a:t>in the </a:t>
            </a:r>
          </a:p>
          <a:p>
            <a:pPr marL="0" indent="0">
              <a:buNone/>
            </a:pPr>
            <a:r>
              <a:rPr lang="en-US" dirty="0" smtClean="0"/>
              <a:t>       -expansion of       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90" y="2976564"/>
            <a:ext cx="1117600" cy="304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827" y="3329442"/>
            <a:ext cx="406400" cy="314476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790" y="5476124"/>
            <a:ext cx="406400" cy="314476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76" y="5570464"/>
            <a:ext cx="177800" cy="139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910" y="3486150"/>
            <a:ext cx="1778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01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Observations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Perhaps of Some Interest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Note that for              only one Bessel function contributes to                            .</a:t>
            </a:r>
          </a:p>
          <a:p>
            <a:r>
              <a:rPr lang="en-US" dirty="0" smtClean="0"/>
              <a:t>This is, however, not true in other regions.            </a:t>
            </a:r>
            <a:endParaRPr lang="en-US" dirty="0"/>
          </a:p>
          <a:p>
            <a:r>
              <a:rPr lang="en-US" dirty="0" smtClean="0"/>
              <a:t>For example, all three Bessel functions are required for the deep solar resonance region,            .</a:t>
            </a:r>
          </a:p>
          <a:p>
            <a:r>
              <a:rPr lang="en-US" dirty="0" smtClean="0"/>
              <a:t> We illustrate this by showing the oscillation probability within the deep solar resonance region.  This example also illustrates the use of the          -expanded eigenvalues.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13" y="2053065"/>
            <a:ext cx="2133600" cy="469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76" y="1651503"/>
            <a:ext cx="1117600" cy="304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276" y="3921578"/>
            <a:ext cx="939800" cy="368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3" y="5646579"/>
            <a:ext cx="863600" cy="34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2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27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8179"/>
            <a:ext cx="9144000" cy="51498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Brief History of Neutrinos and Neutrino Oscillation Physics </a:t>
            </a:r>
          </a:p>
          <a:p>
            <a:r>
              <a:rPr lang="en-US" sz="2200" dirty="0" smtClean="0"/>
              <a:t>Our Hamiltonian Formulation: Three Flavor </a:t>
            </a:r>
            <a:r>
              <a:rPr lang="en-US" sz="2200" dirty="0"/>
              <a:t>Oscillations in </a:t>
            </a:r>
            <a:r>
              <a:rPr lang="en-US" sz="2200" dirty="0" smtClean="0"/>
              <a:t>Matter </a:t>
            </a:r>
            <a:endParaRPr lang="en-US" sz="2200" dirty="0"/>
          </a:p>
          <a:p>
            <a:r>
              <a:rPr lang="en-US" sz="2200" dirty="0" smtClean="0"/>
              <a:t>Motivation and Method</a:t>
            </a:r>
          </a:p>
          <a:p>
            <a:r>
              <a:rPr lang="en-US" sz="2200" dirty="0" smtClean="0"/>
              <a:t>Exact Analytic Expressions for Neutrino Oscillation  Probabilities</a:t>
            </a:r>
          </a:p>
          <a:p>
            <a:r>
              <a:rPr lang="en-US" sz="2200" dirty="0" smtClean="0"/>
              <a:t>Neutrino Resonances and Branch Points of Neutrino  Mass Eigenvalues</a:t>
            </a:r>
          </a:p>
          <a:p>
            <a:r>
              <a:rPr lang="en-US" sz="2200" dirty="0" smtClean="0"/>
              <a:t>Approximate Expressions for  Oscillation Probabilities</a:t>
            </a:r>
          </a:p>
          <a:p>
            <a:r>
              <a:rPr lang="en-US" sz="2200" dirty="0" smtClean="0"/>
              <a:t>Examples </a:t>
            </a:r>
          </a:p>
          <a:p>
            <a:r>
              <a:rPr lang="en-US" sz="2200" dirty="0" smtClean="0"/>
              <a:t>Advantages for Analysis and Prediction at Future Neutrino Facilities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491248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7715"/>
            <a:ext cx="9144000" cy="11999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Oscillation Probability vs           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196705"/>
              </p:ext>
            </p:extLst>
          </p:nvPr>
        </p:nvGraphicFramePr>
        <p:xfrm>
          <a:off x="457200" y="1778000"/>
          <a:ext cx="8229600" cy="373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 descr="figcptThird3 copy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8" y="1778000"/>
            <a:ext cx="5696857" cy="3576360"/>
          </a:xfrm>
          <a:prstGeom prst="rect">
            <a:avLst/>
          </a:prstGeom>
        </p:spPr>
      </p:pic>
      <p:pic>
        <p:nvPicPr>
          <p:cNvPr id="12" name="Picture 11" descr="latex-image-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11" y="326571"/>
            <a:ext cx="508000" cy="482600"/>
          </a:xfrm>
          <a:prstGeom prst="rect">
            <a:avLst/>
          </a:prstGeom>
        </p:spPr>
      </p:pic>
      <p:pic>
        <p:nvPicPr>
          <p:cNvPr id="13" name="Picture 12" descr="latex-image-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73" y="935037"/>
            <a:ext cx="1905000" cy="482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048" y="5926667"/>
            <a:ext cx="90109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dirty="0" smtClean="0"/>
              <a:t>          </a:t>
            </a:r>
            <a:r>
              <a:rPr lang="en-US" sz="2500" dirty="0"/>
              <a:t> </a:t>
            </a:r>
            <a:r>
              <a:rPr lang="en-US" sz="2700" dirty="0" smtClean="0"/>
              <a:t> Our </a:t>
            </a:r>
            <a:r>
              <a:rPr lang="en-US" sz="2700" dirty="0"/>
              <a:t>Approximate Oscillation Probability (dashed); </a:t>
            </a:r>
            <a:r>
              <a:rPr lang="en-US" sz="2700" dirty="0" smtClean="0"/>
              <a:t>  </a:t>
            </a:r>
          </a:p>
          <a:p>
            <a:r>
              <a:rPr lang="en-US" sz="2700" dirty="0"/>
              <a:t> </a:t>
            </a:r>
            <a:r>
              <a:rPr lang="en-US" sz="2700" dirty="0" smtClean="0"/>
              <a:t>                  Exact </a:t>
            </a:r>
            <a:r>
              <a:rPr lang="en-US" sz="2700" dirty="0"/>
              <a:t>Oscillation Probability (solid)</a:t>
            </a:r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791"/>
            <a:ext cx="1549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6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7417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000" dirty="0"/>
              <a:t>Our Approximate Oscillation Probability (dashed); Exact Oscillation Probability (solid)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2808"/>
            <a:ext cx="9144000" cy="103414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800" dirty="0" smtClean="0"/>
              <a:t>                                   </a:t>
            </a:r>
            <a:r>
              <a:rPr lang="en-US" sz="12000" dirty="0" smtClean="0"/>
              <a:t>  </a:t>
            </a:r>
            <a:r>
              <a:rPr lang="en-US" sz="16000" dirty="0"/>
              <a:t>Oscillation Probability vs     </a:t>
            </a:r>
            <a:r>
              <a:rPr lang="en-US" sz="16000" dirty="0" smtClean="0"/>
              <a:t>  </a:t>
            </a:r>
            <a:endParaRPr lang="en-US" sz="16000" dirty="0"/>
          </a:p>
          <a:p>
            <a:pPr marL="0" indent="0">
              <a:buNone/>
            </a:pPr>
            <a:endParaRPr lang="en-US" sz="6800" dirty="0" smtClean="0"/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endParaRPr lang="en-US" sz="6800" dirty="0" smtClean="0"/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endParaRPr lang="en-US" sz="6800" dirty="0" smtClean="0"/>
          </a:p>
          <a:p>
            <a:pPr marL="0" indent="0">
              <a:buNone/>
            </a:pPr>
            <a:endParaRPr lang="en-US" sz="6800" dirty="0"/>
          </a:p>
          <a:p>
            <a:pPr marL="0" indent="0"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4" y="306009"/>
            <a:ext cx="1549400" cy="3810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92529904"/>
              </p:ext>
            </p:extLst>
          </p:nvPr>
        </p:nvGraphicFramePr>
        <p:xfrm>
          <a:off x="2315763" y="4510521"/>
          <a:ext cx="5402477" cy="54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4" y="190500"/>
            <a:ext cx="279400" cy="3810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80" y="687009"/>
            <a:ext cx="2235200" cy="406400"/>
          </a:xfrm>
          <a:prstGeom prst="rect">
            <a:avLst/>
          </a:prstGeom>
        </p:spPr>
      </p:pic>
      <p:pic>
        <p:nvPicPr>
          <p:cNvPr id="8" name="Picture 7" descr="figcptThird9 copy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148" y="1833880"/>
            <a:ext cx="6265636" cy="35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957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2716454"/>
              </p:ext>
            </p:extLst>
          </p:nvPr>
        </p:nvGraphicFramePr>
        <p:xfrm>
          <a:off x="1814242" y="4062271"/>
          <a:ext cx="6438575" cy="117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" y="5454952"/>
            <a:ext cx="88658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         </a:t>
            </a:r>
            <a:endParaRPr lang="en-US" sz="3000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124" y="25839"/>
            <a:ext cx="279400" cy="3810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494" y="597339"/>
            <a:ext cx="2070100" cy="4064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0054"/>
              </p:ext>
            </p:extLst>
          </p:nvPr>
        </p:nvGraphicFramePr>
        <p:xfrm>
          <a:off x="2769811" y="2350453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13" descr="figcptThird10 copy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96671"/>
            <a:ext cx="9143999" cy="4458281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5768975"/>
            <a:ext cx="9144000" cy="1089024"/>
          </a:xfrm>
        </p:spPr>
        <p:txBody>
          <a:bodyPr>
            <a:normAutofit/>
          </a:bodyPr>
          <a:lstStyle/>
          <a:p>
            <a:r>
              <a:rPr lang="en-US" sz="2800" b="0" cap="none" dirty="0" smtClean="0">
                <a:latin typeface="Calibri"/>
              </a:rPr>
              <a:t>            Our </a:t>
            </a:r>
            <a:r>
              <a:rPr lang="en-US" sz="2800" b="0" cap="none" dirty="0">
                <a:latin typeface="Calibri"/>
              </a:rPr>
              <a:t>Approximate Oscillation Probability (dashed); </a:t>
            </a:r>
            <a:r>
              <a:rPr lang="en-US" sz="2800" b="0" cap="none" dirty="0" smtClean="0">
                <a:latin typeface="Calibri"/>
              </a:rPr>
              <a:t>  </a:t>
            </a:r>
            <a:br>
              <a:rPr lang="en-US" sz="2800" b="0" cap="none" dirty="0" smtClean="0">
                <a:latin typeface="Calibri"/>
              </a:rPr>
            </a:br>
            <a:r>
              <a:rPr lang="en-US" sz="2800" b="0" cap="none" dirty="0">
                <a:latin typeface="Calibri"/>
              </a:rPr>
              <a:t> </a:t>
            </a:r>
            <a:r>
              <a:rPr lang="en-US" sz="2800" b="0" cap="none" dirty="0" smtClean="0">
                <a:latin typeface="Calibri"/>
              </a:rPr>
              <a:t>                      Exact </a:t>
            </a:r>
            <a:r>
              <a:rPr lang="en-US" sz="2800" b="0" cap="none" dirty="0">
                <a:latin typeface="Calibri"/>
              </a:rPr>
              <a:t>Oscillation Probability (solid)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12052" y="1506545"/>
            <a:ext cx="8382661" cy="42624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" y="25839"/>
            <a:ext cx="91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                     Oscillation </a:t>
            </a:r>
            <a:r>
              <a:rPr lang="en-US" sz="3000" dirty="0"/>
              <a:t>Probability vs       for</a:t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1" y="245796"/>
            <a:ext cx="13716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5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859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4000" dirty="0" smtClean="0"/>
              <a:t>Oscillation </a:t>
            </a:r>
            <a:r>
              <a:rPr lang="en-US" sz="4000" dirty="0"/>
              <a:t>Probability vs       </a:t>
            </a:r>
            <a:r>
              <a:rPr lang="en-US" sz="12800" dirty="0"/>
              <a:t/>
            </a:r>
            <a:br>
              <a:rPr lang="en-US" sz="12800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5836596"/>
            <a:ext cx="9144000" cy="1021404"/>
          </a:xfrm>
        </p:spPr>
        <p:txBody>
          <a:bodyPr>
            <a:noAutofit/>
          </a:bodyPr>
          <a:lstStyle/>
          <a:p>
            <a:r>
              <a:rPr lang="en-US" sz="2700" dirty="0">
                <a:latin typeface="Calibri"/>
              </a:rPr>
              <a:t>Our Approximate </a:t>
            </a:r>
            <a:r>
              <a:rPr lang="en-US" sz="2700" dirty="0" smtClean="0">
                <a:latin typeface="Calibri"/>
              </a:rPr>
              <a:t>Oscillation </a:t>
            </a:r>
            <a:r>
              <a:rPr lang="en-US" sz="2700" dirty="0">
                <a:latin typeface="Calibri"/>
              </a:rPr>
              <a:t>Probability (dashed); </a:t>
            </a:r>
            <a:endParaRPr lang="en-US" sz="2700" dirty="0" smtClean="0">
              <a:latin typeface="Calibri"/>
            </a:endParaRPr>
          </a:p>
          <a:p>
            <a:r>
              <a:rPr lang="en-US" sz="2700" dirty="0" smtClean="0">
                <a:latin typeface="Calibri"/>
              </a:rPr>
              <a:t>Exact </a:t>
            </a:r>
            <a:r>
              <a:rPr lang="en-US" sz="2700" dirty="0">
                <a:latin typeface="Calibri"/>
              </a:rPr>
              <a:t>Oscillation Probability (solid)</a:t>
            </a:r>
          </a:p>
          <a:p>
            <a:endParaRPr lang="en-US" sz="30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77" y="205453"/>
            <a:ext cx="1295400" cy="3175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931" y="606266"/>
            <a:ext cx="1257300" cy="393700"/>
          </a:xfrm>
          <a:prstGeom prst="rect">
            <a:avLst/>
          </a:prstGeom>
        </p:spPr>
      </p:pic>
      <p:pic>
        <p:nvPicPr>
          <p:cNvPr id="11" name="Picture 10" descr="figcptThird12 copy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5990"/>
            <a:ext cx="9144000" cy="4650605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14" y="116553"/>
            <a:ext cx="2921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468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8560" y="392220"/>
            <a:ext cx="9246715" cy="846256"/>
          </a:xfrm>
        </p:spPr>
        <p:txBody>
          <a:bodyPr>
            <a:normAutofit fontScale="90000"/>
          </a:bodyPr>
          <a:lstStyle/>
          <a:p>
            <a:r>
              <a:rPr lang="en-US" sz="3300" dirty="0" smtClean="0"/>
              <a:t>Freund’s Approximate Oscillation Probability vs</a:t>
            </a:r>
            <a:br>
              <a:rPr lang="en-US" sz="3300" dirty="0" smtClean="0"/>
            </a:br>
            <a:r>
              <a:rPr lang="en-US" sz="3300" dirty="0" smtClean="0"/>
              <a:t>Atmospheric Resonance Region </a:t>
            </a:r>
            <a:endParaRPr lang="en-US" sz="3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5857833"/>
              </p:ext>
            </p:extLst>
          </p:nvPr>
        </p:nvGraphicFramePr>
        <p:xfrm>
          <a:off x="448212" y="4846708"/>
          <a:ext cx="8238588" cy="1802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" y="586101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/>
              <a:t>         </a:t>
            </a:r>
            <a:r>
              <a:rPr lang="en-US" sz="2700" dirty="0" smtClean="0">
                <a:latin typeface="Calibri"/>
              </a:rPr>
              <a:t>Freund’s </a:t>
            </a:r>
            <a:r>
              <a:rPr lang="en-US" sz="2700" dirty="0">
                <a:latin typeface="Calibri"/>
              </a:rPr>
              <a:t>Approximate Oscillation Probability (dashed);   </a:t>
            </a:r>
          </a:p>
          <a:p>
            <a:r>
              <a:rPr lang="en-US" sz="2700" dirty="0">
                <a:latin typeface="Calibri"/>
              </a:rPr>
              <a:t> </a:t>
            </a:r>
            <a:r>
              <a:rPr lang="en-US" sz="2700" dirty="0" smtClean="0">
                <a:latin typeface="Calibri"/>
              </a:rPr>
              <a:t>                         Exact </a:t>
            </a:r>
            <a:r>
              <a:rPr lang="en-US" sz="2700" dirty="0">
                <a:latin typeface="Calibri"/>
              </a:rPr>
              <a:t>Oscillation </a:t>
            </a:r>
            <a:r>
              <a:rPr lang="en-US" sz="2700" dirty="0" smtClean="0">
                <a:latin typeface="Calibri"/>
              </a:rPr>
              <a:t>Probability (solid</a:t>
            </a:r>
            <a:r>
              <a:rPr lang="en-US" sz="2700" dirty="0">
                <a:latin typeface="Calibri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637416"/>
            <a:ext cx="8413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63" y="383545"/>
            <a:ext cx="2794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521030"/>
            <a:ext cx="9144000" cy="425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72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Because Freund uses      -expanded eigenvalues, his results apply only above the solar resonance region, where one might expect </a:t>
            </a:r>
            <a:r>
              <a:rPr lang="en-US" dirty="0" smtClean="0"/>
              <a:t>these </a:t>
            </a:r>
            <a:r>
              <a:rPr lang="en-US" dirty="0"/>
              <a:t>expressions to agree well with the exact result.</a:t>
            </a:r>
          </a:p>
          <a:p>
            <a:r>
              <a:rPr lang="en-US" dirty="0"/>
              <a:t>However, as seen in the previous figure, this is not true; Freund's result is clearly discontinuous at the position of the atmospheric resonance.</a:t>
            </a:r>
          </a:p>
          <a:p>
            <a:r>
              <a:rPr lang="en-US" dirty="0"/>
              <a:t>The reason for this is that Freund uses the  traditional method of solving the EOM.  This method requires keeping track of the order of the eigenvectors across resonances. </a:t>
            </a:r>
          </a:p>
          <a:p>
            <a:r>
              <a:rPr lang="en-US" dirty="0"/>
              <a:t>The discontinuity </a:t>
            </a:r>
            <a:r>
              <a:rPr lang="en-US" dirty="0" smtClean="0"/>
              <a:t>seen </a:t>
            </a:r>
            <a:r>
              <a:rPr lang="en-US" dirty="0"/>
              <a:t>in this figure </a:t>
            </a:r>
            <a:r>
              <a:rPr lang="en-US" dirty="0" smtClean="0"/>
              <a:t>is </a:t>
            </a:r>
            <a:r>
              <a:rPr lang="en-US" dirty="0"/>
              <a:t> a consequence of having to keep track of the order of the eigenvectors across the atmospheric resonance.</a:t>
            </a:r>
          </a:p>
          <a:p>
            <a:r>
              <a:rPr lang="en-US" dirty="0"/>
              <a:t>One of the many advantages of our Hamiltonian approach is that we completely avoid this difficulty of the traditional method of solving the EOM. </a:t>
            </a:r>
          </a:p>
          <a:p>
            <a:r>
              <a:rPr lang="en-US" dirty="0"/>
              <a:t>The agreement of Freund's simplified oscillation probability with the exact result in the atmospheric resonance is much better than what we found for most of the other previously published results; see, "simplified appearing in “Regions  of applicability of approximate formulations of neutrino oscillations in matter,”  M. B. Johnson , E.M Henley, and L. S. Kisslinger, arXiv: 1507.07836/hep-ph  (2016).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234" y="1962966"/>
            <a:ext cx="1524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3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1861109"/>
          </a:xfrm>
        </p:spPr>
        <p:txBody>
          <a:bodyPr>
            <a:normAutofit fontScale="92500" lnSpcReduction="20000"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 smtClean="0"/>
              <a:t>simplified </a:t>
            </a:r>
            <a:r>
              <a:rPr lang="en-US" sz="1800" dirty="0"/>
              <a:t>oscillation probabilities of our Hamiltonian formulation </a:t>
            </a:r>
            <a:r>
              <a:rPr lang="en-US" sz="1800" dirty="0" smtClean="0"/>
              <a:t>are accurate to several percent and generally </a:t>
            </a:r>
            <a:r>
              <a:rPr lang="en-US" sz="1800" dirty="0"/>
              <a:t>much more reliable than </a:t>
            </a:r>
            <a:r>
              <a:rPr lang="en-US" sz="1800" dirty="0" smtClean="0"/>
              <a:t>those appearing </a:t>
            </a:r>
            <a:r>
              <a:rPr lang="en-US" sz="1800" dirty="0"/>
              <a:t>in the </a:t>
            </a:r>
            <a:r>
              <a:rPr lang="en-US" sz="1800" dirty="0" smtClean="0"/>
              <a:t>literature.</a:t>
            </a:r>
          </a:p>
          <a:p>
            <a:endParaRPr lang="en-US" sz="1800" dirty="0"/>
          </a:p>
          <a:p>
            <a:r>
              <a:rPr lang="en-US" sz="1800" dirty="0" smtClean="0"/>
              <a:t>We </a:t>
            </a:r>
            <a:r>
              <a:rPr lang="en-US" sz="1800" dirty="0"/>
              <a:t>conclude, </a:t>
            </a:r>
            <a:r>
              <a:rPr lang="en-US" sz="1800" dirty="0" smtClean="0"/>
              <a:t>for </a:t>
            </a:r>
            <a:r>
              <a:rPr lang="en-US" sz="1800" dirty="0"/>
              <a:t>these reasons,  </a:t>
            </a:r>
            <a:r>
              <a:rPr lang="en-US" sz="1800" dirty="0" smtClean="0"/>
              <a:t>that our </a:t>
            </a:r>
            <a:r>
              <a:rPr lang="en-US" sz="1800" dirty="0"/>
              <a:t>simplified oscillation probabilities </a:t>
            </a:r>
            <a:r>
              <a:rPr lang="en-US" sz="1800" dirty="0" smtClean="0"/>
              <a:t>will facilitate experimental analysis </a:t>
            </a:r>
            <a:r>
              <a:rPr lang="en-US" sz="1800" dirty="0"/>
              <a:t>and prediction at future neutrino </a:t>
            </a:r>
            <a:r>
              <a:rPr lang="en-US" sz="1800" dirty="0" smtClean="0"/>
              <a:t>facilities.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8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5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History of Experimental Neutrino Physics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1700" dirty="0" smtClean="0"/>
              <a:t>In </a:t>
            </a:r>
            <a:r>
              <a:rPr lang="en-US" sz="1700" dirty="0" smtClean="0"/>
              <a:t>1995, Reines </a:t>
            </a:r>
            <a:r>
              <a:rPr lang="en-US" sz="1700" dirty="0"/>
              <a:t>was awarded the </a:t>
            </a:r>
            <a:r>
              <a:rPr lang="en-US" sz="1700" dirty="0" smtClean="0"/>
              <a:t>Nobel </a:t>
            </a:r>
            <a:r>
              <a:rPr lang="en-US" sz="1700" dirty="0"/>
              <a:t>Prize in physics </a:t>
            </a:r>
            <a:r>
              <a:rPr lang="en-US" sz="1700" dirty="0" smtClean="0"/>
              <a:t>for the experimental discovery of the neutrino.</a:t>
            </a:r>
            <a:r>
              <a:rPr lang="en-US" sz="1700" dirty="0"/>
              <a:t> </a:t>
            </a:r>
            <a:r>
              <a:rPr lang="en-US" sz="1700" dirty="0" smtClean="0"/>
              <a:t> The discovery </a:t>
            </a:r>
            <a:r>
              <a:rPr lang="en-US" sz="1700" dirty="0"/>
              <a:t>w</a:t>
            </a:r>
            <a:r>
              <a:rPr lang="en-US" sz="1700" dirty="0" smtClean="0"/>
              <a:t>as published by  Clyde </a:t>
            </a:r>
            <a:r>
              <a:rPr lang="en-US" sz="1700" dirty="0"/>
              <a:t>Cowen, Frederick Reines, F. B. Harrison, H. W. Kruse, and A. D. McGuire  </a:t>
            </a:r>
            <a:r>
              <a:rPr lang="en-US" sz="1700" dirty="0" smtClean="0"/>
              <a:t>in </a:t>
            </a:r>
            <a:r>
              <a:rPr lang="en-US" sz="1700" dirty="0"/>
              <a:t>the 20 July 1956 issue of </a:t>
            </a:r>
            <a:r>
              <a:rPr lang="en-US" sz="1700" dirty="0" smtClean="0"/>
              <a:t>Science.</a:t>
            </a: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r>
              <a:rPr lang="de-DE" sz="1700" dirty="0" smtClean="0"/>
              <a:t>In 2002, Raymond </a:t>
            </a:r>
            <a:r>
              <a:rPr lang="de-DE" sz="1700" dirty="0"/>
              <a:t>Davis Jr</a:t>
            </a:r>
            <a:r>
              <a:rPr lang="de-DE" sz="1700" dirty="0" smtClean="0"/>
              <a:t>. </a:t>
            </a:r>
            <a:r>
              <a:rPr lang="de-DE" sz="1700" dirty="0"/>
              <a:t>shared a Nobel </a:t>
            </a:r>
            <a:r>
              <a:rPr lang="de-DE" sz="1700" dirty="0" smtClean="0"/>
              <a:t>Prize </a:t>
            </a:r>
            <a:r>
              <a:rPr lang="de-DE" sz="1700" dirty="0"/>
              <a:t>with Koshiba and </a:t>
            </a:r>
            <a:r>
              <a:rPr lang="de-DE" sz="1700" dirty="0" smtClean="0"/>
              <a:t>Giacconi</a:t>
            </a:r>
            <a:r>
              <a:rPr lang="de-DE" sz="1700" dirty="0"/>
              <a:t>  </a:t>
            </a:r>
            <a:r>
              <a:rPr lang="de-DE" sz="1700" dirty="0" smtClean="0"/>
              <a:t>for discovering the </a:t>
            </a:r>
            <a:r>
              <a:rPr lang="de-DE" sz="1700" dirty="0"/>
              <a:t>deficit of solar </a:t>
            </a:r>
            <a:r>
              <a:rPr lang="de-DE" sz="1700" dirty="0" smtClean="0"/>
              <a:t>neutrinos</a:t>
            </a:r>
            <a:endParaRPr lang="de-DE" sz="1700" dirty="0"/>
          </a:p>
          <a:p>
            <a:endParaRPr lang="de-DE" sz="1700" dirty="0"/>
          </a:p>
          <a:p>
            <a:r>
              <a:rPr lang="en-US" sz="1700" dirty="0" smtClean="0"/>
              <a:t>In 2015, The </a:t>
            </a:r>
            <a:r>
              <a:rPr lang="en-US" sz="1700" dirty="0"/>
              <a:t>Nobel Prize in physics was awarded </a:t>
            </a:r>
            <a:r>
              <a:rPr lang="en-US" sz="1700" dirty="0" smtClean="0"/>
              <a:t>to </a:t>
            </a:r>
            <a:r>
              <a:rPr lang="en-US" sz="1700" dirty="0"/>
              <a:t>Takaaki Kajita and Arthur B. McDonald for their key contributions to the experiments which demonstrated that neutrinos change identities.</a:t>
            </a:r>
          </a:p>
          <a:p>
            <a:endParaRPr lang="en-US" sz="1700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380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Los Alamos National Laboratory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200" dirty="0" smtClean="0"/>
          </a:p>
          <a:p>
            <a:r>
              <a:rPr lang="en-US" sz="1700" dirty="0" smtClean="0"/>
              <a:t>Reines </a:t>
            </a:r>
            <a:r>
              <a:rPr lang="en-US" sz="1700" dirty="0"/>
              <a:t>was a staff member at Los Alamos National Laboratory  </a:t>
            </a:r>
            <a:r>
              <a:rPr lang="en-US" sz="1700" dirty="0" smtClean="0"/>
              <a:t>when he designed his experiment leading to the discovery of the neutrino.  </a:t>
            </a:r>
            <a:r>
              <a:rPr lang="en-US" sz="1700" dirty="0"/>
              <a:t>Reines is the only LANL staff member to have been awarded the Nobel Prize for research done while at the Lab. </a:t>
            </a:r>
            <a:endParaRPr lang="en-US" sz="1700" dirty="0" smtClean="0"/>
          </a:p>
          <a:p>
            <a:endParaRPr lang="en-US" sz="1700" dirty="0"/>
          </a:p>
          <a:p>
            <a:r>
              <a:rPr lang="en-US" sz="1700" dirty="0"/>
              <a:t>Scientists at Los Alamos National Laboratory were not only the first to discover the neutrino, but since that time  they have continued to play a key role in experimental neutrino research. </a:t>
            </a:r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Neutrino </a:t>
            </a:r>
            <a:r>
              <a:rPr lang="en-US" sz="1700" dirty="0"/>
              <a:t>physics continues to flourish at the Lab</a:t>
            </a:r>
            <a:r>
              <a:rPr lang="en-US" sz="1700" dirty="0" smtClean="0"/>
              <a:t>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3148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Brief History of Theoretical Neutrino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700" dirty="0"/>
              <a:t>N</a:t>
            </a:r>
            <a:r>
              <a:rPr lang="en-US" sz="1700" dirty="0" smtClean="0"/>
              <a:t>eutrino </a:t>
            </a:r>
            <a:r>
              <a:rPr lang="en-US" sz="1700" dirty="0"/>
              <a:t>oscillations were conjectured to exist by the Italian physicist Bruno Pontecorvo in 1957 while he was at Dubna in the USSR. </a:t>
            </a:r>
            <a:r>
              <a:rPr lang="en-US" sz="1700" dirty="0" smtClean="0"/>
              <a:t>This conjecture was inspired by the analysis of Gell-Mann and Pais, who argued that the CP violation might be observed in neutral K meson oscillations.  These oscillations were observed at BNL by Fitch and Cronin in 1964.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sz="1700" dirty="0"/>
              <a:t>In 1978, Lincolin Wolfenstein at Carnegie Mellon University showed that </a:t>
            </a:r>
            <a:r>
              <a:rPr lang="en-US" sz="1700" dirty="0" smtClean="0"/>
              <a:t>it </a:t>
            </a:r>
            <a:r>
              <a:rPr lang="en-US" sz="1700" dirty="0"/>
              <a:t>is essential to account for the interaction of the neutrinos with </a:t>
            </a:r>
            <a:r>
              <a:rPr lang="en-US" sz="1700" dirty="0" smtClean="0"/>
              <a:t>electrons</a:t>
            </a:r>
            <a:r>
              <a:rPr lang="en-US" sz="1700" dirty="0"/>
              <a:t> </a:t>
            </a:r>
            <a:r>
              <a:rPr lang="en-US" sz="1700" dirty="0" smtClean="0"/>
              <a:t>when neutrinos propagate in matter.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In 1985 these interactions were identified by Mikheyev and Smirnov as a likely explanation of the deficit of solar neutrinos that had been discovered experimentally by Raymond Davis Jr.</a:t>
            </a:r>
          </a:p>
          <a:p>
            <a:endParaRPr lang="en-US" sz="1700" dirty="0"/>
          </a:p>
          <a:p>
            <a:r>
              <a:rPr lang="de-DE" sz="1700" dirty="0"/>
              <a:t>Subsequent to the work of Wolfenstein, the effect of matter on neutrino oscillations has been  commonly explored using exact computer simulations. Such numerical studies are preferred when density profiles with a spatial dependence are </a:t>
            </a:r>
            <a:r>
              <a:rPr lang="de-DE" sz="1700" dirty="0" smtClean="0"/>
              <a:t>essential.</a:t>
            </a:r>
          </a:p>
          <a:p>
            <a:endParaRPr lang="de-DE" sz="1700" dirty="0"/>
          </a:p>
          <a:p>
            <a:r>
              <a:rPr lang="de-DE" sz="1700" dirty="0"/>
              <a:t>F</a:t>
            </a:r>
            <a:r>
              <a:rPr lang="de-DE" sz="1700" dirty="0" smtClean="0"/>
              <a:t>or many purposes, exact results are not required.</a:t>
            </a:r>
          </a:p>
          <a:p>
            <a:endParaRPr lang="de-DE" sz="1700" dirty="0"/>
          </a:p>
          <a:p>
            <a:r>
              <a:rPr lang="de-DE" sz="1700" dirty="0" smtClean="0"/>
              <a:t>Simpler methods would be preferred</a:t>
            </a:r>
            <a:r>
              <a:rPr lang="de-DE" sz="1700" dirty="0"/>
              <a:t> </a:t>
            </a:r>
            <a:r>
              <a:rPr lang="de-DE" sz="1700" dirty="0" smtClean="0"/>
              <a:t>if they were known to be reliable.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048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59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3787</TotalTime>
  <Words>2468</Words>
  <Application>Microsoft Macintosh PowerPoint</Application>
  <PresentationFormat>On-screen Show (4:3)</PresentationFormat>
  <Paragraphs>345</Paragraphs>
  <Slides>46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PowerPoint Presentation</vt:lpstr>
      <vt:lpstr>Dedication</vt:lpstr>
      <vt:lpstr>Exact Closed-Form Neutrino Oscillation Probabilities for Three Coupled Dirac Neutrinos in Matter</vt:lpstr>
      <vt:lpstr>Outline</vt:lpstr>
      <vt:lpstr>The Past</vt:lpstr>
      <vt:lpstr>A Brief History of Experimental Neutrino Physics</vt:lpstr>
      <vt:lpstr>Role of Los Alamos National Laboratory</vt:lpstr>
      <vt:lpstr>A Brief History of Theoretical Neutrino Physics</vt:lpstr>
      <vt:lpstr>The Basics</vt:lpstr>
      <vt:lpstr>Neutrino Hamiltonian  </vt:lpstr>
      <vt:lpstr>Why Neutrinos Oscillate</vt:lpstr>
      <vt:lpstr>Time-Evolution Operator and the Neutrino Oscillation Probability</vt:lpstr>
      <vt:lpstr>Total Oscillation Probability  Expressed in terms of the Four Partial Oscillation  Probabilities </vt:lpstr>
      <vt:lpstr>The Future </vt:lpstr>
      <vt:lpstr>Importance of Future Neutrino Facilities</vt:lpstr>
      <vt:lpstr>T, CP, and CPT Symmetry Violating Observables</vt:lpstr>
      <vt:lpstr>Our Hamiltonian Approach and Insights From it</vt:lpstr>
      <vt:lpstr>Issues leading us to look for a new Hamiltonian formulation  </vt:lpstr>
      <vt:lpstr>Our Hamiltonian Formulation</vt:lpstr>
      <vt:lpstr>The Standard Neutrino Model:  Framework of our Formulation</vt:lpstr>
      <vt:lpstr>Origin of the advantages of our Hamiltonian Formulation </vt:lpstr>
      <vt:lpstr>Who Was Joseph-Louis Lagrange? </vt:lpstr>
      <vt:lpstr>Exact Analytical Results for the Oscillation Probabilities</vt:lpstr>
      <vt:lpstr>The Four Partial Oscillation Probabilities that result from applying the LIF</vt:lpstr>
      <vt:lpstr>Expression for </vt:lpstr>
      <vt:lpstr>Branch Points of Neutrino  Mass Eigenvalues </vt:lpstr>
      <vt:lpstr>Neutrino Resonances &amp; Branch Points of the Neutrino  Mass Eigenvalues </vt:lpstr>
      <vt:lpstr>Applications</vt:lpstr>
      <vt:lpstr>The two observable neutrino oscillation probabilities: </vt:lpstr>
      <vt:lpstr>  Simplifying the Oscillation Probability   (1) Expand     in a small parameter of the SNM: (  ,          )*</vt:lpstr>
      <vt:lpstr>Neutrino Eigenvalues Expanded in a small parameter of the SNM</vt:lpstr>
      <vt:lpstr>Neutrino Eigenvalues Must Be Expanded With Caution</vt:lpstr>
      <vt:lpstr>Using the Expanded Neutrino Eigenvalues</vt:lpstr>
      <vt:lpstr>Examples of Simplified Oscillation Probabilities Accurate to a Few Percent</vt:lpstr>
      <vt:lpstr>Simplified                    in the Deep Solar Resonance Region  (         )</vt:lpstr>
      <vt:lpstr> Simplified                     above the solar Resonance Region (         )                        </vt:lpstr>
      <vt:lpstr>Bessel Functions</vt:lpstr>
      <vt:lpstr>Observations  (Perhaps of Some Interest)</vt:lpstr>
      <vt:lpstr>Numerical Results  </vt:lpstr>
      <vt:lpstr> Oscillation Probability vs              </vt:lpstr>
      <vt:lpstr>                               Our Approximate Oscillation Probability (dashed); Exact Oscillation Probability (solid)</vt:lpstr>
      <vt:lpstr>            Our Approximate Oscillation Probability (dashed);                           Exact Oscillation Probability (solid)</vt:lpstr>
      <vt:lpstr>        Oscillation Probability vs        </vt:lpstr>
      <vt:lpstr>Freund’s Approximate Oscillation Probability vs Atmospheric Resonance Region </vt:lpstr>
      <vt:lpstr>Remarks</vt:lpstr>
      <vt:lpstr>Summary and 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Exact Closed-Form Neutrino Oscillation Probabilities for Three Coupled Dirac Neutrinos in Matter</dc:title>
  <dc:creator>Lynne Johnson</dc:creator>
  <cp:lastModifiedBy>Lynne Johnson</cp:lastModifiedBy>
  <cp:revision>750</cp:revision>
  <dcterms:created xsi:type="dcterms:W3CDTF">2016-08-02T22:29:38Z</dcterms:created>
  <dcterms:modified xsi:type="dcterms:W3CDTF">2016-08-12T19:06:50Z</dcterms:modified>
</cp:coreProperties>
</file>