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76" r:id="rId4"/>
    <p:sldId id="282" r:id="rId5"/>
    <p:sldId id="283" r:id="rId6"/>
    <p:sldId id="277" r:id="rId7"/>
    <p:sldId id="279" r:id="rId8"/>
    <p:sldId id="278" r:id="rId9"/>
    <p:sldId id="259" r:id="rId10"/>
    <p:sldId id="260" r:id="rId11"/>
    <p:sldId id="261" r:id="rId12"/>
    <p:sldId id="270" r:id="rId13"/>
    <p:sldId id="262" r:id="rId14"/>
    <p:sldId id="264" r:id="rId15"/>
    <p:sldId id="268" r:id="rId16"/>
    <p:sldId id="263" r:id="rId17"/>
    <p:sldId id="265" r:id="rId18"/>
    <p:sldId id="280" r:id="rId19"/>
    <p:sldId id="266" r:id="rId20"/>
    <p:sldId id="267" r:id="rId21"/>
    <p:sldId id="269" r:id="rId22"/>
    <p:sldId id="281" r:id="rId23"/>
    <p:sldId id="271" r:id="rId24"/>
    <p:sldId id="272" r:id="rId25"/>
    <p:sldId id="273" r:id="rId26"/>
    <p:sldId id="274" r:id="rId27"/>
    <p:sldId id="275" r:id="rId28"/>
    <p:sldId id="284" r:id="rId29"/>
    <p:sldId id="285" r:id="rId30"/>
    <p:sldId id="286" r:id="rId31"/>
    <p:sldId id="289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7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60"/>
  </p:normalViewPr>
  <p:slideViewPr>
    <p:cSldViewPr>
      <p:cViewPr>
        <p:scale>
          <a:sx n="100" d="100"/>
          <a:sy n="100" d="100"/>
        </p:scale>
        <p:origin x="-8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797-9200-40A3-B874-ADF27D4AD7AF}" type="datetimeFigureOut">
              <a:rPr lang="en-US" smtClean="0"/>
              <a:pPr/>
              <a:t>7/16/15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A7151-9B97-4237-8818-136D68B2A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8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036E-D586-4CB5-A7FD-AFC4130DEF8C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BC3A-DC6C-4AD7-AF4A-34C7530D499D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F8-9961-4C96-86FC-4DE5CA9F83C9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6570-0E63-44F0-8603-FB94364B0995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3E82-235F-4EF1-B3E6-51534E0F3B4E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A965-9943-48A3-87F7-F8322B27E7D4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1024-1B45-496D-9D1D-329800E80D5C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3901-2AE6-4C5B-8F7D-F70EC88751BC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318E-ABD9-4D38-B586-7D385DD8C65F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D343-CF18-4FCA-8967-CBB68C56F2E7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C7D5-D906-4897-A300-7F0E58212821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714E-0C85-46C6-83AB-2B77BE4E9A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VTX Detector Half Assembly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Walter Sondheim,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For the VTX Collaboration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Barrel 1 Assembly (Cooling Tube Installation)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After all Staves are installed, 1/8” ID </a:t>
            </a:r>
            <a:r>
              <a:rPr lang="en-US" sz="1600" dirty="0" err="1" smtClean="0"/>
              <a:t>Tygon</a:t>
            </a:r>
            <a:r>
              <a:rPr lang="en-US" sz="1600" dirty="0" smtClean="0"/>
              <a:t> Cooling Tubes are connected as per Don Lynch’s cooling diagram (see next slide) the bottom ladder is the inlet and should have two ladder in parallel  - then tied in series to the upper three ladders tied in parallel to an outlet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 descr="C:\Users\Public\Documents\hytec files\phenix\Assembly Fixtures\29 - gas enclosure endplate added\03 - barrel 1 fully assemb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7957" t="13721" r="18593" b="13610"/>
          <a:stretch>
            <a:fillRect/>
          </a:stretch>
        </p:blipFill>
        <p:spPr bwMode="auto">
          <a:xfrm>
            <a:off x="1669312" y="2307265"/>
            <a:ext cx="5805377" cy="396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078B8-B482-47FF-8B15-F20F9DD09D3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6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4/23/2010</a:t>
            </a:r>
            <a:endParaRPr lang="en-US"/>
          </a:p>
        </p:txBody>
      </p:sp>
      <p:sp>
        <p:nvSpPr>
          <p:cNvPr id="9220" name="Text Box 2"/>
          <p:cNvSpPr txBox="1">
            <a:spLocks/>
          </p:cNvSpPr>
          <p:nvPr/>
        </p:nvSpPr>
        <p:spPr bwMode="auto">
          <a:xfrm>
            <a:off x="609600" y="4800600"/>
            <a:ext cx="3886200" cy="800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1 loop in layer 1, 2 loops in layer 2 per ½ </a:t>
            </a:r>
            <a:r>
              <a:rPr lang="en-US" sz="1400" dirty="0" smtClean="0"/>
              <a:t>detector,</a:t>
            </a:r>
          </a:p>
          <a:p>
            <a:r>
              <a:rPr lang="en-US" sz="1400" dirty="0" smtClean="0"/>
              <a:t>5 staves each loop</a:t>
            </a:r>
            <a:endParaRPr lang="en-US" sz="1400" dirty="0"/>
          </a:p>
          <a:p>
            <a:endParaRPr lang="en-US" dirty="0"/>
          </a:p>
        </p:txBody>
      </p:sp>
      <p:sp>
        <p:nvSpPr>
          <p:cNvPr id="9221" name="Text Box 3"/>
          <p:cNvSpPr txBox="1">
            <a:spLocks/>
          </p:cNvSpPr>
          <p:nvPr/>
        </p:nvSpPr>
        <p:spPr bwMode="auto">
          <a:xfrm>
            <a:off x="1295400" y="1524000"/>
            <a:ext cx="6324600" cy="369332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New internal loop designs which meet design requirements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438400"/>
            <a:ext cx="4114800" cy="2819400"/>
            <a:chOff x="624" y="240"/>
            <a:chExt cx="2496" cy="182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24" y="288"/>
              <a:ext cx="2400" cy="1440"/>
              <a:chOff x="480" y="624"/>
              <a:chExt cx="2400" cy="1440"/>
            </a:xfrm>
          </p:grpSpPr>
          <p:sp>
            <p:nvSpPr>
              <p:cNvPr id="9282" name="Text Box 6"/>
              <p:cNvSpPr txBox="1">
                <a:spLocks/>
              </p:cNvSpPr>
              <p:nvPr/>
            </p:nvSpPr>
            <p:spPr bwMode="auto">
              <a:xfrm>
                <a:off x="1296" y="624"/>
                <a:ext cx="1584" cy="326"/>
              </a:xfrm>
              <a:prstGeom prst="rect">
                <a:avLst/>
              </a:prstGeom>
              <a:noFill/>
              <a:ln w="635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Layers 1 and 2 Pixel Stave Cooling Loop</a:t>
                </a:r>
              </a:p>
            </p:txBody>
          </p:sp>
          <p:sp>
            <p:nvSpPr>
              <p:cNvPr id="9283" name="Line 7"/>
              <p:cNvSpPr>
                <a:spLocks noChangeShapeType="1"/>
              </p:cNvSpPr>
              <p:nvPr/>
            </p:nvSpPr>
            <p:spPr bwMode="auto">
              <a:xfrm>
                <a:off x="1248" y="81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Text Box 8"/>
              <p:cNvSpPr txBox="1">
                <a:spLocks/>
              </p:cNvSpPr>
              <p:nvPr/>
            </p:nvSpPr>
            <p:spPr bwMode="auto">
              <a:xfrm>
                <a:off x="480" y="672"/>
                <a:ext cx="693" cy="44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 dirty="0"/>
                  <a:t>F</a:t>
                </a:r>
                <a:r>
                  <a:rPr lang="en-US" sz="1000" baseline="-25000" dirty="0"/>
                  <a:t>V</a:t>
                </a:r>
                <a:r>
                  <a:rPr lang="en-US" sz="1000" dirty="0"/>
                  <a:t>= 17.3 ml/sec</a:t>
                </a:r>
              </a:p>
              <a:p>
                <a:pPr algn="l"/>
                <a:r>
                  <a:rPr lang="en-US" sz="1000" dirty="0"/>
                  <a:t>Tin= -8 ºC</a:t>
                </a:r>
              </a:p>
              <a:p>
                <a:pPr algn="l"/>
                <a:r>
                  <a:rPr lang="en-US" sz="1000" dirty="0"/>
                  <a:t>Pin = 138 </a:t>
                </a:r>
                <a:r>
                  <a:rPr lang="en-US" sz="1000" dirty="0" err="1"/>
                  <a:t>KpA</a:t>
                </a:r>
                <a:endParaRPr lang="en-US" sz="1000" dirty="0"/>
              </a:p>
              <a:p>
                <a:pPr algn="l"/>
                <a:r>
                  <a:rPr lang="en-US" sz="1000" dirty="0"/>
                  <a:t>        (20 PSIG)</a:t>
                </a:r>
              </a:p>
            </p:txBody>
          </p:sp>
          <p:sp>
            <p:nvSpPr>
              <p:cNvPr id="9285" name="Text Box 9"/>
              <p:cNvSpPr txBox="1">
                <a:spLocks/>
              </p:cNvSpPr>
              <p:nvPr/>
            </p:nvSpPr>
            <p:spPr bwMode="auto">
              <a:xfrm>
                <a:off x="543" y="1608"/>
                <a:ext cx="669" cy="34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000"/>
                  <a:t>Tout= -4ºC</a:t>
                </a:r>
              </a:p>
              <a:p>
                <a:pPr algn="l"/>
                <a:r>
                  <a:rPr lang="en-US" sz="1000"/>
                  <a:t>Pout = 69 KpA</a:t>
                </a:r>
              </a:p>
              <a:p>
                <a:pPr algn="l"/>
                <a:r>
                  <a:rPr lang="en-US" sz="1000"/>
                  <a:t>          (10 psig)</a:t>
                </a: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436" y="1093"/>
                <a:ext cx="1396" cy="971"/>
                <a:chOff x="1436" y="1093"/>
                <a:chExt cx="1396" cy="971"/>
              </a:xfrm>
            </p:grpSpPr>
            <p:sp>
              <p:nvSpPr>
                <p:cNvPr id="9289" name="Rectangle 11"/>
                <p:cNvSpPr>
                  <a:spLocks noChangeArrowheads="1"/>
                </p:cNvSpPr>
                <p:nvPr/>
              </p:nvSpPr>
              <p:spPr bwMode="auto">
                <a:xfrm>
                  <a:off x="1709" y="1093"/>
                  <a:ext cx="943" cy="12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0" name="Rectangle 12"/>
                <p:cNvSpPr>
                  <a:spLocks noChangeArrowheads="1"/>
                </p:cNvSpPr>
                <p:nvPr/>
              </p:nvSpPr>
              <p:spPr bwMode="auto">
                <a:xfrm>
                  <a:off x="1709" y="1941"/>
                  <a:ext cx="943" cy="12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1" name="Rectangle 13"/>
                <p:cNvSpPr>
                  <a:spLocks noChangeArrowheads="1"/>
                </p:cNvSpPr>
                <p:nvPr/>
              </p:nvSpPr>
              <p:spPr bwMode="auto">
                <a:xfrm>
                  <a:off x="1709" y="1307"/>
                  <a:ext cx="943" cy="11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2" name="Rectangle 14"/>
                <p:cNvSpPr>
                  <a:spLocks noChangeArrowheads="1"/>
                </p:cNvSpPr>
                <p:nvPr/>
              </p:nvSpPr>
              <p:spPr bwMode="auto">
                <a:xfrm>
                  <a:off x="1709" y="1517"/>
                  <a:ext cx="943" cy="12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3" name="Rectangle 15"/>
                <p:cNvSpPr>
                  <a:spLocks noChangeArrowheads="1"/>
                </p:cNvSpPr>
                <p:nvPr/>
              </p:nvSpPr>
              <p:spPr bwMode="auto">
                <a:xfrm>
                  <a:off x="1709" y="1731"/>
                  <a:ext cx="943" cy="11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4" name="Line 16"/>
                <p:cNvSpPr>
                  <a:spLocks noChangeShapeType="1"/>
                </p:cNvSpPr>
                <p:nvPr/>
              </p:nvSpPr>
              <p:spPr bwMode="auto">
                <a:xfrm>
                  <a:off x="1619" y="1605"/>
                  <a:ext cx="3" cy="4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5" name="Line 17"/>
                <p:cNvSpPr>
                  <a:spLocks noChangeShapeType="1"/>
                </p:cNvSpPr>
                <p:nvPr/>
              </p:nvSpPr>
              <p:spPr bwMode="auto">
                <a:xfrm>
                  <a:off x="1620" y="1602"/>
                  <a:ext cx="8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6" name="Line 18"/>
                <p:cNvSpPr>
                  <a:spLocks noChangeShapeType="1"/>
                </p:cNvSpPr>
                <p:nvPr/>
              </p:nvSpPr>
              <p:spPr bwMode="auto">
                <a:xfrm>
                  <a:off x="1436" y="1229"/>
                  <a:ext cx="1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7" name="Line 19"/>
                <p:cNvSpPr>
                  <a:spLocks noChangeShapeType="1"/>
                </p:cNvSpPr>
                <p:nvPr/>
              </p:nvSpPr>
              <p:spPr bwMode="auto">
                <a:xfrm>
                  <a:off x="2743" y="1141"/>
                  <a:ext cx="0" cy="2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8" name="Line 20"/>
                <p:cNvSpPr>
                  <a:spLocks noChangeShapeType="1"/>
                </p:cNvSpPr>
                <p:nvPr/>
              </p:nvSpPr>
              <p:spPr bwMode="auto">
                <a:xfrm>
                  <a:off x="1621" y="136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9" name="Line 21"/>
                <p:cNvSpPr>
                  <a:spLocks noChangeShapeType="1"/>
                </p:cNvSpPr>
                <p:nvPr/>
              </p:nvSpPr>
              <p:spPr bwMode="auto">
                <a:xfrm>
                  <a:off x="1620" y="2012"/>
                  <a:ext cx="8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0" name="Line 22"/>
                <p:cNvSpPr>
                  <a:spLocks noChangeShapeType="1"/>
                </p:cNvSpPr>
                <p:nvPr/>
              </p:nvSpPr>
              <p:spPr bwMode="auto">
                <a:xfrm>
                  <a:off x="2745" y="1574"/>
                  <a:ext cx="0" cy="4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1" name="Line 23"/>
                <p:cNvSpPr>
                  <a:spLocks noChangeShapeType="1"/>
                </p:cNvSpPr>
                <p:nvPr/>
              </p:nvSpPr>
              <p:spPr bwMode="auto">
                <a:xfrm>
                  <a:off x="2654" y="1574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2" name="Line 24"/>
                <p:cNvSpPr>
                  <a:spLocks noChangeShapeType="1"/>
                </p:cNvSpPr>
                <p:nvPr/>
              </p:nvSpPr>
              <p:spPr bwMode="auto">
                <a:xfrm>
                  <a:off x="2655" y="180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3" name="Line 25"/>
                <p:cNvSpPr>
                  <a:spLocks noChangeShapeType="1"/>
                </p:cNvSpPr>
                <p:nvPr/>
              </p:nvSpPr>
              <p:spPr bwMode="auto">
                <a:xfrm>
                  <a:off x="2654" y="1985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4" name="Line 26"/>
                <p:cNvSpPr>
                  <a:spLocks noChangeShapeType="1"/>
                </p:cNvSpPr>
                <p:nvPr/>
              </p:nvSpPr>
              <p:spPr bwMode="auto">
                <a:xfrm>
                  <a:off x="2652" y="1141"/>
                  <a:ext cx="8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5" name="Line 27"/>
                <p:cNvSpPr>
                  <a:spLocks noChangeShapeType="1"/>
                </p:cNvSpPr>
                <p:nvPr/>
              </p:nvSpPr>
              <p:spPr bwMode="auto">
                <a:xfrm>
                  <a:off x="2652" y="1359"/>
                  <a:ext cx="90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6" name="Line 28"/>
                <p:cNvSpPr>
                  <a:spLocks noChangeShapeType="1"/>
                </p:cNvSpPr>
                <p:nvPr/>
              </p:nvSpPr>
              <p:spPr bwMode="auto">
                <a:xfrm>
                  <a:off x="2743" y="1699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31" y="1255"/>
                  <a:ext cx="1" cy="44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8" name="Line 30"/>
                <p:cNvSpPr>
                  <a:spLocks noChangeShapeType="1"/>
                </p:cNvSpPr>
                <p:nvPr/>
              </p:nvSpPr>
              <p:spPr bwMode="auto">
                <a:xfrm>
                  <a:off x="1618" y="1140"/>
                  <a:ext cx="0" cy="2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9" name="Line 31"/>
                <p:cNvSpPr>
                  <a:spLocks noChangeShapeType="1"/>
                </p:cNvSpPr>
                <p:nvPr/>
              </p:nvSpPr>
              <p:spPr bwMode="auto">
                <a:xfrm>
                  <a:off x="1622" y="1140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0" name="Line 32"/>
                <p:cNvSpPr>
                  <a:spLocks noChangeShapeType="1"/>
                </p:cNvSpPr>
                <p:nvPr/>
              </p:nvSpPr>
              <p:spPr bwMode="auto">
                <a:xfrm>
                  <a:off x="1621" y="1798"/>
                  <a:ext cx="8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1" name="Line 33"/>
                <p:cNvSpPr>
                  <a:spLocks noChangeShapeType="1"/>
                </p:cNvSpPr>
                <p:nvPr/>
              </p:nvSpPr>
              <p:spPr bwMode="auto">
                <a:xfrm>
                  <a:off x="1439" y="1920"/>
                  <a:ext cx="1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2" name="Line 34"/>
                <p:cNvSpPr>
                  <a:spLocks noChangeShapeType="1"/>
                </p:cNvSpPr>
                <p:nvPr/>
              </p:nvSpPr>
              <p:spPr bwMode="auto">
                <a:xfrm>
                  <a:off x="2744" y="1259"/>
                  <a:ext cx="8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87" name="Line 35"/>
              <p:cNvSpPr>
                <a:spLocks noChangeShapeType="1"/>
              </p:cNvSpPr>
              <p:nvPr/>
            </p:nvSpPr>
            <p:spPr bwMode="auto">
              <a:xfrm>
                <a:off x="1248" y="1872"/>
                <a:ext cx="192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36"/>
              <p:cNvSpPr>
                <a:spLocks noChangeShapeType="1"/>
              </p:cNvSpPr>
              <p:nvPr/>
            </p:nvSpPr>
            <p:spPr bwMode="auto">
              <a:xfrm>
                <a:off x="1056" y="864"/>
                <a:ext cx="384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81" name="Rectangle 37"/>
            <p:cNvSpPr>
              <a:spLocks/>
            </p:cNvSpPr>
            <p:nvPr/>
          </p:nvSpPr>
          <p:spPr bwMode="auto">
            <a:xfrm>
              <a:off x="624" y="240"/>
              <a:ext cx="2496" cy="18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953000" y="2286000"/>
            <a:ext cx="3505200" cy="3048000"/>
            <a:chOff x="3264" y="1056"/>
            <a:chExt cx="2400" cy="2016"/>
          </a:xfrm>
        </p:grpSpPr>
        <p:sp>
          <p:nvSpPr>
            <p:cNvPr id="9245" name="Text Box 39"/>
            <p:cNvSpPr txBox="1">
              <a:spLocks/>
            </p:cNvSpPr>
            <p:nvPr/>
          </p:nvSpPr>
          <p:spPr bwMode="auto">
            <a:xfrm>
              <a:off x="4128" y="1104"/>
              <a:ext cx="1252" cy="288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Layers 3 and 4 Strip-Pixel Stave Cooling Loop</a:t>
              </a:r>
            </a:p>
          </p:txBody>
        </p:sp>
        <p:sp>
          <p:nvSpPr>
            <p:cNvPr id="9246" name="Rectangle 40"/>
            <p:cNvSpPr>
              <a:spLocks noChangeArrowheads="1"/>
            </p:cNvSpPr>
            <p:nvPr/>
          </p:nvSpPr>
          <p:spPr bwMode="auto">
            <a:xfrm>
              <a:off x="4589" y="1725"/>
              <a:ext cx="938" cy="1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Rectangle 41"/>
            <p:cNvSpPr>
              <a:spLocks noChangeArrowheads="1"/>
            </p:cNvSpPr>
            <p:nvPr/>
          </p:nvSpPr>
          <p:spPr bwMode="auto">
            <a:xfrm>
              <a:off x="4589" y="1924"/>
              <a:ext cx="938" cy="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42"/>
            <p:cNvSpPr>
              <a:spLocks noChangeArrowheads="1"/>
            </p:cNvSpPr>
            <p:nvPr/>
          </p:nvSpPr>
          <p:spPr bwMode="auto">
            <a:xfrm>
              <a:off x="4589" y="2118"/>
              <a:ext cx="938" cy="1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43"/>
            <p:cNvSpPr>
              <a:spLocks noChangeArrowheads="1"/>
            </p:cNvSpPr>
            <p:nvPr/>
          </p:nvSpPr>
          <p:spPr bwMode="auto">
            <a:xfrm>
              <a:off x="4589" y="2311"/>
              <a:ext cx="938" cy="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Line 44"/>
            <p:cNvSpPr>
              <a:spLocks noChangeShapeType="1"/>
            </p:cNvSpPr>
            <p:nvPr/>
          </p:nvSpPr>
          <p:spPr bwMode="auto">
            <a:xfrm>
              <a:off x="4154" y="1561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45"/>
            <p:cNvSpPr>
              <a:spLocks noChangeShapeType="1"/>
            </p:cNvSpPr>
            <p:nvPr/>
          </p:nvSpPr>
          <p:spPr bwMode="auto">
            <a:xfrm>
              <a:off x="4452" y="1997"/>
              <a:ext cx="1" cy="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46"/>
            <p:cNvSpPr>
              <a:spLocks noChangeShapeType="1"/>
            </p:cNvSpPr>
            <p:nvPr/>
          </p:nvSpPr>
          <p:spPr bwMode="auto">
            <a:xfrm>
              <a:off x="4454" y="2000"/>
              <a:ext cx="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47"/>
            <p:cNvSpPr>
              <a:spLocks noChangeShapeType="1"/>
            </p:cNvSpPr>
            <p:nvPr/>
          </p:nvSpPr>
          <p:spPr bwMode="auto">
            <a:xfrm>
              <a:off x="4455" y="2149"/>
              <a:ext cx="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Text Box 48"/>
            <p:cNvSpPr txBox="1">
              <a:spLocks/>
            </p:cNvSpPr>
            <p:nvPr/>
          </p:nvSpPr>
          <p:spPr bwMode="auto">
            <a:xfrm>
              <a:off x="3312" y="1488"/>
              <a:ext cx="706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000"/>
                <a:t>F</a:t>
              </a:r>
              <a:r>
                <a:rPr lang="en-US" sz="1000" baseline="-25000"/>
                <a:t>V</a:t>
              </a:r>
              <a:r>
                <a:rPr lang="en-US" sz="1000"/>
                <a:t>= 27.6 ml/sec</a:t>
              </a:r>
            </a:p>
            <a:p>
              <a:pPr algn="l"/>
              <a:r>
                <a:rPr lang="en-US" sz="1000"/>
                <a:t>Tin= -8 ºC</a:t>
              </a:r>
            </a:p>
            <a:p>
              <a:pPr algn="l"/>
              <a:r>
                <a:rPr lang="en-US" sz="1000"/>
                <a:t>Pin = 138 KpA</a:t>
              </a:r>
            </a:p>
            <a:p>
              <a:pPr algn="l"/>
              <a:r>
                <a:rPr lang="en-US" sz="1000"/>
                <a:t>        (20 PSIG)</a:t>
              </a:r>
            </a:p>
          </p:txBody>
        </p:sp>
        <p:sp>
          <p:nvSpPr>
            <p:cNvPr id="9255" name="Text Box 49"/>
            <p:cNvSpPr txBox="1">
              <a:spLocks/>
            </p:cNvSpPr>
            <p:nvPr/>
          </p:nvSpPr>
          <p:spPr bwMode="auto">
            <a:xfrm>
              <a:off x="3552" y="2592"/>
              <a:ext cx="669" cy="3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000"/>
                <a:t>Tout= -6ºC</a:t>
              </a:r>
            </a:p>
            <a:p>
              <a:pPr algn="l"/>
              <a:r>
                <a:rPr lang="en-US" sz="1000"/>
                <a:t>Pout = 69 KpA</a:t>
              </a:r>
            </a:p>
            <a:p>
              <a:pPr algn="l"/>
              <a:r>
                <a:rPr lang="en-US" sz="1000"/>
                <a:t>          (10 psig)</a:t>
              </a:r>
            </a:p>
          </p:txBody>
        </p:sp>
        <p:sp>
          <p:nvSpPr>
            <p:cNvPr id="9256" name="Line 50"/>
            <p:cNvSpPr>
              <a:spLocks noChangeShapeType="1"/>
            </p:cNvSpPr>
            <p:nvPr/>
          </p:nvSpPr>
          <p:spPr bwMode="auto">
            <a:xfrm flipV="1">
              <a:off x="4154" y="2578"/>
              <a:ext cx="265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51"/>
            <p:cNvSpPr>
              <a:spLocks noChangeShapeType="1"/>
            </p:cNvSpPr>
            <p:nvPr/>
          </p:nvSpPr>
          <p:spPr bwMode="auto">
            <a:xfrm>
              <a:off x="3985" y="1779"/>
              <a:ext cx="193" cy="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52"/>
            <p:cNvSpPr>
              <a:spLocks noChangeShapeType="1"/>
            </p:cNvSpPr>
            <p:nvPr/>
          </p:nvSpPr>
          <p:spPr bwMode="auto">
            <a:xfrm>
              <a:off x="4540" y="1761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53"/>
            <p:cNvSpPr>
              <a:spLocks noChangeShapeType="1"/>
            </p:cNvSpPr>
            <p:nvPr/>
          </p:nvSpPr>
          <p:spPr bwMode="auto">
            <a:xfrm>
              <a:off x="5432" y="1761"/>
              <a:ext cx="1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54"/>
            <p:cNvSpPr>
              <a:spLocks noChangeShapeType="1"/>
            </p:cNvSpPr>
            <p:nvPr/>
          </p:nvSpPr>
          <p:spPr bwMode="auto">
            <a:xfrm flipH="1">
              <a:off x="4540" y="1809"/>
              <a:ext cx="8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55"/>
            <p:cNvSpPr>
              <a:spLocks noChangeShapeType="1"/>
            </p:cNvSpPr>
            <p:nvPr/>
          </p:nvSpPr>
          <p:spPr bwMode="auto">
            <a:xfrm>
              <a:off x="4540" y="1809"/>
              <a:ext cx="0" cy="1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56"/>
            <p:cNvSpPr>
              <a:spLocks noChangeShapeType="1"/>
            </p:cNvSpPr>
            <p:nvPr/>
          </p:nvSpPr>
          <p:spPr bwMode="auto">
            <a:xfrm>
              <a:off x="4540" y="1955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57"/>
            <p:cNvSpPr>
              <a:spLocks noChangeShapeType="1"/>
            </p:cNvSpPr>
            <p:nvPr/>
          </p:nvSpPr>
          <p:spPr bwMode="auto">
            <a:xfrm flipH="1">
              <a:off x="4540" y="2003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58"/>
            <p:cNvSpPr>
              <a:spLocks noChangeShapeType="1"/>
            </p:cNvSpPr>
            <p:nvPr/>
          </p:nvSpPr>
          <p:spPr bwMode="auto">
            <a:xfrm>
              <a:off x="4540" y="2148"/>
              <a:ext cx="8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59"/>
            <p:cNvSpPr>
              <a:spLocks noChangeShapeType="1"/>
            </p:cNvSpPr>
            <p:nvPr/>
          </p:nvSpPr>
          <p:spPr bwMode="auto">
            <a:xfrm flipH="1">
              <a:off x="4540" y="2196"/>
              <a:ext cx="8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60"/>
            <p:cNvSpPr>
              <a:spLocks noChangeShapeType="1"/>
            </p:cNvSpPr>
            <p:nvPr/>
          </p:nvSpPr>
          <p:spPr bwMode="auto">
            <a:xfrm>
              <a:off x="4540" y="2196"/>
              <a:ext cx="0" cy="1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61"/>
            <p:cNvSpPr>
              <a:spLocks noChangeShapeType="1"/>
            </p:cNvSpPr>
            <p:nvPr/>
          </p:nvSpPr>
          <p:spPr bwMode="auto">
            <a:xfrm>
              <a:off x="5432" y="1955"/>
              <a:ext cx="1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62"/>
            <p:cNvSpPr>
              <a:spLocks noChangeShapeType="1"/>
            </p:cNvSpPr>
            <p:nvPr/>
          </p:nvSpPr>
          <p:spPr bwMode="auto">
            <a:xfrm>
              <a:off x="5432" y="2148"/>
              <a:ext cx="1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63"/>
            <p:cNvSpPr>
              <a:spLocks noChangeShapeType="1"/>
            </p:cNvSpPr>
            <p:nvPr/>
          </p:nvSpPr>
          <p:spPr bwMode="auto">
            <a:xfrm>
              <a:off x="4540" y="2342"/>
              <a:ext cx="8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Line 64"/>
            <p:cNvSpPr>
              <a:spLocks noChangeShapeType="1"/>
            </p:cNvSpPr>
            <p:nvPr/>
          </p:nvSpPr>
          <p:spPr bwMode="auto">
            <a:xfrm flipH="1">
              <a:off x="4540" y="2390"/>
              <a:ext cx="89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65"/>
            <p:cNvSpPr>
              <a:spLocks noChangeShapeType="1"/>
            </p:cNvSpPr>
            <p:nvPr/>
          </p:nvSpPr>
          <p:spPr bwMode="auto">
            <a:xfrm>
              <a:off x="5432" y="2342"/>
              <a:ext cx="1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66"/>
            <p:cNvSpPr>
              <a:spLocks noChangeShapeType="1"/>
            </p:cNvSpPr>
            <p:nvPr/>
          </p:nvSpPr>
          <p:spPr bwMode="auto">
            <a:xfrm flipH="1">
              <a:off x="4323" y="1761"/>
              <a:ext cx="2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67"/>
            <p:cNvSpPr>
              <a:spLocks noChangeShapeType="1"/>
            </p:cNvSpPr>
            <p:nvPr/>
          </p:nvSpPr>
          <p:spPr bwMode="auto">
            <a:xfrm>
              <a:off x="4329" y="1758"/>
              <a:ext cx="0" cy="6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68"/>
            <p:cNvSpPr>
              <a:spLocks noChangeShapeType="1"/>
            </p:cNvSpPr>
            <p:nvPr/>
          </p:nvSpPr>
          <p:spPr bwMode="auto">
            <a:xfrm>
              <a:off x="4323" y="2390"/>
              <a:ext cx="2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Arc 69"/>
            <p:cNvSpPr>
              <a:spLocks/>
            </p:cNvSpPr>
            <p:nvPr/>
          </p:nvSpPr>
          <p:spPr bwMode="auto">
            <a:xfrm rot="16533179" flipH="1">
              <a:off x="4361" y="2340"/>
              <a:ext cx="97" cy="72"/>
            </a:xfrm>
            <a:custGeom>
              <a:avLst/>
              <a:gdLst>
                <a:gd name="T0" fmla="*/ 1 w 43200"/>
                <a:gd name="T1" fmla="*/ 72 h 25745"/>
                <a:gd name="T2" fmla="*/ 96 w 43200"/>
                <a:gd name="T3" fmla="*/ 72 h 25745"/>
                <a:gd name="T4" fmla="*/ 49 w 43200"/>
                <a:gd name="T5" fmla="*/ 60 h 25745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745"/>
                <a:gd name="T11" fmla="*/ 43200 w 43200"/>
                <a:gd name="T12" fmla="*/ 25745 h 25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745" fill="none" extrusionOk="0">
                  <a:moveTo>
                    <a:pt x="401" y="25744"/>
                  </a:moveTo>
                  <a:cubicBezTo>
                    <a:pt x="134" y="24379"/>
                    <a:pt x="0" y="229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935"/>
                    <a:pt x="43076" y="24268"/>
                    <a:pt x="42829" y="25580"/>
                  </a:cubicBezTo>
                </a:path>
                <a:path w="43200" h="25745" stroke="0" extrusionOk="0">
                  <a:moveTo>
                    <a:pt x="401" y="25744"/>
                  </a:moveTo>
                  <a:cubicBezTo>
                    <a:pt x="134" y="24379"/>
                    <a:pt x="0" y="229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935"/>
                    <a:pt x="43076" y="24268"/>
                    <a:pt x="42829" y="2558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Line 70"/>
            <p:cNvSpPr>
              <a:spLocks noChangeShapeType="1"/>
            </p:cNvSpPr>
            <p:nvPr/>
          </p:nvSpPr>
          <p:spPr bwMode="auto">
            <a:xfrm>
              <a:off x="4443" y="2424"/>
              <a:ext cx="1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71"/>
            <p:cNvSpPr>
              <a:spLocks noChangeShapeType="1"/>
            </p:cNvSpPr>
            <p:nvPr/>
          </p:nvSpPr>
          <p:spPr bwMode="auto">
            <a:xfrm flipH="1">
              <a:off x="4178" y="2069"/>
              <a:ext cx="1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Text Box 72"/>
            <p:cNvSpPr txBox="1">
              <a:spLocks/>
            </p:cNvSpPr>
            <p:nvPr/>
          </p:nvSpPr>
          <p:spPr bwMode="auto">
            <a:xfrm>
              <a:off x="4560" y="2496"/>
              <a:ext cx="960" cy="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/>
                <a:t>2 loops in layer 3, 3 loops in layer 4 per ½ detector</a:t>
              </a:r>
            </a:p>
          </p:txBody>
        </p:sp>
        <p:sp>
          <p:nvSpPr>
            <p:cNvPr id="9279" name="Rectangle 73"/>
            <p:cNvSpPr>
              <a:spLocks/>
            </p:cNvSpPr>
            <p:nvPr/>
          </p:nvSpPr>
          <p:spPr bwMode="auto">
            <a:xfrm>
              <a:off x="3264" y="1056"/>
              <a:ext cx="2400" cy="20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143000" y="381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Don Lynch’s VTX cooling circuits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Main Assembly Sequence (Barrel 1 Transport)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Barrel 1 Assembly can remain in the Assembly transport  frame until it is removed to connect with the layer 2 assembly</a:t>
            </a:r>
          </a:p>
          <a:p>
            <a:r>
              <a:rPr lang="en-US" sz="1600" dirty="0" smtClean="0"/>
              <a:t>The upper portion of the Barrel 1 Assembly Fixture serves as the Barrel 1 &amp; 2 Assembly Transport Frame  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VTX Assembly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C:\Users\Public\Documents\hytec files\phenix\Assembly Fixtures\29 - gas enclosure endplate added\04 - barrel 1 lif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8139" t="13255" r="17678" b="19688"/>
          <a:stretch>
            <a:fillRect/>
          </a:stretch>
        </p:blipFill>
        <p:spPr bwMode="auto">
          <a:xfrm>
            <a:off x="1676400" y="3124200"/>
            <a:ext cx="5504121" cy="3430104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209800" y="2667000"/>
            <a:ext cx="16002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2667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*In this view the main-beam tooling has been removed</a:t>
            </a:r>
          </a:p>
          <a:p>
            <a:r>
              <a:rPr lang="en-US" sz="1600" dirty="0" smtClean="0"/>
              <a:t>Big-wheels located in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position going out in Z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Barrel 2 Assembly (Barrel Mounts)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Barrel 2 Big-wheels with SPIRO cards attached (not pictured) are installed in the Barrel 2 Assembly Fixture, again using 4-40 X 3/8 inch screws </a:t>
            </a:r>
          </a:p>
          <a:p>
            <a:r>
              <a:rPr lang="en-US" sz="1600" dirty="0" smtClean="0"/>
              <a:t>Barrel 2 Mounts are installed in the Barrel 2 Assembly fixture, BNL drawings 105-0222-168 &amp; 105-0222-176, reference drawing 111-PHX-02-2005, 111-PHX-02-2012 – performed in slide 3</a:t>
            </a:r>
          </a:p>
          <a:p>
            <a:r>
              <a:rPr lang="en-US" sz="1600" dirty="0" smtClean="0"/>
              <a:t>This assembly will mount off the backside of the layer 1 barrel mount assembly</a:t>
            </a:r>
          </a:p>
          <a:p>
            <a:r>
              <a:rPr lang="en-US" sz="1600" dirty="0" smtClean="0"/>
              <a:t>Big-wheels – with SPIRO boards attached, are mounted to assembly stand ( see slide 12)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 descr="C:\Users\Public\Documents\hytec files\phenix\Assembly Fixtures\29 - gas enclosure endplate added\05 - barrel 2 star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7674" t="13641" r="17558" b="14231"/>
          <a:stretch>
            <a:fillRect/>
          </a:stretch>
        </p:blipFill>
        <p:spPr bwMode="auto">
          <a:xfrm>
            <a:off x="1676400" y="3048000"/>
            <a:ext cx="5333999" cy="35432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0292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111-PHX-02-2201, </a:t>
            </a:r>
          </a:p>
          <a:p>
            <a:r>
              <a:rPr lang="en-US" sz="1600" dirty="0" smtClean="0"/>
              <a:t>qty 4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219200" y="44196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2819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111-PHX-02-2205, plate 2A inner plate, note orientation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9000" y="3276600"/>
            <a:ext cx="10668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00800" y="2971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111-PHX-02-2206, plate 2B outer plate, note orientation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324600" y="35814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19800" y="5943600"/>
            <a:ext cx="1600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0" y="571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Locating Barrel Mount to Assembly Stand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3" y="1485900"/>
            <a:ext cx="42957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1485900" y="3009900"/>
            <a:ext cx="19812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57400" y="3581400"/>
            <a:ext cx="3657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45720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Mounting location to assembly stand using 2 2-56 X ½ inch with nut. </a:t>
            </a:r>
            <a:r>
              <a:rPr lang="en-US" sz="1600" dirty="0" smtClean="0">
                <a:solidFill>
                  <a:srgbClr val="FF0000"/>
                </a:solidFill>
              </a:rPr>
              <a:t>**</a:t>
            </a:r>
          </a:p>
          <a:p>
            <a:r>
              <a:rPr lang="en-US" sz="1600" dirty="0" smtClean="0"/>
              <a:t>NOTE: it is possible that the three 2.18mm diameter holes in the two mounting blocks should be opened up to 3/32 inch diameter. These mounting points face towards the inside.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124200" y="1981200"/>
            <a:ext cx="16002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1371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 screw hole locations are attachment points to layer 1 barrel mounts.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4648200" y="2057400"/>
            <a:ext cx="137160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Locating Barrel Mount to Assembly Stand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52092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24384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View of layer 2 barrel mount attached to HYTEC assembly stand, NOTE the #2-56 screw needs to be at least ½ inch in length in order to secure with a nut. The three holes in this block, should also be opened up to 3/32” diameter, as previously mentioned.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867400" y="2819400"/>
            <a:ext cx="7620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0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2-56 nut here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Barrel 2 Assembly (Stave Installation)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362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Pixel Stave are installed in Barrel 2 Mounts, using pins in barrel mounts and 2 2-56 X 3/16 inch screws, 40 screws total, McMaster-Carr part# 91772A076</a:t>
            </a:r>
          </a:p>
          <a:p>
            <a:r>
              <a:rPr lang="en-US" sz="1600" dirty="0" smtClean="0"/>
              <a:t>Extension Cables are attached between the Spiro Cards and the pixel bus, extension cables from every other stave goes to the same Big-wheel, the two Big Wheels should be kept apart as much as possible using their support brackets (1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and last position)</a:t>
            </a:r>
          </a:p>
          <a:p>
            <a:r>
              <a:rPr lang="en-US" sz="1600" dirty="0" smtClean="0"/>
              <a:t>The Big-wheels are mounted further apart to facilitate extension cable connection to the SPIRO III cards, cables 111-PHX-02-2040 and 111-PHX-02-2041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4" descr="C:\Users\Public\Documents\hytec files\phenix\Assembly Fixtures\29 - gas enclosure endplate added\06 - barrel 2 with first ladd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465" t="15863" r="15814" b="13366"/>
          <a:stretch>
            <a:fillRect/>
          </a:stretch>
        </p:blipFill>
        <p:spPr bwMode="auto">
          <a:xfrm>
            <a:off x="1371600" y="3124200"/>
            <a:ext cx="5334000" cy="3411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1054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set of Big Wheel support  brackets, plates are spaced as far a part as possible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066800" y="4419600"/>
            <a:ext cx="6858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31242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1st cable 111-PHX-02-2040, longer of 2 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781300" y="35433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3886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2A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3200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2B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1"/>
          </p:cNvCxnSpPr>
          <p:nvPr/>
        </p:nvCxnSpPr>
        <p:spPr>
          <a:xfrm rot="10800000" flipV="1">
            <a:off x="6019800" y="4070866"/>
            <a:ext cx="1066800" cy="5773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rot="10800000" flipV="1">
            <a:off x="6096000" y="3390900"/>
            <a:ext cx="685800" cy="419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43600" y="6019800"/>
            <a:ext cx="1600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6200" y="579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Barrel 2 Assembly (Cooling Tube Installation)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1600" dirty="0" smtClean="0"/>
              <a:t>Using a foam cylinder may aid the bending of extension cables</a:t>
            </a:r>
          </a:p>
          <a:p>
            <a:r>
              <a:rPr lang="en-US" sz="1600" dirty="0" smtClean="0"/>
              <a:t>The Big-wheels are moved to their final positions on brackets</a:t>
            </a:r>
          </a:p>
          <a:p>
            <a:r>
              <a:rPr lang="en-US" sz="1600" dirty="0" smtClean="0"/>
              <a:t>After all Staves are installed, Cooling Tubes are connected, D. Lynch circuit description</a:t>
            </a:r>
          </a:p>
          <a:p>
            <a:r>
              <a:rPr lang="en-US" sz="1600" dirty="0" smtClean="0"/>
              <a:t>Big-wheels are moved closed together on brackets,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location going out in Z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 descr="C:\Users\Public\Documents\hytec files\phenix\Assembly Fixtures\29 - gas enclosure endplate added\07 - barrel 2 fully assemb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8358" t="13246" r="18551" b="13318"/>
          <a:stretch>
            <a:fillRect/>
          </a:stretch>
        </p:blipFill>
        <p:spPr bwMode="auto">
          <a:xfrm>
            <a:off x="1676400" y="2743200"/>
            <a:ext cx="5254256" cy="3647982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6019800" y="5791200"/>
            <a:ext cx="16764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48600" y="5486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Detail view of ladder attachment, layer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3886200" cy="609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Detailed view of ladder attachment to layer 2 barrel mount:</a:t>
            </a:r>
          </a:p>
          <a:p>
            <a:pPr lvl="1"/>
            <a:r>
              <a:rPr lang="en-US" sz="1800" dirty="0" smtClean="0"/>
              <a:t>2-56 screws attaching ladder to barrel mount</a:t>
            </a:r>
          </a:p>
          <a:p>
            <a:pPr lvl="1"/>
            <a:r>
              <a:rPr lang="en-US" sz="1800" dirty="0" smtClean="0"/>
              <a:t>Location for 2-56 screws (2) attaching layer 2 barrel mount tot layer 1 barrel mount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layer2-layer1-tie-point_3-8-10.jpg"/>
          <p:cNvPicPr>
            <a:picLocks noChangeAspect="1"/>
          </p:cNvPicPr>
          <p:nvPr/>
        </p:nvPicPr>
        <p:blipFill>
          <a:blip r:embed="rId2"/>
          <a:srcRect l="21667" t="1192" r="30000"/>
          <a:stretch>
            <a:fillRect/>
          </a:stretch>
        </p:blipFill>
        <p:spPr>
          <a:xfrm>
            <a:off x="4495800" y="1828800"/>
            <a:ext cx="4419600" cy="416503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971800" y="2514600"/>
            <a:ext cx="36576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2400" y="3581400"/>
            <a:ext cx="27432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2400" y="3581400"/>
            <a:ext cx="28194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Barrel 3 Assembly (Barrel Mounts)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Barrel 3 Big-wheel with electronic LDTB cards attached is installed in the Barrel 3 Assembly Fixture, attached to closest position to assembly fixture. Screw. LTDB board is attached to the Big-Wheel by 8, 8-32 X 3/8 inch screw</a:t>
            </a:r>
          </a:p>
          <a:p>
            <a:r>
              <a:rPr lang="en-US" sz="1600" dirty="0" smtClean="0"/>
              <a:t>Barrel 3 Mounts are installed in the Barrel 3 Assembly fixture, 105-0222-167, using 1 M3x.5 X 13 mm length and 2 111-PHX-02-2011 extractable pins at each end with a M3x.5 X 13mm long screw</a:t>
            </a:r>
          </a:p>
          <a:p>
            <a:r>
              <a:rPr lang="en-US" sz="1600" dirty="0" smtClean="0"/>
              <a:t>The Barrel Mount opposite of the Big-wheel is initially mounted out far enough to allow the hose barbs to clear during Stave installation (reference dimensions);</a:t>
            </a:r>
          </a:p>
          <a:p>
            <a:pPr lvl="1"/>
            <a:r>
              <a:rPr lang="en-US" sz="1200" dirty="0" smtClean="0"/>
              <a:t>Stave = 331.5 mm</a:t>
            </a:r>
          </a:p>
          <a:p>
            <a:pPr lvl="1"/>
            <a:r>
              <a:rPr lang="en-US" sz="1200" dirty="0" smtClean="0"/>
              <a:t>Tube &amp; hose barb = 12.75 mm</a:t>
            </a:r>
          </a:p>
          <a:p>
            <a:pPr lvl="1"/>
            <a:r>
              <a:rPr lang="en-US" sz="1200" dirty="0" smtClean="0"/>
              <a:t>Initial spacing between mounts</a:t>
            </a:r>
            <a:endParaRPr lang="en-US" sz="800" dirty="0" smtClean="0"/>
          </a:p>
          <a:p>
            <a:pPr lvl="1">
              <a:buNone/>
            </a:pPr>
            <a:r>
              <a:rPr lang="en-US" sz="1200" dirty="0" smtClean="0"/>
              <a:t>        344. 5 mm minimum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3" descr="C:\Users\Public\Documents\hytec files\phenix\Assembly Fixtures\29 - gas enclosure endplate added\10 - barrel 3 star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6744" t="14484" r="15000" b="10574"/>
          <a:stretch>
            <a:fillRect/>
          </a:stretch>
        </p:blipFill>
        <p:spPr bwMode="auto">
          <a:xfrm>
            <a:off x="3200400" y="3276600"/>
            <a:ext cx="4945912" cy="340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47244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set of 2 Big Wheel support brackets, 111-PHX-02-2201, BW #3 111-PHX-02-2207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14600" y="4267200"/>
            <a:ext cx="762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400800" y="3505200"/>
            <a:ext cx="1295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Overview: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r>
              <a:rPr lang="en-US" sz="3000" dirty="0" smtClean="0"/>
              <a:t>Presentation depicts all of the major steps necessary to integrate the four VTX Barrel Detector Layers with the BNL support structure.</a:t>
            </a:r>
          </a:p>
          <a:p>
            <a:endParaRPr lang="en-US" sz="3000" dirty="0" smtClean="0"/>
          </a:p>
          <a:p>
            <a:r>
              <a:rPr lang="en-US" sz="3000" dirty="0" smtClean="0"/>
              <a:t>Primary function is to cover assembly process flow and incorporate references to drawings and hardware as needed for this assembly. 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A copy of HYTEC and BNL drawings should be made available for reference.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D2FF-C6C1-456D-98B7-445B595DA19B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VTX Assembly Document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Barrel  Assembly (Stave Installation)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Strip Staves are installed in Barrel 3 Mounts in a circular pattern</a:t>
            </a:r>
          </a:p>
          <a:p>
            <a:r>
              <a:rPr lang="en-US" sz="1600" dirty="0" smtClean="0"/>
              <a:t>Extension Cables are attached to the LDTB electronics cards by sliding them through slots in the Barrel 3 Mount</a:t>
            </a:r>
          </a:p>
          <a:p>
            <a:r>
              <a:rPr lang="en-US" sz="1600" dirty="0" smtClean="0"/>
              <a:t>2 Pins 111-PHX-02-2011 and one M3x.5 X 16 mm screw, hold the Stave in alignment with the Barrel Mount on the Big-wheel side</a:t>
            </a:r>
          </a:p>
          <a:p>
            <a:r>
              <a:rPr lang="en-US" sz="1600" dirty="0" smtClean="0"/>
              <a:t>Opposite end of stave is supported with one long M3x.5 threaded rod with nut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4" descr="C:\Users\Public\Documents\hytec files\phenix\Assembly Fixtures\29 - gas enclosure endplate added\11B - barrel 3 with first ladd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6860" t="14670" r="15116" b="11130"/>
          <a:stretch>
            <a:fillRect/>
          </a:stretch>
        </p:blipFill>
        <p:spPr bwMode="auto">
          <a:xfrm>
            <a:off x="2590800" y="3048000"/>
            <a:ext cx="4942367" cy="3379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Barrel 3 Assembly (Cooling Tube Installation)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Once all the Staves are installed the Barrel Mount on the cooling tube side is moved in and attached to the Staves</a:t>
            </a:r>
          </a:p>
          <a:p>
            <a:pPr lvl="1"/>
            <a:r>
              <a:rPr lang="en-US" sz="1600" dirty="0" smtClean="0"/>
              <a:t>This will be done using the screws that are long enough to reach the Stave through the Barrel Mount</a:t>
            </a:r>
          </a:p>
          <a:p>
            <a:pPr lvl="2"/>
            <a:r>
              <a:rPr lang="en-US" sz="1200" dirty="0" smtClean="0"/>
              <a:t>Slowly move the barrel mount towards the ends of the stave</a:t>
            </a:r>
          </a:p>
          <a:p>
            <a:pPr lvl="1"/>
            <a:r>
              <a:rPr lang="en-US" sz="1600" dirty="0" smtClean="0"/>
              <a:t>When the barrel mount is brought in contact with the end of the stave, 2 111-PHX-02-2011 pins are added to keep this end of the stave in alignment with the barrel mount, the long M3x.5 threaded rod is replaced with 2 pins and a M3x.5 X 12. mm screw </a:t>
            </a:r>
          </a:p>
          <a:p>
            <a:r>
              <a:rPr lang="en-US" sz="1600" dirty="0" smtClean="0"/>
              <a:t>After the Barrel Mount is secure the cooling hoses are attached between the Staves, as per Don Lynch’s cooling circuit on slide 6. Remember the inlet is at the bottom</a:t>
            </a:r>
          </a:p>
          <a:p>
            <a:r>
              <a:rPr lang="en-US" sz="1600" dirty="0" smtClean="0"/>
              <a:t>Verify the correct barrel mount to barrel mount spacing using the main-beam tooling bars, initially laying them on the face that the mid-plane lateral stiffeners would attach to 111-PHX-02-2019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Barrel 3 assembly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 is possible to pin the main-beam tooling bars through the assembly stand bracket to check barrel mount to barrel mount spacing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barrel 3 loaded with beam tool.JPG"/>
          <p:cNvPicPr>
            <a:picLocks noChangeAspect="1"/>
          </p:cNvPicPr>
          <p:nvPr/>
        </p:nvPicPr>
        <p:blipFill>
          <a:blip r:embed="rId2"/>
          <a:srcRect l="14167" t="14493" r="15833" b="10820"/>
          <a:stretch>
            <a:fillRect/>
          </a:stretch>
        </p:blipFill>
        <p:spPr>
          <a:xfrm>
            <a:off x="1828800" y="2209800"/>
            <a:ext cx="5782456" cy="419916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943600" y="5715000"/>
            <a:ext cx="2057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53400" y="548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Barrel 3 Assembly (transport frame added)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371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Addition of BNL Barrel 3-4 transport frame, BNL-105-0222-185, 3 ¼-20 thumb screws are needed to set the height of the transport frame above the assembly stand</a:t>
            </a:r>
          </a:p>
          <a:p>
            <a:r>
              <a:rPr lang="en-US" sz="1600" dirty="0" smtClean="0"/>
              <a:t>Remove main-beam tooling if still in use</a:t>
            </a:r>
          </a:p>
          <a:p>
            <a:r>
              <a:rPr lang="en-US" sz="1600" dirty="0" smtClean="0"/>
              <a:t>Big-wheel should be mounted  to inner most position on brackets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2" descr="C:\Users\Public\Documents\hytec files\phenix\Assembly Fixtures\29 - gas enclosure endplate added\13 - barrel 3 with moving frame plac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6667" t="10480" r="15000" b="12025"/>
          <a:stretch>
            <a:fillRect/>
          </a:stretch>
        </p:blipFill>
        <p:spPr bwMode="auto">
          <a:xfrm>
            <a:off x="1524000" y="2438400"/>
            <a:ext cx="5715000" cy="4042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Barrel 4 Assembly (Barrel Mounts)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19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Barrel 4 Big-wheel with electronics cards attached is installed in the Barrel 4 Assembly Fixture</a:t>
            </a:r>
          </a:p>
          <a:p>
            <a:r>
              <a:rPr lang="en-US" dirty="0" smtClean="0"/>
              <a:t>Barrel 4 Mounts are installed in the Barrel 4 Assembly fixture </a:t>
            </a:r>
          </a:p>
          <a:p>
            <a:r>
              <a:rPr lang="en-US" dirty="0" smtClean="0"/>
              <a:t>The Barrel Mount opposite of the Big-wheel is initially mounted out as far as possible on slider blocks, to allow the hose barbs to clear during Stave installation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3" descr="C:\Users\Public\Documents\hytec files\phenix\Assembly Fixtures\29 - gas enclosure endplate added\15 - barrel 4 star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000" t="14917" r="18333" b="13294"/>
          <a:stretch>
            <a:fillRect/>
          </a:stretch>
        </p:blipFill>
        <p:spPr bwMode="auto">
          <a:xfrm>
            <a:off x="914400" y="2590800"/>
            <a:ext cx="5943600" cy="40119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81800" y="4114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set of 2 Big Wheel mounts 111-PHX-02-2201 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rot="16200000" flipV="1">
            <a:off x="7181850" y="3333750"/>
            <a:ext cx="381000" cy="1181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86400" y="5638800"/>
            <a:ext cx="2286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8600" y="541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2590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Big wheel plate #4 111-PHX-02-2208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6172200" y="3200400"/>
            <a:ext cx="10668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Barrel 4 Assembly (Stave Installation)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2057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Strip Staves are installed in Barrel 4 Mounts</a:t>
            </a:r>
          </a:p>
          <a:p>
            <a:r>
              <a:rPr lang="en-US" sz="1600" dirty="0" smtClean="0"/>
              <a:t>Extension Cables are attached to the electronics cards by sliding them through slots in the Barrel 3 Mount</a:t>
            </a:r>
          </a:p>
          <a:p>
            <a:r>
              <a:rPr lang="en-US" sz="1600" dirty="0" smtClean="0"/>
              <a:t>2 Pins 111-PHX-02-2011 and one M3x.5 X 12 mm screw, hold the Stave in alignment with the Barrel Mount on the Big-wheel side</a:t>
            </a:r>
          </a:p>
          <a:p>
            <a:r>
              <a:rPr lang="en-US" sz="1600" dirty="0" smtClean="0"/>
              <a:t> Opposite end of stave is supported with one long M3x.5 threaded rod with a nut</a:t>
            </a:r>
          </a:p>
          <a:p>
            <a:r>
              <a:rPr lang="en-US" sz="1600" dirty="0" smtClean="0"/>
              <a:t>Big-wheel mounted to inner most position on bracket</a:t>
            </a:r>
          </a:p>
          <a:p>
            <a:pPr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3" descr="C:\Users\Public\Documents\hytec files\phenix\Assembly Fixtures\29 - gas enclosure endplate added\16 - barrel 4 with first ladd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4167" t="14917" r="17500" b="14624"/>
          <a:stretch>
            <a:fillRect/>
          </a:stretch>
        </p:blipFill>
        <p:spPr bwMode="auto">
          <a:xfrm>
            <a:off x="1531189" y="3124200"/>
            <a:ext cx="5437516" cy="3514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Barrel 4 Assembly (Cooling Tube Installation)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Once all the Staves are installed, the Barrel Mount on the cooling tube side is moved in and attached to the Staves</a:t>
            </a:r>
          </a:p>
          <a:p>
            <a:pPr lvl="1"/>
            <a:r>
              <a:rPr lang="en-US" sz="1600" dirty="0" smtClean="0"/>
              <a:t>This will be done using threaded rod with nuts that are long enough to reach the Stave through the Barrel Mount</a:t>
            </a:r>
          </a:p>
          <a:p>
            <a:pPr lvl="2"/>
            <a:r>
              <a:rPr lang="en-US" sz="1200" dirty="0" smtClean="0"/>
              <a:t>Slowly move the barrel mount towards the ends of the stave</a:t>
            </a:r>
          </a:p>
          <a:p>
            <a:pPr lvl="1"/>
            <a:r>
              <a:rPr lang="en-US" sz="1600" dirty="0" smtClean="0"/>
              <a:t>When the barrel mount is brought in contact with the end of the stave, 2 111-PHX-02-2011 pins are added to keep this end of the stave in alignment with the barrel mount, the long M3x.5 threaded rod is replaced with a M3x.5 X 12 mm screw</a:t>
            </a:r>
          </a:p>
          <a:p>
            <a:r>
              <a:rPr lang="en-US" sz="1600" dirty="0" smtClean="0"/>
              <a:t>After the Barrel Mount is secure the cooling hoses are attached between the Staves, as per Don Lynch’s cooling circuit on slide 6.</a:t>
            </a:r>
          </a:p>
          <a:p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2" descr="C:\Users\Public\Documents\hytec files\phenix\Assembly Fixtures\29 - gas enclosure endplate added\17 - barrel 4 fully assembl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000" t="14489" r="17500" b="14697"/>
          <a:stretch>
            <a:fillRect/>
          </a:stretch>
        </p:blipFill>
        <p:spPr bwMode="auto">
          <a:xfrm>
            <a:off x="2133600" y="3657600"/>
            <a:ext cx="4425351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Barrel 4 Assembly (Transport Frame)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Addition of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BNL Barrel 3-4 transport frame, BNL-105-0222-185, 3 ¼-20 thumb screws are needed to set the height of the transport frame above the assembly stand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 descr="C:\Users\Public\Documents\hytec files\phenix\Assembly Fixtures\29 - gas enclosure endplate added\18 - barrel 4 with moving frame plac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4177" t="8022" r="17441" b="14428"/>
          <a:stretch>
            <a:fillRect/>
          </a:stretch>
        </p:blipFill>
        <p:spPr bwMode="auto">
          <a:xfrm>
            <a:off x="1524000" y="2286000"/>
            <a:ext cx="603293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Main assembly sequence layer 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Barrel 4 in transport frame ready to install in BNL support structure</a:t>
            </a:r>
          </a:p>
          <a:p>
            <a:r>
              <a:rPr lang="en-US" sz="2000" dirty="0" smtClean="0"/>
              <a:t>Same transport frame will be used to install layer 3 in the BNL support structure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C:\Users\Public\Documents\hytec files\phenix\Assembly Fixtures\29 - gas enclosure endplate added\19 - barrel 4 lif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7442" t="12562" r="15349" b="19762"/>
          <a:stretch>
            <a:fillRect/>
          </a:stretch>
        </p:blipFill>
        <p:spPr bwMode="auto">
          <a:xfrm>
            <a:off x="1447800" y="2590800"/>
            <a:ext cx="6145618" cy="3859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Main assembly sequence layer 4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143000"/>
            <a:ext cx="8864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Barrel 4 is placed into 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BNL support structure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attached to the space-frame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Adjustment screws interface with the support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structure’s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kinematic interface to provide accurate placement (height)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Transfer attachment of Big-wheel to assembly structure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22 barrel 4 in space frame.JPG"/>
          <p:cNvPicPr>
            <a:picLocks noChangeAspect="1"/>
          </p:cNvPicPr>
          <p:nvPr/>
        </p:nvPicPr>
        <p:blipFill>
          <a:blip r:embed="rId2"/>
          <a:srcRect l="3333" t="10820" r="15000" b="15718"/>
          <a:stretch>
            <a:fillRect/>
          </a:stretch>
        </p:blipFill>
        <p:spPr>
          <a:xfrm>
            <a:off x="1905000" y="2819400"/>
            <a:ext cx="5943600" cy="36389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Attach gas enclosure to BNL support structure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24384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Gas enclosure attaches to BNL assembly fixture at four points, 2 each at top and bottom of window frame via angle brackets 111-PHX-02-2211</a:t>
            </a:r>
          </a:p>
          <a:p>
            <a:r>
              <a:rPr lang="en-US" sz="1800" dirty="0" smtClean="0"/>
              <a:t>Spacer blocks need to be added to the BNL assembly fixture sides to fill gap between it and the gas enclosure spool piece ½ disks, make use of cross-rod attachment hole (used for shipping only) </a:t>
            </a:r>
            <a:endParaRPr lang="en-US" sz="1800" dirty="0"/>
          </a:p>
        </p:txBody>
      </p:sp>
      <p:pic>
        <p:nvPicPr>
          <p:cNvPr id="9" name="Picture 8" descr="BNL structure with gaas enclosure2.JPG"/>
          <p:cNvPicPr>
            <a:picLocks noChangeAspect="1"/>
          </p:cNvPicPr>
          <p:nvPr/>
        </p:nvPicPr>
        <p:blipFill>
          <a:blip r:embed="rId2"/>
          <a:srcRect l="28333" t="6724" r="31667" b="9063"/>
          <a:stretch>
            <a:fillRect/>
          </a:stretch>
        </p:blipFill>
        <p:spPr>
          <a:xfrm>
            <a:off x="4800600" y="1371600"/>
            <a:ext cx="3581400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Attachment points layer 4 to space frame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60" t="3898" r="1473" b="2542"/>
          <a:stretch>
            <a:fillRect/>
          </a:stretch>
        </p:blipFill>
        <p:spPr bwMode="auto">
          <a:xfrm>
            <a:off x="381000" y="1371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81600" y="1447800"/>
            <a:ext cx="381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layer 4 barrel mount attaches as shown in drawing 111-PHX-02-2004 -</a:t>
            </a:r>
          </a:p>
          <a:p>
            <a:r>
              <a:rPr lang="en-US" dirty="0" smtClean="0"/>
              <a:t>2 - right angle brackets # 14 to main-beam</a:t>
            </a:r>
          </a:p>
          <a:p>
            <a:r>
              <a:rPr lang="en-US" dirty="0" smtClean="0"/>
              <a:t>4 - M3x.5 X 10 mm screws #17</a:t>
            </a:r>
          </a:p>
          <a:p>
            <a:r>
              <a:rPr lang="en-US" dirty="0" smtClean="0"/>
              <a:t>2 - extractable pins #3</a:t>
            </a:r>
          </a:p>
          <a:p>
            <a:r>
              <a:rPr lang="en-US" dirty="0" smtClean="0"/>
              <a:t>6 - M3x.5 X 12 mm screws #16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NOTE </a:t>
            </a:r>
            <a:r>
              <a:rPr lang="en-US" dirty="0" smtClean="0"/>
              <a:t>it may be necessary to disconnect some of the LTDB cables from the Big-wheel in order to install some of the 13 mm long screws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Barrel 4 transport frame removed</a:t>
            </a:r>
            <a:endParaRPr lang="en-US" sz="3600" dirty="0"/>
          </a:p>
        </p:txBody>
      </p:sp>
      <p:pic>
        <p:nvPicPr>
          <p:cNvPr id="7" name="Content Placeholder 6" descr="23 barrel 4 moving frame remov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" t="8817" r="14402" b="15361"/>
          <a:stretch>
            <a:fillRect/>
          </a:stretch>
        </p:blipFill>
        <p:spPr>
          <a:xfrm>
            <a:off x="1066800" y="2667000"/>
            <a:ext cx="6290930" cy="3810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295400"/>
            <a:ext cx="88646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 Frame is removed from the Barrel 4 Assembly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Cooling Tube connections through the Gas Enclosure are made, according to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Don Lynch’s cooling circuit plan, see slide #12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7432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BW brackets not installed yet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3733800" y="2819400"/>
            <a:ext cx="22860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 flipH="1">
            <a:off x="2286000" y="2933700"/>
            <a:ext cx="14478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Main assembly sequence layer 3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9199"/>
          </a:xfrm>
        </p:spPr>
        <p:txBody>
          <a:bodyPr/>
          <a:lstStyle/>
          <a:p>
            <a:r>
              <a:rPr lang="en-US" sz="2000" dirty="0" smtClean="0"/>
              <a:t>Transportation Frame is used to move the Barrel 3 Assembly from its Assembly Fixture to the BNL support structure, after removal from layer 4</a:t>
            </a:r>
          </a:p>
          <a:p>
            <a:r>
              <a:rPr lang="en-US" sz="2000" dirty="0" smtClean="0"/>
              <a:t>Transport frame attached to layer 3 barrel mount using 12 M3x.5 X 6 mm</a:t>
            </a:r>
          </a:p>
        </p:txBody>
      </p:sp>
      <p:pic>
        <p:nvPicPr>
          <p:cNvPr id="8" name="Picture 2" descr="C:\Users\Public\Documents\hytec files\phenix\Assembly Fixtures\29 - gas enclosure endplate added\14 - barrel 3 lif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581" t="9766" r="17791" b="26287"/>
          <a:stretch>
            <a:fillRect/>
          </a:stretch>
        </p:blipFill>
        <p:spPr bwMode="auto">
          <a:xfrm>
            <a:off x="1371600" y="2514600"/>
            <a:ext cx="6092456" cy="3646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Main assembly layer 3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 descr="24 barrel 3 placed in space frame.JPG"/>
          <p:cNvPicPr>
            <a:picLocks noChangeAspect="1"/>
          </p:cNvPicPr>
          <p:nvPr/>
        </p:nvPicPr>
        <p:blipFill>
          <a:blip r:embed="rId2"/>
          <a:srcRect l="4167" t="10820" r="15833" b="18167"/>
          <a:stretch>
            <a:fillRect/>
          </a:stretch>
        </p:blipFill>
        <p:spPr>
          <a:xfrm>
            <a:off x="1447800" y="2590800"/>
            <a:ext cx="6400800" cy="38671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Barrel 3 is placed into the BNL support structure</a:t>
            </a:r>
          </a:p>
          <a:p>
            <a:r>
              <a:rPr lang="en-US" sz="2000" dirty="0" smtClean="0"/>
              <a:t>Barrel 3 attaches to the main-beams using 4 extractable pins and 4 M3x.5 X 12 mm long screws</a:t>
            </a:r>
          </a:p>
          <a:p>
            <a:r>
              <a:rPr lang="en-US" sz="2000" dirty="0" smtClean="0"/>
              <a:t>Connect Big-wheel to support structure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Barrel 3 transport frame removed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47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Transport frame is removed from the barrel 3 assembly </a:t>
            </a:r>
          </a:p>
          <a:p>
            <a:r>
              <a:rPr lang="en-US" sz="1800" dirty="0" smtClean="0"/>
              <a:t>Cooling lines are connected according to Don Lynch’ cooling circuit diagram</a:t>
            </a:r>
          </a:p>
          <a:p>
            <a:r>
              <a:rPr lang="en-US" sz="1800" dirty="0" smtClean="0"/>
              <a:t>Again upper Big-wheel brackets (4) are not present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 descr="25 barrel 3 moving frame removed.JPG"/>
          <p:cNvPicPr>
            <a:picLocks noChangeAspect="1"/>
          </p:cNvPicPr>
          <p:nvPr/>
        </p:nvPicPr>
        <p:blipFill>
          <a:blip r:embed="rId2"/>
          <a:srcRect l="2500" t="10820" r="15833" b="16942"/>
          <a:stretch>
            <a:fillRect/>
          </a:stretch>
        </p:blipFill>
        <p:spPr>
          <a:xfrm>
            <a:off x="1219200" y="2438400"/>
            <a:ext cx="6248400" cy="37617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Layer 3 view showing Big-wheel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sz="2000" dirty="0" smtClean="0"/>
              <a:t>This</a:t>
            </a:r>
            <a:r>
              <a:rPr lang="en-US" dirty="0" smtClean="0"/>
              <a:t> </a:t>
            </a:r>
            <a:r>
              <a:rPr lang="en-US" sz="2000" dirty="0" smtClean="0"/>
              <a:t>view of layer 3 for the layer 3 Big-wheel side</a:t>
            </a:r>
          </a:p>
          <a:p>
            <a:r>
              <a:rPr lang="en-US" sz="2000" dirty="0" smtClean="0"/>
              <a:t>NOTE you will only have the lower two Big-wheel support brackets in place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8" name="Picture 7" descr="layer 3 no frame layer 3 big-wheel side.JPG"/>
          <p:cNvPicPr>
            <a:picLocks noChangeAspect="1"/>
          </p:cNvPicPr>
          <p:nvPr/>
        </p:nvPicPr>
        <p:blipFill>
          <a:blip r:embed="rId2"/>
          <a:srcRect l="13333" t="20759" r="20000" b="19590"/>
          <a:stretch>
            <a:fillRect/>
          </a:stretch>
        </p:blipFill>
        <p:spPr>
          <a:xfrm>
            <a:off x="1371599" y="2438400"/>
            <a:ext cx="6215529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Main assembly, barrel 1 placed on barrel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barrel 1 assembly is taken in its transport stand to the layer 2 assembly fixture</a:t>
            </a:r>
          </a:p>
          <a:p>
            <a:r>
              <a:rPr lang="en-US" sz="1800" dirty="0" smtClean="0"/>
              <a:t>This fixture will serve as the transport fixture for both layer 1 and 2 into the BNL assembly  support structure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2" descr="C:\Users\Public\Documents\hytec files\phenix\Assembly Fixtures\29 - gas enclosure endplate added\04 - barrel 1 lif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8139" t="13255" r="17678" b="19688"/>
          <a:stretch>
            <a:fillRect/>
          </a:stretch>
        </p:blipFill>
        <p:spPr bwMode="auto">
          <a:xfrm>
            <a:off x="1676400" y="2667000"/>
            <a:ext cx="586917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Barrel 1 mated to barrel 2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905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Barrel 1 Assembly is attached to the Barrel 2 Assembly</a:t>
            </a:r>
          </a:p>
          <a:p>
            <a:r>
              <a:rPr lang="en-US" sz="1800" dirty="0" smtClean="0"/>
              <a:t>Layer 2 barrel mount is reattached to the backside of the layer 1 barrel mounts using 2-56 screws and nuts (8)</a:t>
            </a:r>
          </a:p>
          <a:p>
            <a:r>
              <a:rPr lang="en-US" sz="1800" dirty="0" smtClean="0"/>
              <a:t>Barrel 2 Big Wheels are transferred from the Barrel 2 Assembly Fixture to the Barrel 1 &amp; 2 Transport Frame</a:t>
            </a:r>
            <a:endParaRPr lang="en-US" sz="1800" dirty="0"/>
          </a:p>
        </p:txBody>
      </p:sp>
      <p:pic>
        <p:nvPicPr>
          <p:cNvPr id="8" name="Picture 2" descr="C:\Users\Public\Documents\hytec files\phenix\Assembly Fixtures\29 - gas enclosure endplate added\08 - barrel 1 &amp; 2 ma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7158" t="12548" r="18127" b="11776"/>
          <a:stretch>
            <a:fillRect/>
          </a:stretch>
        </p:blipFill>
        <p:spPr bwMode="auto">
          <a:xfrm>
            <a:off x="1676400" y="2690037"/>
            <a:ext cx="5562600" cy="387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Barrels 1 and 2 transported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Barrel 1 &amp; 2 Transportation Frame is used to move the Barrel 1 &amp; 2 Assembly from the Barrel 2 Assembly Fixture to the Main Assembly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NOTE: </a:t>
            </a:r>
            <a:r>
              <a:rPr lang="en-US" sz="1800" dirty="0" smtClean="0"/>
              <a:t>This transfer includes all six Big Wheels associated with the Pixel layers 1 &amp; 2, their X position is limited by the cable lengths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2" descr="C:\Users\Public\Documents\hytec files\phenix\Assembly Fixtures\29 - gas enclosure endplate added\09 - barrel 1 &amp; 2 lif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930" t="14799" r="16861" b="17711"/>
          <a:stretch>
            <a:fillRect/>
          </a:stretch>
        </p:blipFill>
        <p:spPr bwMode="auto">
          <a:xfrm>
            <a:off x="1828800" y="2819400"/>
            <a:ext cx="6145619" cy="3848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Main assembly, layers 1 and 2 added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" name="Picture 8" descr="barrels 1 and 2 and frame added.JPG"/>
          <p:cNvPicPr>
            <a:picLocks noChangeAspect="1"/>
          </p:cNvPicPr>
          <p:nvPr/>
        </p:nvPicPr>
        <p:blipFill>
          <a:blip r:embed="rId2"/>
          <a:srcRect l="15833" t="3474" r="15000" b="13269"/>
          <a:stretch>
            <a:fillRect/>
          </a:stretch>
        </p:blipFill>
        <p:spPr>
          <a:xfrm>
            <a:off x="1981200" y="2313542"/>
            <a:ext cx="5105400" cy="41827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192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Barrels 1 and 2 placed in BNL support structure </a:t>
            </a:r>
          </a:p>
          <a:p>
            <a:r>
              <a:rPr lang="en-US" sz="1800" dirty="0" smtClean="0"/>
              <a:t>Verify position of Big-wheels in support structure</a:t>
            </a:r>
          </a:p>
          <a:p>
            <a:r>
              <a:rPr lang="en-US" sz="1800" dirty="0" smtClean="0"/>
              <a:t>Barrel mounts for layer 1 attach to main-beam using extractable pins (4) and M3x.5 X 12 mm screws (4)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Attach space-frame assembly with layer 4 barrel mounts to BNL support structure using flexures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The next step is to place the space-frame assembly, with the layer 4 barrel mounts attached (or the substitute layer 1 and 3 barrel mount - bars) into the BNL support structure </a:t>
            </a:r>
          </a:p>
          <a:p>
            <a:r>
              <a:rPr lang="en-US" sz="1800" dirty="0" smtClean="0"/>
              <a:t>The space-frame interfaces to the support structure using the three flexure mounts, 111-PHX-02-2065 and 2066, these are mounted to the space-frame with 1 extractable pin 111-PHX-02-2011 and 2 M3x.5 X 12 mm screws</a:t>
            </a:r>
          </a:p>
          <a:p>
            <a:r>
              <a:rPr lang="en-US" sz="1800" dirty="0" smtClean="0"/>
              <a:t>The addition of the flexure elastic seal 111-PHX-02-2034 and the seal retainer 111-PHX-02-2036 should be made</a:t>
            </a:r>
          </a:p>
          <a:p>
            <a:r>
              <a:rPr lang="en-US" sz="1800" dirty="0" smtClean="0"/>
              <a:t>The flexures interface to the BNL support structure with 2 extractable pins and 2 #10 screws</a:t>
            </a:r>
          </a:p>
          <a:p>
            <a:r>
              <a:rPr lang="en-US" sz="1800" dirty="0" smtClean="0"/>
              <a:t>The reason to keep the layer 4 barrel mount as a part of the space frame assembly at this point is to guarantee the spacing of the flexures is correct – top to bottom</a:t>
            </a:r>
          </a:p>
          <a:p>
            <a:r>
              <a:rPr lang="en-US" sz="1800" dirty="0" smtClean="0"/>
              <a:t>Next step is with the substitute layer 1 and 3 barrel mounts in place remove the layer 4 barrel mounts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Barrels 1 and 2 transport frame removed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Barrel 1 &amp; 2 Transport Frame is removed from the BNL support structure</a:t>
            </a:r>
          </a:p>
          <a:p>
            <a:r>
              <a:rPr lang="en-US" sz="1800" dirty="0" smtClean="0"/>
              <a:t>Cooling Tube connections  through the Gas Enclosure are made</a:t>
            </a:r>
          </a:p>
          <a:p>
            <a:r>
              <a:rPr lang="en-US" sz="1800" dirty="0" smtClean="0"/>
              <a:t>Upper Big-wheel support brackets are added to support structure</a:t>
            </a:r>
          </a:p>
          <a:p>
            <a:endParaRPr lang="en-US" sz="1800" dirty="0"/>
          </a:p>
        </p:txBody>
      </p:sp>
      <p:pic>
        <p:nvPicPr>
          <p:cNvPr id="8" name="Picture 7" descr="barrel 1 frame removed-2.JPG"/>
          <p:cNvPicPr>
            <a:picLocks noChangeAspect="1"/>
          </p:cNvPicPr>
          <p:nvPr/>
        </p:nvPicPr>
        <p:blipFill>
          <a:blip r:embed="rId2"/>
          <a:srcRect l="13333" t="10820" r="16667" b="18167"/>
          <a:stretch>
            <a:fillRect/>
          </a:stretch>
        </p:blipFill>
        <p:spPr>
          <a:xfrm>
            <a:off x="1752600" y="2667001"/>
            <a:ext cx="5410200" cy="373561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 the mid-plane lateral </a:t>
            </a:r>
            <a:r>
              <a:rPr lang="en-US" sz="3600" dirty="0" err="1" smtClean="0"/>
              <a:t>stiffners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Install 2 111-PHX-02-2019 VTX lateral stiffeners, attachment is made to the 1, 3 and 4 barrel mounts using 20 M3x.5 X 6.0 mm long screws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mid-plane-support-added.JPG"/>
          <p:cNvPicPr>
            <a:picLocks noChangeAspect="1"/>
          </p:cNvPicPr>
          <p:nvPr/>
        </p:nvPicPr>
        <p:blipFill>
          <a:blip r:embed="rId2"/>
          <a:srcRect l="18333" t="11105" r="20000" b="19795"/>
          <a:stretch>
            <a:fillRect/>
          </a:stretch>
        </p:blipFill>
        <p:spPr>
          <a:xfrm>
            <a:off x="1981199" y="2514600"/>
            <a:ext cx="5178879" cy="391915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Gas enclosure end plates added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676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FR-4 gas enclosure end plates are added (location of FVTX readout plate)</a:t>
            </a:r>
          </a:p>
          <a:p>
            <a:r>
              <a:rPr lang="en-US" sz="1800" dirty="0" smtClean="0"/>
              <a:t>Silicone gas seal material as well as readout circuit board Gap-pad material added as required</a:t>
            </a:r>
          </a:p>
          <a:p>
            <a:r>
              <a:rPr lang="en-US" sz="1800" dirty="0" smtClean="0"/>
              <a:t>A taller gas seal needed layer 1 plated and end plate </a:t>
            </a:r>
          </a:p>
          <a:p>
            <a:r>
              <a:rPr lang="en-US" sz="1800" dirty="0" smtClean="0"/>
              <a:t>Use of U-clips around perimeter of Big-wheels may be necessary to make seal</a:t>
            </a:r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pic>
        <p:nvPicPr>
          <p:cNvPr id="8" name="Picture 7" descr="truss endplates complete.JPG"/>
          <p:cNvPicPr>
            <a:picLocks noChangeAspect="1"/>
          </p:cNvPicPr>
          <p:nvPr/>
        </p:nvPicPr>
        <p:blipFill>
          <a:blip r:embed="rId2"/>
          <a:srcRect l="20000" t="10514" r="19167" b="19152"/>
          <a:stretch>
            <a:fillRect/>
          </a:stretch>
        </p:blipFill>
        <p:spPr>
          <a:xfrm>
            <a:off x="2133600" y="2888292"/>
            <a:ext cx="4791242" cy="374110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Final assembly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Install the dry Nitrogen gas lines and their mounting block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Attach space-frame to BNL support structure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space-frame-BNL-structure-braced.JPG"/>
          <p:cNvPicPr>
            <a:picLocks noChangeAspect="1"/>
          </p:cNvPicPr>
          <p:nvPr/>
        </p:nvPicPr>
        <p:blipFill>
          <a:blip r:embed="rId2"/>
          <a:srcRect l="12500" t="12045" r="14167" b="19391"/>
          <a:stretch>
            <a:fillRect/>
          </a:stretch>
        </p:blipFill>
        <p:spPr>
          <a:xfrm>
            <a:off x="1371600" y="2895600"/>
            <a:ext cx="5638800" cy="35883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3999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A stand will need to be fabricated to support the backside of the BNL support structure to allow for the larger diameter of the gas-enclosure and the Big-Wheels</a:t>
            </a:r>
          </a:p>
          <a:p>
            <a:r>
              <a:rPr lang="en-US" sz="1800" dirty="0" smtClean="0"/>
              <a:t>After the space-frame is interfaced to the BNL support structure remove the layer 4 barrel mounts</a:t>
            </a:r>
          </a:p>
          <a:p>
            <a:r>
              <a:rPr lang="en-US" sz="1800" dirty="0" smtClean="0"/>
              <a:t>Attach 8 Big-wheel plate mount spacers to the BNL support structure 111-PHX-02-2212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5562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Big-wheel spacers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6629400" y="4648200"/>
            <a:ext cx="11430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5400" y="3124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Barrel mount substitutes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43200" y="3429000"/>
            <a:ext cx="15240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Locating barrel mounts for layers 1 &amp; 2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/>
              <a:t>Attach layer 2 barrel mount tot back of layer 1 barrel mount</a:t>
            </a:r>
          </a:p>
          <a:p>
            <a:r>
              <a:rPr lang="en-US" sz="1800" dirty="0" smtClean="0"/>
              <a:t>Attach main-beam tooling bars to ends of layer 1 barrel mounts, this will set the correct spacing between them, use pin 111-PHX-02-2011 and M3 x 13 mm long screws</a:t>
            </a:r>
          </a:p>
          <a:p>
            <a:r>
              <a:rPr lang="en-US" sz="1800" dirty="0" smtClean="0"/>
              <a:t>Attach layer 2 barrel mounts to BNL layer 2 assembly stand, drawings 105-0222-168 &amp; 105-0222-176</a:t>
            </a:r>
          </a:p>
          <a:p>
            <a:r>
              <a:rPr lang="en-US" sz="1800" dirty="0" smtClean="0"/>
              <a:t>Detach layer 1 transfer frame and layer 1 barrel mount from layer 2 barrel mounts</a:t>
            </a:r>
          </a:p>
          <a:p>
            <a:r>
              <a:rPr lang="en-US" sz="1800" dirty="0" smtClean="0"/>
              <a:t>Pay attention to assembly drawing 111-PHX-02-2004 for orientation of barrel mounts to +Y axis or UP</a:t>
            </a:r>
          </a:p>
        </p:txBody>
      </p:sp>
      <p:pic>
        <p:nvPicPr>
          <p:cNvPr id="10" name="Picture 9" descr="barrels 1 and 2 and beam tool no BW.JPG"/>
          <p:cNvPicPr>
            <a:picLocks noChangeAspect="1"/>
          </p:cNvPicPr>
          <p:nvPr/>
        </p:nvPicPr>
        <p:blipFill>
          <a:blip r:embed="rId2"/>
          <a:srcRect l="8702" t="3463" r="14805" b="6492"/>
          <a:stretch>
            <a:fillRect/>
          </a:stretch>
        </p:blipFill>
        <p:spPr>
          <a:xfrm>
            <a:off x="1981200" y="2743200"/>
            <a:ext cx="4724400" cy="3962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400800" y="3429000"/>
            <a:ext cx="14478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VTX, Y +axis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1242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Main-beam tool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38400" y="3352800"/>
            <a:ext cx="9906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Barrel 2 to barrel 1 attachment points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495800" cy="2133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Screw attachment points between layer 1 and 2 barrel mounts, 2-56 screw with nut</a:t>
            </a:r>
          </a:p>
          <a:p>
            <a:r>
              <a:rPr lang="en-US" sz="1800" dirty="0" smtClean="0"/>
              <a:t>2 locations at each end </a:t>
            </a:r>
          </a:p>
          <a:p>
            <a:r>
              <a:rPr lang="en-US" sz="1800" dirty="0" smtClean="0"/>
              <a:t>Attachment point to layer 2 assembly fixture, using a 2-56 screw and nut</a:t>
            </a:r>
            <a:r>
              <a:rPr lang="en-US" sz="1800" dirty="0"/>
              <a:t> </a:t>
            </a:r>
            <a:r>
              <a:rPr lang="en-US" sz="1800" dirty="0" smtClean="0"/>
              <a:t>to layer 2 barrel mount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88" r="17187" b="2012"/>
          <a:stretch>
            <a:fillRect/>
          </a:stretch>
        </p:blipFill>
        <p:spPr bwMode="auto">
          <a:xfrm>
            <a:off x="4800600" y="1524000"/>
            <a:ext cx="358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3962400" y="2286000"/>
            <a:ext cx="25908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91000" y="3048000"/>
            <a:ext cx="34290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Locating layer 1 barrel mount in assembly stand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After the layer 2 barrel mount has been set in its assembly stand, take the layer 1 barrel mount, with the main-beam tooling bars and transfer frame and set in the BNL layer 1 assembly fixture, BNL drawings 105-0222-165 &amp; 105-0222-180 (station 1 transfer fixture) </a:t>
            </a:r>
          </a:p>
          <a:p>
            <a:r>
              <a:rPr lang="en-US" sz="1600" dirty="0" smtClean="0"/>
              <a:t>The main-beam tooling can remain with the barrel mounts</a:t>
            </a:r>
          </a:p>
          <a:p>
            <a:r>
              <a:rPr lang="en-US" sz="1600" dirty="0" smtClean="0"/>
              <a:t>The layer 1 Big-wheels, with SPIRO boards attached can be mounted to the assembly fixture using  the four brackets on the transfer fixture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barrel 1 started with beam tools.JPEG.JPG"/>
          <p:cNvPicPr>
            <a:picLocks noChangeAspect="1"/>
          </p:cNvPicPr>
          <p:nvPr/>
        </p:nvPicPr>
        <p:blipFill>
          <a:blip r:embed="rId2"/>
          <a:srcRect l="20000" t="9711" r="20833" b="12310"/>
          <a:stretch>
            <a:fillRect/>
          </a:stretch>
        </p:blipFill>
        <p:spPr>
          <a:xfrm>
            <a:off x="3810000" y="2895600"/>
            <a:ext cx="4495800" cy="3799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4800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111-PHX-02-2201, qty 4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3314700" y="4229100"/>
            <a:ext cx="7620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3505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111-PHX-02-2204, plate 1, note orientation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57600" y="3733800"/>
            <a:ext cx="6858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Barrel 1 Assembly ( Pixel Stave Installation)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sz="1600" dirty="0" smtClean="0"/>
              <a:t>5 Pixel Staves (without extension cables) are installed on Barrel 1 Mount, using 2 2-56 X 3/16 PEEK screws at each end of stave (20 total for layer 1) staves are located to barrel mount via pins in barrel mounts</a:t>
            </a:r>
          </a:p>
          <a:p>
            <a:r>
              <a:rPr lang="en-US" sz="1600" dirty="0" smtClean="0"/>
              <a:t>SPIRO III boards are attached to Big-wheel using 4, 4-40 X 3/8” screws, 20 per plate</a:t>
            </a:r>
          </a:p>
          <a:p>
            <a:r>
              <a:rPr lang="en-US" sz="1600" dirty="0" smtClean="0"/>
              <a:t>Station 1 Big-wheel is located at second to last mounting point on support brackets</a:t>
            </a:r>
          </a:p>
          <a:p>
            <a:r>
              <a:rPr lang="en-US" sz="1600" dirty="0" smtClean="0"/>
              <a:t>Extension Cable 111-PHX-02-2039 connections are made to the Spiro Cards </a:t>
            </a:r>
          </a:p>
          <a:p>
            <a:r>
              <a:rPr lang="en-US" sz="1600" dirty="0" smtClean="0"/>
              <a:t>The extension cables are mated to the ladder bus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769A-42AA-4B9F-90E3-BD47D999FAF2}" type="datetime1">
              <a:rPr lang="en-US" smtClean="0"/>
              <a:pPr/>
              <a:t>7/16/15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VTX Assembly Document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7714E-0C85-46C6-83AB-2B77BE4E9AE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" descr="C:\Users\Public\Documents\hytec files\phenix\Assembly Fixtures\29 - gas enclosure endplate added\02 - barrel 1 with first ladd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6512" t="14911" r="17907" b="14299"/>
          <a:stretch>
            <a:fillRect/>
          </a:stretch>
        </p:blipFill>
        <p:spPr bwMode="auto">
          <a:xfrm>
            <a:off x="2057400" y="3083044"/>
            <a:ext cx="5029200" cy="3415219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6096000" y="5715000"/>
            <a:ext cx="20574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296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572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to last mounting  point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962400"/>
            <a:ext cx="990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6546</TotalTime>
  <Words>3630</Words>
  <Application>Microsoft Macintosh PowerPoint</Application>
  <PresentationFormat>On-screen Show (4:3)</PresentationFormat>
  <Paragraphs>356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VTX Detector Half Assembly </vt:lpstr>
      <vt:lpstr>Overview:</vt:lpstr>
      <vt:lpstr>Attach gas enclosure to BNL support structure</vt:lpstr>
      <vt:lpstr>Attach space-frame assembly with layer 4 barrel mounts to BNL support structure using flexures</vt:lpstr>
      <vt:lpstr>Attach space-frame to BNL support structure</vt:lpstr>
      <vt:lpstr>Locating barrel mounts for layers 1 &amp; 2</vt:lpstr>
      <vt:lpstr>Barrel 2 to barrel 1 attachment points</vt:lpstr>
      <vt:lpstr>Locating layer 1 barrel mount in assembly stand</vt:lpstr>
      <vt:lpstr>Barrel 1 Assembly ( Pixel Stave Installation)</vt:lpstr>
      <vt:lpstr>Barrel 1 Assembly (Cooling Tube Installation)</vt:lpstr>
      <vt:lpstr>PowerPoint Presentation</vt:lpstr>
      <vt:lpstr>Main Assembly Sequence (Barrel 1 Transport)</vt:lpstr>
      <vt:lpstr>Barrel 2 Assembly (Barrel Mounts)</vt:lpstr>
      <vt:lpstr>Locating Barrel Mount to Assembly Stand</vt:lpstr>
      <vt:lpstr>Locating Barrel Mount to Assembly Stand</vt:lpstr>
      <vt:lpstr>Barrel 2 Assembly (Stave Installation)</vt:lpstr>
      <vt:lpstr>Barrel 2 Assembly (Cooling Tube Installation)</vt:lpstr>
      <vt:lpstr>Detail view of ladder attachment, layer 2</vt:lpstr>
      <vt:lpstr>Barrel 3 Assembly (Barrel Mounts)</vt:lpstr>
      <vt:lpstr>Barrel  Assembly (Stave Installation)</vt:lpstr>
      <vt:lpstr>Barrel 3 Assembly (Cooling Tube Installation)</vt:lpstr>
      <vt:lpstr>Barrel 3 assembly</vt:lpstr>
      <vt:lpstr>Barrel 3 Assembly (transport frame added)</vt:lpstr>
      <vt:lpstr>Barrel 4 Assembly (Barrel Mounts)</vt:lpstr>
      <vt:lpstr>Barrel 4 Assembly (Stave Installation)</vt:lpstr>
      <vt:lpstr>Barrel 4 Assembly (Cooling Tube Installation)</vt:lpstr>
      <vt:lpstr>Barrel 4 Assembly (Transport Frame)</vt:lpstr>
      <vt:lpstr>Main assembly sequence layer 4</vt:lpstr>
      <vt:lpstr>Main assembly sequence layer 4</vt:lpstr>
      <vt:lpstr>Attachment points layer 4 to space frame</vt:lpstr>
      <vt:lpstr>Barrel 4 transport frame removed</vt:lpstr>
      <vt:lpstr>Main assembly sequence layer 3</vt:lpstr>
      <vt:lpstr>Main assembly layer 3</vt:lpstr>
      <vt:lpstr>Barrel 3 transport frame removed</vt:lpstr>
      <vt:lpstr>Layer 3 view showing Big-wheel</vt:lpstr>
      <vt:lpstr>Main assembly, barrel 1 placed on barrel 2</vt:lpstr>
      <vt:lpstr>Barrel 1 mated to barrel 2</vt:lpstr>
      <vt:lpstr>Barrels 1 and 2 transported</vt:lpstr>
      <vt:lpstr>Main assembly, layers 1 and 2 added </vt:lpstr>
      <vt:lpstr>Barrels 1 and 2 transport frame removed</vt:lpstr>
      <vt:lpstr>Add the mid-plane lateral stiffners</vt:lpstr>
      <vt:lpstr>Gas enclosure end plates added</vt:lpstr>
      <vt:lpstr>Final assembly</vt:lpstr>
    </vt:vector>
  </TitlesOfParts>
  <Company>LANL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VTX Detector Assembly </dc:title>
  <dc:creator>Walter Sondheim</dc:creator>
  <cp:lastModifiedBy>Hubert Van Hecke</cp:lastModifiedBy>
  <cp:revision>260</cp:revision>
  <dcterms:created xsi:type="dcterms:W3CDTF">2010-06-15T14:23:12Z</dcterms:created>
  <dcterms:modified xsi:type="dcterms:W3CDTF">2015-07-16T16:02:07Z</dcterms:modified>
</cp:coreProperties>
</file>