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Override PartName="/ppt/theme/theme3.xml" ContentType="application/vnd.openxmlformats-officedocument.theme+xml"/>
  <Override PartName="/ppt/slideLayouts/slideLayout2.xml" ContentType="application/vnd.openxmlformats-officedocument.presentationml.slideLayout+xml"/>
  <Default Extension="png" ContentType="image/png"/>
  <Override PartName="/ppt/slides/slide23.xml" ContentType="application/vnd.openxmlformats-officedocument.presentationml.slide+xml"/>
  <Default Extension="pdf" ContentType="application/pdf"/>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Default Extension="tiff" ContentType="image/tiff"/>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31"/>
  </p:notesMasterIdLst>
  <p:handoutMasterIdLst>
    <p:handoutMasterId r:id="rId32"/>
  </p:handoutMasterIdLst>
  <p:sldIdLst>
    <p:sldId id="256" r:id="rId2"/>
    <p:sldId id="257" r:id="rId3"/>
    <p:sldId id="258" r:id="rId4"/>
    <p:sldId id="260" r:id="rId5"/>
    <p:sldId id="274" r:id="rId6"/>
    <p:sldId id="275" r:id="rId7"/>
    <p:sldId id="271" r:id="rId8"/>
    <p:sldId id="276" r:id="rId9"/>
    <p:sldId id="272" r:id="rId10"/>
    <p:sldId id="261" r:id="rId11"/>
    <p:sldId id="267" r:id="rId12"/>
    <p:sldId id="268" r:id="rId13"/>
    <p:sldId id="278" r:id="rId14"/>
    <p:sldId id="282" r:id="rId15"/>
    <p:sldId id="259" r:id="rId16"/>
    <p:sldId id="270" r:id="rId17"/>
    <p:sldId id="283" r:id="rId18"/>
    <p:sldId id="284" r:id="rId19"/>
    <p:sldId id="280" r:id="rId20"/>
    <p:sldId id="285" r:id="rId21"/>
    <p:sldId id="262" r:id="rId22"/>
    <p:sldId id="273" r:id="rId23"/>
    <p:sldId id="269" r:id="rId24"/>
    <p:sldId id="281" r:id="rId25"/>
    <p:sldId id="263" r:id="rId26"/>
    <p:sldId id="264" r:id="rId27"/>
    <p:sldId id="265" r:id="rId28"/>
    <p:sldId id="266" r:id="rId29"/>
    <p:sldId id="279"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50" d="100"/>
          <a:sy n="150" d="100"/>
        </p:scale>
        <p:origin x="-115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3CF38B3-25C7-2E4F-954B-053882C83E2D}" type="datetimeFigureOut">
              <a:rPr lang="en-US" smtClean="0"/>
              <a:pPr/>
              <a:t>11/10/10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1042FB9-786F-4B46-9DFB-F2E15AE803C9}"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D0B852-580F-D14D-8C19-51C1B966C62C}" type="datetimeFigureOut">
              <a:rPr lang="en-US" smtClean="0"/>
              <a:pPr/>
              <a:t>11/10/10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57ABD7-D571-124B-BF52-3660840E335D}"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E6290CD-F6E3-0B40-A14D-E7788987AA2E}" type="datetime4">
              <a:rPr lang="en-US" smtClean="0"/>
              <a:pPr/>
              <a:t>November 10, 2010</a:t>
            </a:fld>
            <a:endParaRPr lang="en-US"/>
          </a:p>
        </p:txBody>
      </p:sp>
      <p:sp>
        <p:nvSpPr>
          <p:cNvPr id="5" name="Footer Placeholder 4"/>
          <p:cNvSpPr>
            <a:spLocks noGrp="1"/>
          </p:cNvSpPr>
          <p:nvPr>
            <p:ph type="ftr" sz="quarter" idx="11"/>
          </p:nvPr>
        </p:nvSpPr>
        <p:spPr/>
        <p:txBody>
          <a:bodyPr/>
          <a:lstStyle/>
          <a:p>
            <a:r>
              <a:rPr lang="en-US" smtClean="0"/>
              <a:t>FVTX Pictorial Guide</a:t>
            </a:r>
            <a:endParaRPr lang="en-US"/>
          </a:p>
        </p:txBody>
      </p:sp>
      <p:sp>
        <p:nvSpPr>
          <p:cNvPr id="6" name="Slide Number Placeholder 5"/>
          <p:cNvSpPr>
            <a:spLocks noGrp="1"/>
          </p:cNvSpPr>
          <p:nvPr>
            <p:ph type="sldNum" sz="quarter" idx="12"/>
          </p:nvPr>
        </p:nvSpPr>
        <p:spPr/>
        <p:txBody>
          <a:bodyPr/>
          <a:lstStyle/>
          <a:p>
            <a:fld id="{05BB1BF4-2553-014D-88A4-3BB7A2A65A4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D70628-81B6-1449-8ECA-C79C64E722D4}" type="datetime4">
              <a:rPr lang="en-US" smtClean="0"/>
              <a:pPr/>
              <a:t>November 10, 2010</a:t>
            </a:fld>
            <a:endParaRPr lang="en-US"/>
          </a:p>
        </p:txBody>
      </p:sp>
      <p:sp>
        <p:nvSpPr>
          <p:cNvPr id="5" name="Footer Placeholder 4"/>
          <p:cNvSpPr>
            <a:spLocks noGrp="1"/>
          </p:cNvSpPr>
          <p:nvPr>
            <p:ph type="ftr" sz="quarter" idx="11"/>
          </p:nvPr>
        </p:nvSpPr>
        <p:spPr/>
        <p:txBody>
          <a:bodyPr/>
          <a:lstStyle/>
          <a:p>
            <a:r>
              <a:rPr lang="en-US" smtClean="0"/>
              <a:t>FVTX Pictorial Guide</a:t>
            </a:r>
            <a:endParaRPr lang="en-US"/>
          </a:p>
        </p:txBody>
      </p:sp>
      <p:sp>
        <p:nvSpPr>
          <p:cNvPr id="6" name="Slide Number Placeholder 5"/>
          <p:cNvSpPr>
            <a:spLocks noGrp="1"/>
          </p:cNvSpPr>
          <p:nvPr>
            <p:ph type="sldNum" sz="quarter" idx="12"/>
          </p:nvPr>
        </p:nvSpPr>
        <p:spPr/>
        <p:txBody>
          <a:bodyPr/>
          <a:lstStyle/>
          <a:p>
            <a:fld id="{05BB1BF4-2553-014D-88A4-3BB7A2A65A4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DD9ED5-D460-5745-A761-232C70DB050E}" type="datetime4">
              <a:rPr lang="en-US" smtClean="0"/>
              <a:pPr/>
              <a:t>November 10, 2010</a:t>
            </a:fld>
            <a:endParaRPr lang="en-US"/>
          </a:p>
        </p:txBody>
      </p:sp>
      <p:sp>
        <p:nvSpPr>
          <p:cNvPr id="5" name="Footer Placeholder 4"/>
          <p:cNvSpPr>
            <a:spLocks noGrp="1"/>
          </p:cNvSpPr>
          <p:nvPr>
            <p:ph type="ftr" sz="quarter" idx="11"/>
          </p:nvPr>
        </p:nvSpPr>
        <p:spPr/>
        <p:txBody>
          <a:bodyPr/>
          <a:lstStyle/>
          <a:p>
            <a:r>
              <a:rPr lang="en-US" smtClean="0"/>
              <a:t>FVTX Pictorial Guide</a:t>
            </a:r>
            <a:endParaRPr lang="en-US"/>
          </a:p>
        </p:txBody>
      </p:sp>
      <p:sp>
        <p:nvSpPr>
          <p:cNvPr id="6" name="Slide Number Placeholder 5"/>
          <p:cNvSpPr>
            <a:spLocks noGrp="1"/>
          </p:cNvSpPr>
          <p:nvPr>
            <p:ph type="sldNum" sz="quarter" idx="12"/>
          </p:nvPr>
        </p:nvSpPr>
        <p:spPr/>
        <p:txBody>
          <a:bodyPr/>
          <a:lstStyle/>
          <a:p>
            <a:fld id="{05BB1BF4-2553-014D-88A4-3BB7A2A65A4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E16B61-1F91-2842-84AE-3019D567F014}" type="datetime4">
              <a:rPr lang="en-US" smtClean="0"/>
              <a:pPr/>
              <a:t>November 10, 2010</a:t>
            </a:fld>
            <a:endParaRPr lang="en-US"/>
          </a:p>
        </p:txBody>
      </p:sp>
      <p:sp>
        <p:nvSpPr>
          <p:cNvPr id="5" name="Footer Placeholder 4"/>
          <p:cNvSpPr>
            <a:spLocks noGrp="1"/>
          </p:cNvSpPr>
          <p:nvPr>
            <p:ph type="ftr" sz="quarter" idx="11"/>
          </p:nvPr>
        </p:nvSpPr>
        <p:spPr/>
        <p:txBody>
          <a:bodyPr/>
          <a:lstStyle/>
          <a:p>
            <a:r>
              <a:rPr lang="en-US" smtClean="0"/>
              <a:t>FVTX Pictorial Guide</a:t>
            </a:r>
            <a:endParaRPr lang="en-US"/>
          </a:p>
        </p:txBody>
      </p:sp>
      <p:sp>
        <p:nvSpPr>
          <p:cNvPr id="6" name="Slide Number Placeholder 5"/>
          <p:cNvSpPr>
            <a:spLocks noGrp="1"/>
          </p:cNvSpPr>
          <p:nvPr>
            <p:ph type="sldNum" sz="quarter" idx="12"/>
          </p:nvPr>
        </p:nvSpPr>
        <p:spPr/>
        <p:txBody>
          <a:bodyPr/>
          <a:lstStyle/>
          <a:p>
            <a:fld id="{05BB1BF4-2553-014D-88A4-3BB7A2A65A4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A49343-BF34-C844-8D0F-C9DC930D7058}" type="datetime4">
              <a:rPr lang="en-US" smtClean="0"/>
              <a:pPr/>
              <a:t>November 10, 2010</a:t>
            </a:fld>
            <a:endParaRPr lang="en-US"/>
          </a:p>
        </p:txBody>
      </p:sp>
      <p:sp>
        <p:nvSpPr>
          <p:cNvPr id="5" name="Footer Placeholder 4"/>
          <p:cNvSpPr>
            <a:spLocks noGrp="1"/>
          </p:cNvSpPr>
          <p:nvPr>
            <p:ph type="ftr" sz="quarter" idx="11"/>
          </p:nvPr>
        </p:nvSpPr>
        <p:spPr/>
        <p:txBody>
          <a:bodyPr/>
          <a:lstStyle/>
          <a:p>
            <a:r>
              <a:rPr lang="en-US" smtClean="0"/>
              <a:t>FVTX Pictorial Guide</a:t>
            </a:r>
            <a:endParaRPr lang="en-US"/>
          </a:p>
        </p:txBody>
      </p:sp>
      <p:sp>
        <p:nvSpPr>
          <p:cNvPr id="6" name="Slide Number Placeholder 5"/>
          <p:cNvSpPr>
            <a:spLocks noGrp="1"/>
          </p:cNvSpPr>
          <p:nvPr>
            <p:ph type="sldNum" sz="quarter" idx="12"/>
          </p:nvPr>
        </p:nvSpPr>
        <p:spPr/>
        <p:txBody>
          <a:bodyPr/>
          <a:lstStyle/>
          <a:p>
            <a:fld id="{05BB1BF4-2553-014D-88A4-3BB7A2A65A4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15E1F2-D2C3-2D43-84AE-2C4E1253B8A5}" type="datetime4">
              <a:rPr lang="en-US" smtClean="0"/>
              <a:pPr/>
              <a:t>November 10, 2010</a:t>
            </a:fld>
            <a:endParaRPr lang="en-US"/>
          </a:p>
        </p:txBody>
      </p:sp>
      <p:sp>
        <p:nvSpPr>
          <p:cNvPr id="6" name="Footer Placeholder 5"/>
          <p:cNvSpPr>
            <a:spLocks noGrp="1"/>
          </p:cNvSpPr>
          <p:nvPr>
            <p:ph type="ftr" sz="quarter" idx="11"/>
          </p:nvPr>
        </p:nvSpPr>
        <p:spPr/>
        <p:txBody>
          <a:bodyPr/>
          <a:lstStyle/>
          <a:p>
            <a:r>
              <a:rPr lang="en-US" smtClean="0"/>
              <a:t>FVTX Pictorial Guide</a:t>
            </a:r>
            <a:endParaRPr lang="en-US"/>
          </a:p>
        </p:txBody>
      </p:sp>
      <p:sp>
        <p:nvSpPr>
          <p:cNvPr id="7" name="Slide Number Placeholder 6"/>
          <p:cNvSpPr>
            <a:spLocks noGrp="1"/>
          </p:cNvSpPr>
          <p:nvPr>
            <p:ph type="sldNum" sz="quarter" idx="12"/>
          </p:nvPr>
        </p:nvSpPr>
        <p:spPr/>
        <p:txBody>
          <a:bodyPr/>
          <a:lstStyle/>
          <a:p>
            <a:fld id="{05BB1BF4-2553-014D-88A4-3BB7A2A65A4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6A7308-6B08-BA49-B585-3F4FBEAC8763}" type="datetime4">
              <a:rPr lang="en-US" smtClean="0"/>
              <a:pPr/>
              <a:t>November 10, 2010</a:t>
            </a:fld>
            <a:endParaRPr lang="en-US"/>
          </a:p>
        </p:txBody>
      </p:sp>
      <p:sp>
        <p:nvSpPr>
          <p:cNvPr id="8" name="Footer Placeholder 7"/>
          <p:cNvSpPr>
            <a:spLocks noGrp="1"/>
          </p:cNvSpPr>
          <p:nvPr>
            <p:ph type="ftr" sz="quarter" idx="11"/>
          </p:nvPr>
        </p:nvSpPr>
        <p:spPr/>
        <p:txBody>
          <a:bodyPr/>
          <a:lstStyle/>
          <a:p>
            <a:r>
              <a:rPr lang="en-US" smtClean="0"/>
              <a:t>FVTX Pictorial Guide</a:t>
            </a:r>
            <a:endParaRPr lang="en-US"/>
          </a:p>
        </p:txBody>
      </p:sp>
      <p:sp>
        <p:nvSpPr>
          <p:cNvPr id="9" name="Slide Number Placeholder 8"/>
          <p:cNvSpPr>
            <a:spLocks noGrp="1"/>
          </p:cNvSpPr>
          <p:nvPr>
            <p:ph type="sldNum" sz="quarter" idx="12"/>
          </p:nvPr>
        </p:nvSpPr>
        <p:spPr/>
        <p:txBody>
          <a:bodyPr/>
          <a:lstStyle/>
          <a:p>
            <a:fld id="{05BB1BF4-2553-014D-88A4-3BB7A2A65A4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9BCEDD-879C-334C-94F4-168EB9B96CBE}" type="datetime4">
              <a:rPr lang="en-US" smtClean="0"/>
              <a:pPr/>
              <a:t>November 10, 2010</a:t>
            </a:fld>
            <a:endParaRPr lang="en-US"/>
          </a:p>
        </p:txBody>
      </p:sp>
      <p:sp>
        <p:nvSpPr>
          <p:cNvPr id="4" name="Footer Placeholder 3"/>
          <p:cNvSpPr>
            <a:spLocks noGrp="1"/>
          </p:cNvSpPr>
          <p:nvPr>
            <p:ph type="ftr" sz="quarter" idx="11"/>
          </p:nvPr>
        </p:nvSpPr>
        <p:spPr/>
        <p:txBody>
          <a:bodyPr/>
          <a:lstStyle/>
          <a:p>
            <a:r>
              <a:rPr lang="en-US" smtClean="0"/>
              <a:t>FVTX Pictorial Guide</a:t>
            </a:r>
            <a:endParaRPr lang="en-US"/>
          </a:p>
        </p:txBody>
      </p:sp>
      <p:sp>
        <p:nvSpPr>
          <p:cNvPr id="5" name="Slide Number Placeholder 4"/>
          <p:cNvSpPr>
            <a:spLocks noGrp="1"/>
          </p:cNvSpPr>
          <p:nvPr>
            <p:ph type="sldNum" sz="quarter" idx="12"/>
          </p:nvPr>
        </p:nvSpPr>
        <p:spPr/>
        <p:txBody>
          <a:bodyPr/>
          <a:lstStyle/>
          <a:p>
            <a:fld id="{05BB1BF4-2553-014D-88A4-3BB7A2A65A4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E8D003-D2BE-F04B-8087-4C8601207CAD}" type="datetime4">
              <a:rPr lang="en-US" smtClean="0"/>
              <a:pPr/>
              <a:t>November 10, 2010</a:t>
            </a:fld>
            <a:endParaRPr lang="en-US"/>
          </a:p>
        </p:txBody>
      </p:sp>
      <p:sp>
        <p:nvSpPr>
          <p:cNvPr id="3" name="Footer Placeholder 2"/>
          <p:cNvSpPr>
            <a:spLocks noGrp="1"/>
          </p:cNvSpPr>
          <p:nvPr>
            <p:ph type="ftr" sz="quarter" idx="11"/>
          </p:nvPr>
        </p:nvSpPr>
        <p:spPr/>
        <p:txBody>
          <a:bodyPr/>
          <a:lstStyle/>
          <a:p>
            <a:r>
              <a:rPr lang="en-US" smtClean="0"/>
              <a:t>FVTX Pictorial Guide</a:t>
            </a:r>
            <a:endParaRPr lang="en-US"/>
          </a:p>
        </p:txBody>
      </p:sp>
      <p:sp>
        <p:nvSpPr>
          <p:cNvPr id="4" name="Slide Number Placeholder 3"/>
          <p:cNvSpPr>
            <a:spLocks noGrp="1"/>
          </p:cNvSpPr>
          <p:nvPr>
            <p:ph type="sldNum" sz="quarter" idx="12"/>
          </p:nvPr>
        </p:nvSpPr>
        <p:spPr/>
        <p:txBody>
          <a:bodyPr/>
          <a:lstStyle/>
          <a:p>
            <a:fld id="{05BB1BF4-2553-014D-88A4-3BB7A2A65A4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DA9F89-C9DF-A040-B725-236E42CCE341}" type="datetime4">
              <a:rPr lang="en-US" smtClean="0"/>
              <a:pPr/>
              <a:t>November 10, 2010</a:t>
            </a:fld>
            <a:endParaRPr lang="en-US"/>
          </a:p>
        </p:txBody>
      </p:sp>
      <p:sp>
        <p:nvSpPr>
          <p:cNvPr id="6" name="Footer Placeholder 5"/>
          <p:cNvSpPr>
            <a:spLocks noGrp="1"/>
          </p:cNvSpPr>
          <p:nvPr>
            <p:ph type="ftr" sz="quarter" idx="11"/>
          </p:nvPr>
        </p:nvSpPr>
        <p:spPr/>
        <p:txBody>
          <a:bodyPr/>
          <a:lstStyle/>
          <a:p>
            <a:r>
              <a:rPr lang="en-US" smtClean="0"/>
              <a:t>FVTX Pictorial Guide</a:t>
            </a:r>
            <a:endParaRPr lang="en-US"/>
          </a:p>
        </p:txBody>
      </p:sp>
      <p:sp>
        <p:nvSpPr>
          <p:cNvPr id="7" name="Slide Number Placeholder 6"/>
          <p:cNvSpPr>
            <a:spLocks noGrp="1"/>
          </p:cNvSpPr>
          <p:nvPr>
            <p:ph type="sldNum" sz="quarter" idx="12"/>
          </p:nvPr>
        </p:nvSpPr>
        <p:spPr/>
        <p:txBody>
          <a:bodyPr/>
          <a:lstStyle/>
          <a:p>
            <a:fld id="{05BB1BF4-2553-014D-88A4-3BB7A2A65A4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17CB8C-D069-264F-AA7A-A6997663CE35}" type="datetime4">
              <a:rPr lang="en-US" smtClean="0"/>
              <a:pPr/>
              <a:t>November 10, 2010</a:t>
            </a:fld>
            <a:endParaRPr lang="en-US"/>
          </a:p>
        </p:txBody>
      </p:sp>
      <p:sp>
        <p:nvSpPr>
          <p:cNvPr id="6" name="Footer Placeholder 5"/>
          <p:cNvSpPr>
            <a:spLocks noGrp="1"/>
          </p:cNvSpPr>
          <p:nvPr>
            <p:ph type="ftr" sz="quarter" idx="11"/>
          </p:nvPr>
        </p:nvSpPr>
        <p:spPr/>
        <p:txBody>
          <a:bodyPr/>
          <a:lstStyle/>
          <a:p>
            <a:r>
              <a:rPr lang="en-US" smtClean="0"/>
              <a:t>FVTX Pictorial Guide</a:t>
            </a:r>
            <a:endParaRPr lang="en-US"/>
          </a:p>
        </p:txBody>
      </p:sp>
      <p:sp>
        <p:nvSpPr>
          <p:cNvPr id="7" name="Slide Number Placeholder 6"/>
          <p:cNvSpPr>
            <a:spLocks noGrp="1"/>
          </p:cNvSpPr>
          <p:nvPr>
            <p:ph type="sldNum" sz="quarter" idx="12"/>
          </p:nvPr>
        </p:nvSpPr>
        <p:spPr/>
        <p:txBody>
          <a:bodyPr/>
          <a:lstStyle/>
          <a:p>
            <a:fld id="{05BB1BF4-2553-014D-88A4-3BB7A2A65A4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0D5061-2A7A-D248-844C-854E7FD73E68}" type="datetime4">
              <a:rPr lang="en-US" smtClean="0"/>
              <a:pPr/>
              <a:t>November 10, 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FVTX Pictorial Guide</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BB1BF4-2553-014D-88A4-3BB7A2A65A4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 Id="rId3" Type="http://schemas.openxmlformats.org/officeDocument/2006/relationships/image" Target="../media/image8.tiff"/></Relationships>
</file>

<file path=ppt/slides/_rels/slide14.xml.rels><?xml version="1.0" encoding="UTF-8" standalone="yes"?>
<Relationships xmlns="http://schemas.openxmlformats.org/package/2006/relationships"><Relationship Id="rId3" Type="http://schemas.openxmlformats.org/officeDocument/2006/relationships/image" Target="../media/image10.tiff"/><Relationship Id="rId4" Type="http://schemas.openxmlformats.org/officeDocument/2006/relationships/image" Target="../media/image11.tiff"/><Relationship Id="rId1" Type="http://schemas.openxmlformats.org/officeDocument/2006/relationships/slideLayout" Target="../slideLayouts/slideLayout2.xml"/><Relationship Id="rId2" Type="http://schemas.openxmlformats.org/officeDocument/2006/relationships/image" Target="../media/image9.tiff"/></Relationships>
</file>

<file path=ppt/slides/_rels/slide15.xml.rels><?xml version="1.0" encoding="UTF-8" standalone="yes"?>
<Relationships xmlns="http://schemas.openxmlformats.org/package/2006/relationships"><Relationship Id="rId3" Type="http://schemas.openxmlformats.org/officeDocument/2006/relationships/image" Target="../media/image13.tiff"/><Relationship Id="rId4" Type="http://schemas.openxmlformats.org/officeDocument/2006/relationships/image" Target="../media/image14.tiff"/><Relationship Id="rId1" Type="http://schemas.openxmlformats.org/officeDocument/2006/relationships/slideLayout" Target="../slideLayouts/slideLayout2.xml"/><Relationship Id="rId2" Type="http://schemas.openxmlformats.org/officeDocument/2006/relationships/image" Target="../media/image12.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tif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tif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tif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tif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tif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df"/><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Guide to FVTX Disk and Cage Assembly</a:t>
            </a:r>
            <a:endParaRPr lang="en-US" dirty="0"/>
          </a:p>
        </p:txBody>
      </p:sp>
      <p:sp>
        <p:nvSpPr>
          <p:cNvPr id="3" name="Subtitle 2"/>
          <p:cNvSpPr>
            <a:spLocks noGrp="1"/>
          </p:cNvSpPr>
          <p:nvPr>
            <p:ph type="subTitle" idx="1"/>
          </p:nvPr>
        </p:nvSpPr>
        <p:spPr/>
        <p:txBody>
          <a:bodyPr/>
          <a:lstStyle/>
          <a:p>
            <a:r>
              <a:rPr lang="en-US" dirty="0" smtClean="0"/>
              <a:t>Stephen Pate</a:t>
            </a:r>
          </a:p>
          <a:p>
            <a:r>
              <a:rPr lang="en-US" dirty="0" smtClean="0"/>
              <a:t>with lots of help from others…</a:t>
            </a:r>
            <a:endParaRPr lang="en-US" dirty="0"/>
          </a:p>
        </p:txBody>
      </p:sp>
      <p:sp>
        <p:nvSpPr>
          <p:cNvPr id="4" name="Date Placeholder 3"/>
          <p:cNvSpPr>
            <a:spLocks noGrp="1"/>
          </p:cNvSpPr>
          <p:nvPr>
            <p:ph type="dt" sz="half" idx="10"/>
          </p:nvPr>
        </p:nvSpPr>
        <p:spPr/>
        <p:txBody>
          <a:bodyPr/>
          <a:lstStyle/>
          <a:p>
            <a:fld id="{EBEFF6EB-20E4-7749-94EE-19BB0FF93EB1}" type="datetime4">
              <a:rPr lang="en-US" smtClean="0"/>
              <a:pPr/>
              <a:t>November 10, 2010</a:t>
            </a:fld>
            <a:endParaRPr lang="en-US"/>
          </a:p>
        </p:txBody>
      </p:sp>
      <p:sp>
        <p:nvSpPr>
          <p:cNvPr id="5" name="Slide Number Placeholder 4"/>
          <p:cNvSpPr>
            <a:spLocks noGrp="1"/>
          </p:cNvSpPr>
          <p:nvPr>
            <p:ph type="sldNum" sz="quarter" idx="12"/>
          </p:nvPr>
        </p:nvSpPr>
        <p:spPr/>
        <p:txBody>
          <a:bodyPr/>
          <a:lstStyle/>
          <a:p>
            <a:fld id="{05BB1BF4-2553-014D-88A4-3BB7A2A65A4A}" type="slidenum">
              <a:rPr lang="en-US" smtClean="0"/>
              <a:pPr/>
              <a:t>1</a:t>
            </a:fld>
            <a:endParaRPr lang="en-US"/>
          </a:p>
        </p:txBody>
      </p:sp>
      <p:sp>
        <p:nvSpPr>
          <p:cNvPr id="6" name="Footer Placeholder 5"/>
          <p:cNvSpPr>
            <a:spLocks noGrp="1"/>
          </p:cNvSpPr>
          <p:nvPr>
            <p:ph type="ftr" sz="quarter" idx="11"/>
          </p:nvPr>
        </p:nvSpPr>
        <p:spPr/>
        <p:txBody>
          <a:bodyPr/>
          <a:lstStyle/>
          <a:p>
            <a:r>
              <a:rPr lang="en-US" smtClean="0"/>
              <a:t>FVTX Pictorial Guide</a:t>
            </a: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Bend HDI</a:t>
            </a:r>
            <a:endParaRPr lang="en-US" dirty="0"/>
          </a:p>
        </p:txBody>
      </p:sp>
      <p:sp>
        <p:nvSpPr>
          <p:cNvPr id="3" name="Content Placeholder 2"/>
          <p:cNvSpPr>
            <a:spLocks noGrp="1"/>
          </p:cNvSpPr>
          <p:nvPr>
            <p:ph idx="1"/>
          </p:nvPr>
        </p:nvSpPr>
        <p:spPr>
          <a:xfrm>
            <a:off x="457200" y="1143000"/>
            <a:ext cx="3276600" cy="5123933"/>
          </a:xfrm>
        </p:spPr>
        <p:txBody>
          <a:bodyPr>
            <a:normAutofit/>
          </a:bodyPr>
          <a:lstStyle/>
          <a:p>
            <a:pPr>
              <a:buNone/>
            </a:pPr>
            <a:r>
              <a:rPr lang="en-US" sz="2000" dirty="0" smtClean="0"/>
              <a:t>The location and direction of the bend in the HDI depends on the station number and the side the disk.</a:t>
            </a:r>
          </a:p>
          <a:p>
            <a:pPr>
              <a:buNone/>
            </a:pPr>
            <a:endParaRPr lang="en-US" sz="2000" dirty="0" smtClean="0"/>
          </a:p>
          <a:p>
            <a:pPr>
              <a:buNone/>
            </a:pPr>
            <a:r>
              <a:rPr lang="en-US" sz="2000" dirty="0" smtClean="0"/>
              <a:t>Bends in Station 1 and 2 are the same (for a given side); the bends in the extension cables take care of interferences…</a:t>
            </a:r>
          </a:p>
          <a:p>
            <a:pPr>
              <a:buNone/>
            </a:pPr>
            <a:endParaRPr lang="en-US" sz="2000" dirty="0" smtClean="0"/>
          </a:p>
          <a:p>
            <a:pPr>
              <a:buNone/>
            </a:pPr>
            <a:r>
              <a:rPr lang="en-US" sz="2000" dirty="0" smtClean="0"/>
              <a:t>Station 3 has the (bonus) double bend.</a:t>
            </a:r>
          </a:p>
        </p:txBody>
      </p:sp>
      <p:pic>
        <p:nvPicPr>
          <p:cNvPr id="26" name="Picture 25" descr="bend_view_Stations234.tiff"/>
          <p:cNvPicPr>
            <a:picLocks noChangeAspect="1"/>
          </p:cNvPicPr>
          <p:nvPr/>
        </p:nvPicPr>
        <p:blipFill>
          <a:blip r:embed="rId2"/>
          <a:stretch>
            <a:fillRect/>
          </a:stretch>
        </p:blipFill>
        <p:spPr>
          <a:xfrm>
            <a:off x="3909846" y="1295399"/>
            <a:ext cx="4616087" cy="4970463"/>
          </a:xfrm>
          <a:prstGeom prst="rect">
            <a:avLst/>
          </a:prstGeom>
        </p:spPr>
      </p:pic>
      <p:sp>
        <p:nvSpPr>
          <p:cNvPr id="27" name="TextBox 26"/>
          <p:cNvSpPr txBox="1"/>
          <p:nvPr/>
        </p:nvSpPr>
        <p:spPr>
          <a:xfrm>
            <a:off x="3909846" y="6266934"/>
            <a:ext cx="4616087" cy="369332"/>
          </a:xfrm>
          <a:prstGeom prst="rect">
            <a:avLst/>
          </a:prstGeom>
          <a:noFill/>
        </p:spPr>
        <p:txBody>
          <a:bodyPr wrap="square" rtlCol="0">
            <a:spAutoFit/>
          </a:bodyPr>
          <a:lstStyle/>
          <a:p>
            <a:r>
              <a:rPr lang="en-US" dirty="0" smtClean="0"/>
              <a:t>Station 1                  Station 2                 Station 3</a:t>
            </a:r>
            <a:endParaRPr lang="en-US" dirty="0"/>
          </a:p>
        </p:txBody>
      </p:sp>
      <p:sp>
        <p:nvSpPr>
          <p:cNvPr id="6" name="Date Placeholder 5"/>
          <p:cNvSpPr>
            <a:spLocks noGrp="1"/>
          </p:cNvSpPr>
          <p:nvPr>
            <p:ph type="dt" sz="half" idx="10"/>
          </p:nvPr>
        </p:nvSpPr>
        <p:spPr/>
        <p:txBody>
          <a:bodyPr/>
          <a:lstStyle/>
          <a:p>
            <a:fld id="{F6866D75-C0DC-A744-9791-FAC32247E1E3}" type="datetime4">
              <a:rPr lang="en-US" smtClean="0"/>
              <a:pPr/>
              <a:t>November 10, 2010</a:t>
            </a:fld>
            <a:endParaRPr lang="en-US"/>
          </a:p>
        </p:txBody>
      </p:sp>
      <p:sp>
        <p:nvSpPr>
          <p:cNvPr id="7" name="Slide Number Placeholder 6"/>
          <p:cNvSpPr>
            <a:spLocks noGrp="1"/>
          </p:cNvSpPr>
          <p:nvPr>
            <p:ph type="sldNum" sz="quarter" idx="12"/>
          </p:nvPr>
        </p:nvSpPr>
        <p:spPr/>
        <p:txBody>
          <a:bodyPr/>
          <a:lstStyle/>
          <a:p>
            <a:fld id="{05BB1BF4-2553-014D-88A4-3BB7A2A65A4A}" type="slidenum">
              <a:rPr lang="en-US" smtClean="0"/>
              <a:pPr/>
              <a:t>10</a:t>
            </a:fld>
            <a:endParaRPr lang="en-US"/>
          </a:p>
        </p:txBody>
      </p:sp>
      <p:sp>
        <p:nvSpPr>
          <p:cNvPr id="8" name="Footer Placeholder 7"/>
          <p:cNvSpPr>
            <a:spLocks noGrp="1"/>
          </p:cNvSpPr>
          <p:nvPr>
            <p:ph type="ftr" sz="quarter" idx="11"/>
          </p:nvPr>
        </p:nvSpPr>
        <p:spPr/>
        <p:txBody>
          <a:bodyPr/>
          <a:lstStyle/>
          <a:p>
            <a:r>
              <a:rPr lang="en-US" smtClean="0"/>
              <a:t>FVTX Pictorial Guide</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Bend HDI</a:t>
            </a:r>
            <a:endParaRPr lang="en-US" dirty="0"/>
          </a:p>
        </p:txBody>
      </p:sp>
      <p:sp>
        <p:nvSpPr>
          <p:cNvPr id="3" name="Content Placeholder 2"/>
          <p:cNvSpPr>
            <a:spLocks noGrp="1"/>
          </p:cNvSpPr>
          <p:nvPr>
            <p:ph idx="1"/>
          </p:nvPr>
        </p:nvSpPr>
        <p:spPr>
          <a:xfrm>
            <a:off x="457200" y="1143000"/>
            <a:ext cx="8509000" cy="1430867"/>
          </a:xfrm>
        </p:spPr>
        <p:txBody>
          <a:bodyPr>
            <a:normAutofit/>
          </a:bodyPr>
          <a:lstStyle/>
          <a:p>
            <a:pPr>
              <a:buNone/>
            </a:pPr>
            <a:r>
              <a:rPr lang="en-US" sz="2000" dirty="0" smtClean="0"/>
              <a:t>But the bend does not depend on the layer on a given side; top and bottom layers on a given side are bent the same because there is no overlap between </a:t>
            </a:r>
            <a:r>
              <a:rPr lang="en-US" sz="2000" dirty="0" err="1" smtClean="0"/>
              <a:t>HDIs</a:t>
            </a:r>
            <a:r>
              <a:rPr lang="en-US" sz="2000" dirty="0" smtClean="0"/>
              <a:t> coming from top and bottom wedges on the same side.</a:t>
            </a:r>
            <a:endParaRPr lang="en-US" sz="2000" dirty="0"/>
          </a:p>
        </p:txBody>
      </p:sp>
      <p:pic>
        <p:nvPicPr>
          <p:cNvPr id="5" name="Picture 4" descr="bends_four_wedges.tiff"/>
          <p:cNvPicPr>
            <a:picLocks noChangeAspect="1"/>
          </p:cNvPicPr>
          <p:nvPr/>
        </p:nvPicPr>
        <p:blipFill>
          <a:blip r:embed="rId2"/>
          <a:stretch>
            <a:fillRect/>
          </a:stretch>
        </p:blipFill>
        <p:spPr>
          <a:xfrm>
            <a:off x="2214590" y="2734734"/>
            <a:ext cx="4956677" cy="3388783"/>
          </a:xfrm>
          <a:prstGeom prst="rect">
            <a:avLst/>
          </a:prstGeom>
        </p:spPr>
      </p:pic>
      <p:cxnSp>
        <p:nvCxnSpPr>
          <p:cNvPr id="7" name="Straight Arrow Connector 6"/>
          <p:cNvCxnSpPr/>
          <p:nvPr/>
        </p:nvCxnSpPr>
        <p:spPr>
          <a:xfrm rot="10800000" flipV="1">
            <a:off x="6667529" y="2734734"/>
            <a:ext cx="1371600" cy="160866"/>
          </a:xfrm>
          <a:prstGeom prst="straightConnector1">
            <a:avLst/>
          </a:prstGeom>
          <a:ln w="57150" cap="flat" cmpd="sng" algn="ctr">
            <a:solidFill>
              <a:srgbClr val="FF0000"/>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rot="10800000" flipV="1">
            <a:off x="6946929" y="2734734"/>
            <a:ext cx="1092200" cy="313266"/>
          </a:xfrm>
          <a:prstGeom prst="straightConnector1">
            <a:avLst/>
          </a:prstGeom>
          <a:ln w="57150" cap="flat" cmpd="sng" algn="ctr">
            <a:solidFill>
              <a:srgbClr val="FF0000"/>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1388533" y="4199467"/>
            <a:ext cx="1236134" cy="694266"/>
          </a:xfrm>
          <a:prstGeom prst="straightConnector1">
            <a:avLst/>
          </a:prstGeom>
          <a:ln w="57150" cap="flat" cmpd="sng" algn="ctr">
            <a:solidFill>
              <a:srgbClr val="FF0000"/>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1388533" y="4546600"/>
            <a:ext cx="2006601" cy="347133"/>
          </a:xfrm>
          <a:prstGeom prst="straightConnector1">
            <a:avLst/>
          </a:prstGeom>
          <a:ln w="57150" cap="flat" cmpd="sng" algn="ctr">
            <a:solidFill>
              <a:srgbClr val="FF0000"/>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7929062" y="2411568"/>
            <a:ext cx="927071" cy="646331"/>
          </a:xfrm>
          <a:prstGeom prst="rect">
            <a:avLst/>
          </a:prstGeom>
          <a:noFill/>
        </p:spPr>
        <p:txBody>
          <a:bodyPr wrap="square" rtlCol="0">
            <a:spAutoFit/>
          </a:bodyPr>
          <a:lstStyle/>
          <a:p>
            <a:pPr algn="ctr"/>
            <a:r>
              <a:rPr lang="en-US" dirty="0" smtClean="0"/>
              <a:t>Same side</a:t>
            </a:r>
            <a:endParaRPr lang="en-US" dirty="0"/>
          </a:p>
        </p:txBody>
      </p:sp>
      <p:sp>
        <p:nvSpPr>
          <p:cNvPr id="16" name="TextBox 15"/>
          <p:cNvSpPr txBox="1"/>
          <p:nvPr/>
        </p:nvSpPr>
        <p:spPr>
          <a:xfrm>
            <a:off x="575733" y="4570567"/>
            <a:ext cx="927071" cy="646331"/>
          </a:xfrm>
          <a:prstGeom prst="rect">
            <a:avLst/>
          </a:prstGeom>
          <a:noFill/>
        </p:spPr>
        <p:txBody>
          <a:bodyPr wrap="square" rtlCol="0">
            <a:spAutoFit/>
          </a:bodyPr>
          <a:lstStyle/>
          <a:p>
            <a:pPr algn="ctr"/>
            <a:r>
              <a:rPr lang="en-US" dirty="0" smtClean="0"/>
              <a:t>Same bend</a:t>
            </a:r>
            <a:endParaRPr lang="en-US" dirty="0"/>
          </a:p>
        </p:txBody>
      </p:sp>
      <p:sp>
        <p:nvSpPr>
          <p:cNvPr id="11" name="Date Placeholder 10"/>
          <p:cNvSpPr>
            <a:spLocks noGrp="1"/>
          </p:cNvSpPr>
          <p:nvPr>
            <p:ph type="dt" sz="half" idx="10"/>
          </p:nvPr>
        </p:nvSpPr>
        <p:spPr/>
        <p:txBody>
          <a:bodyPr/>
          <a:lstStyle/>
          <a:p>
            <a:fld id="{D3C10D66-8999-3143-9647-67E0D6D88A22}" type="datetime4">
              <a:rPr lang="en-US" smtClean="0"/>
              <a:pPr/>
              <a:t>November 10, 2010</a:t>
            </a:fld>
            <a:endParaRPr lang="en-US"/>
          </a:p>
        </p:txBody>
      </p:sp>
      <p:sp>
        <p:nvSpPr>
          <p:cNvPr id="14" name="Slide Number Placeholder 13"/>
          <p:cNvSpPr>
            <a:spLocks noGrp="1"/>
          </p:cNvSpPr>
          <p:nvPr>
            <p:ph type="sldNum" sz="quarter" idx="12"/>
          </p:nvPr>
        </p:nvSpPr>
        <p:spPr/>
        <p:txBody>
          <a:bodyPr/>
          <a:lstStyle/>
          <a:p>
            <a:fld id="{05BB1BF4-2553-014D-88A4-3BB7A2A65A4A}" type="slidenum">
              <a:rPr lang="en-US" smtClean="0"/>
              <a:pPr/>
              <a:t>11</a:t>
            </a:fld>
            <a:endParaRPr lang="en-US"/>
          </a:p>
        </p:txBody>
      </p:sp>
      <p:sp>
        <p:nvSpPr>
          <p:cNvPr id="17" name="Footer Placeholder 16"/>
          <p:cNvSpPr>
            <a:spLocks noGrp="1"/>
          </p:cNvSpPr>
          <p:nvPr>
            <p:ph type="ftr" sz="quarter" idx="11"/>
          </p:nvPr>
        </p:nvSpPr>
        <p:spPr/>
        <p:txBody>
          <a:bodyPr/>
          <a:lstStyle/>
          <a:p>
            <a:r>
              <a:rPr lang="en-US" smtClean="0"/>
              <a:t>FVTX Pictorial Guide</a:t>
            </a: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Bend HDI</a:t>
            </a:r>
            <a:endParaRPr lang="en-US" dirty="0"/>
          </a:p>
        </p:txBody>
      </p:sp>
      <p:sp>
        <p:nvSpPr>
          <p:cNvPr id="7" name="Content Placeholder 6"/>
          <p:cNvSpPr>
            <a:spLocks noGrp="1"/>
          </p:cNvSpPr>
          <p:nvPr>
            <p:ph idx="1"/>
          </p:nvPr>
        </p:nvSpPr>
        <p:spPr>
          <a:xfrm>
            <a:off x="457200" y="1361183"/>
            <a:ext cx="8396136" cy="717051"/>
          </a:xfrm>
        </p:spPr>
        <p:txBody>
          <a:bodyPr>
            <a:normAutofit fontScale="85000" lnSpcReduction="20000"/>
          </a:bodyPr>
          <a:lstStyle/>
          <a:p>
            <a:pPr>
              <a:buNone/>
            </a:pPr>
            <a:r>
              <a:rPr lang="en-US" sz="2000" dirty="0" smtClean="0"/>
              <a:t>UNM designed and built fixtures for performing these various bends.  Location of heaters conflicts with locations of pedestals, so the pedestals are attached after the bending is done.</a:t>
            </a:r>
            <a:endParaRPr lang="en-US" sz="2000" dirty="0"/>
          </a:p>
        </p:txBody>
      </p:sp>
      <p:sp>
        <p:nvSpPr>
          <p:cNvPr id="5" name="Date Placeholder 4"/>
          <p:cNvSpPr>
            <a:spLocks noGrp="1"/>
          </p:cNvSpPr>
          <p:nvPr>
            <p:ph type="dt" sz="half" idx="10"/>
          </p:nvPr>
        </p:nvSpPr>
        <p:spPr/>
        <p:txBody>
          <a:bodyPr/>
          <a:lstStyle/>
          <a:p>
            <a:fld id="{9F17E51A-E5A5-AF46-8C9C-2011F42217BB}" type="datetime4">
              <a:rPr lang="en-US" smtClean="0"/>
              <a:pPr/>
              <a:t>November 10, 2010</a:t>
            </a:fld>
            <a:endParaRPr lang="en-US"/>
          </a:p>
        </p:txBody>
      </p:sp>
      <p:sp>
        <p:nvSpPr>
          <p:cNvPr id="6" name="Slide Number Placeholder 5"/>
          <p:cNvSpPr>
            <a:spLocks noGrp="1"/>
          </p:cNvSpPr>
          <p:nvPr>
            <p:ph type="sldNum" sz="quarter" idx="12"/>
          </p:nvPr>
        </p:nvSpPr>
        <p:spPr/>
        <p:txBody>
          <a:bodyPr/>
          <a:lstStyle/>
          <a:p>
            <a:fld id="{05BB1BF4-2553-014D-88A4-3BB7A2A65A4A}" type="slidenum">
              <a:rPr lang="en-US" smtClean="0"/>
              <a:pPr/>
              <a:t>12</a:t>
            </a:fld>
            <a:endParaRPr lang="en-US"/>
          </a:p>
        </p:txBody>
      </p:sp>
      <p:sp>
        <p:nvSpPr>
          <p:cNvPr id="8" name="Footer Placeholder 7"/>
          <p:cNvSpPr>
            <a:spLocks noGrp="1"/>
          </p:cNvSpPr>
          <p:nvPr>
            <p:ph type="ftr" sz="quarter" idx="11"/>
          </p:nvPr>
        </p:nvSpPr>
        <p:spPr/>
        <p:txBody>
          <a:bodyPr/>
          <a:lstStyle/>
          <a:p>
            <a:r>
              <a:rPr lang="en-US" smtClean="0"/>
              <a:t>FVTX Pictorial Guide</a:t>
            </a:r>
            <a:endParaRPr lang="en-US"/>
          </a:p>
        </p:txBody>
      </p:sp>
      <p:pic>
        <p:nvPicPr>
          <p:cNvPr id="10" name="Picture 9" descr="bend.tiff"/>
          <p:cNvPicPr>
            <a:picLocks noChangeAspect="1"/>
          </p:cNvPicPr>
          <p:nvPr/>
        </p:nvPicPr>
        <p:blipFill>
          <a:blip r:embed="rId2"/>
          <a:stretch>
            <a:fillRect/>
          </a:stretch>
        </p:blipFill>
        <p:spPr>
          <a:xfrm>
            <a:off x="1990196" y="2417233"/>
            <a:ext cx="5213350" cy="34798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2095"/>
          </a:xfrm>
        </p:spPr>
        <p:txBody>
          <a:bodyPr>
            <a:normAutofit fontScale="90000"/>
          </a:bodyPr>
          <a:lstStyle/>
          <a:p>
            <a:r>
              <a:rPr lang="en-US" dirty="0" smtClean="0"/>
              <a:t>Attach pedestals</a:t>
            </a:r>
            <a:endParaRPr lang="en-US" dirty="0"/>
          </a:p>
        </p:txBody>
      </p:sp>
      <p:sp>
        <p:nvSpPr>
          <p:cNvPr id="20" name="TextBox 19"/>
          <p:cNvSpPr txBox="1"/>
          <p:nvPr/>
        </p:nvSpPr>
        <p:spPr>
          <a:xfrm>
            <a:off x="233270" y="682095"/>
            <a:ext cx="8786535" cy="1754327"/>
          </a:xfrm>
          <a:prstGeom prst="rect">
            <a:avLst/>
          </a:prstGeom>
          <a:noFill/>
        </p:spPr>
        <p:txBody>
          <a:bodyPr wrap="square" rtlCol="0">
            <a:spAutoFit/>
          </a:bodyPr>
          <a:lstStyle/>
          <a:p>
            <a:r>
              <a:rPr lang="en-US" dirty="0" smtClean="0">
                <a:solidFill>
                  <a:srgbClr val="000000"/>
                </a:solidFill>
              </a:rPr>
              <a:t>Backplanes are attached to thermal pedestals using </a:t>
            </a:r>
            <a:r>
              <a:rPr lang="en-US" dirty="0" err="1" smtClean="0">
                <a:solidFill>
                  <a:srgbClr val="000000"/>
                </a:solidFill>
              </a:rPr>
              <a:t>Arclad</a:t>
            </a:r>
            <a:r>
              <a:rPr lang="en-US" dirty="0" smtClean="0">
                <a:solidFill>
                  <a:srgbClr val="000000"/>
                </a:solidFill>
              </a:rPr>
              <a:t> strips and an air pump with vacuum fixture.</a:t>
            </a:r>
          </a:p>
          <a:p>
            <a:endParaRPr lang="en-US" dirty="0" smtClean="0">
              <a:solidFill>
                <a:srgbClr val="000000"/>
              </a:solidFill>
            </a:endParaRPr>
          </a:p>
          <a:p>
            <a:r>
              <a:rPr lang="en-US" dirty="0" smtClean="0">
                <a:solidFill>
                  <a:srgbClr val="000000"/>
                </a:solidFill>
              </a:rPr>
              <a:t>Template is used to cut </a:t>
            </a:r>
            <a:r>
              <a:rPr lang="en-US" dirty="0" err="1" smtClean="0">
                <a:solidFill>
                  <a:srgbClr val="000000"/>
                </a:solidFill>
              </a:rPr>
              <a:t>Arclad</a:t>
            </a:r>
            <a:r>
              <a:rPr lang="en-US" dirty="0" smtClean="0">
                <a:solidFill>
                  <a:srgbClr val="000000"/>
                </a:solidFill>
              </a:rPr>
              <a:t> strips into appropriate shapes with holes. </a:t>
            </a:r>
          </a:p>
          <a:p>
            <a:endParaRPr lang="en-US" dirty="0" smtClean="0">
              <a:solidFill>
                <a:srgbClr val="000000"/>
              </a:solidFill>
            </a:endParaRPr>
          </a:p>
          <a:p>
            <a:r>
              <a:rPr lang="en-US" dirty="0" smtClean="0">
                <a:solidFill>
                  <a:srgbClr val="000000"/>
                </a:solidFill>
              </a:rPr>
              <a:t>Air pump of same type used by VTX.</a:t>
            </a:r>
            <a:endParaRPr lang="en-US" dirty="0">
              <a:solidFill>
                <a:srgbClr val="000000"/>
              </a:solidFill>
            </a:endParaRPr>
          </a:p>
        </p:txBody>
      </p:sp>
      <p:sp>
        <p:nvSpPr>
          <p:cNvPr id="5" name="Date Placeholder 4"/>
          <p:cNvSpPr>
            <a:spLocks noGrp="1"/>
          </p:cNvSpPr>
          <p:nvPr>
            <p:ph type="dt" sz="half" idx="10"/>
          </p:nvPr>
        </p:nvSpPr>
        <p:spPr/>
        <p:txBody>
          <a:bodyPr/>
          <a:lstStyle/>
          <a:p>
            <a:fld id="{E3C5B71F-6E58-3B41-AAEC-F8F3032F4749}" type="datetime4">
              <a:rPr lang="en-US" smtClean="0"/>
              <a:pPr/>
              <a:t>November 10, 2010</a:t>
            </a:fld>
            <a:endParaRPr lang="en-US"/>
          </a:p>
        </p:txBody>
      </p:sp>
      <p:sp>
        <p:nvSpPr>
          <p:cNvPr id="6" name="Slide Number Placeholder 5"/>
          <p:cNvSpPr>
            <a:spLocks noGrp="1"/>
          </p:cNvSpPr>
          <p:nvPr>
            <p:ph type="sldNum" sz="quarter" idx="12"/>
          </p:nvPr>
        </p:nvSpPr>
        <p:spPr/>
        <p:txBody>
          <a:bodyPr/>
          <a:lstStyle/>
          <a:p>
            <a:fld id="{05BB1BF4-2553-014D-88A4-3BB7A2A65A4A}" type="slidenum">
              <a:rPr lang="en-US" smtClean="0"/>
              <a:pPr/>
              <a:t>13</a:t>
            </a:fld>
            <a:endParaRPr lang="en-US"/>
          </a:p>
        </p:txBody>
      </p:sp>
      <p:sp>
        <p:nvSpPr>
          <p:cNvPr id="7" name="Footer Placeholder 6"/>
          <p:cNvSpPr>
            <a:spLocks noGrp="1"/>
          </p:cNvSpPr>
          <p:nvPr>
            <p:ph type="ftr" sz="quarter" idx="11"/>
          </p:nvPr>
        </p:nvSpPr>
        <p:spPr/>
        <p:txBody>
          <a:bodyPr/>
          <a:lstStyle/>
          <a:p>
            <a:r>
              <a:rPr lang="en-US" smtClean="0"/>
              <a:t>FVTX Pictorial Guide</a:t>
            </a:r>
            <a:endParaRPr lang="en-US"/>
          </a:p>
        </p:txBody>
      </p:sp>
      <p:pic>
        <p:nvPicPr>
          <p:cNvPr id="8" name="Picture 7" descr="attachment_tool.tiff"/>
          <p:cNvPicPr>
            <a:picLocks noChangeAspect="1"/>
          </p:cNvPicPr>
          <p:nvPr/>
        </p:nvPicPr>
        <p:blipFill>
          <a:blip r:embed="rId2"/>
          <a:stretch>
            <a:fillRect/>
          </a:stretch>
        </p:blipFill>
        <p:spPr>
          <a:xfrm>
            <a:off x="554037" y="2957513"/>
            <a:ext cx="4073525" cy="3060700"/>
          </a:xfrm>
          <a:prstGeom prst="rect">
            <a:avLst/>
          </a:prstGeom>
        </p:spPr>
      </p:pic>
      <p:pic>
        <p:nvPicPr>
          <p:cNvPr id="9" name="Picture 8" descr="wedge.tiff"/>
          <p:cNvPicPr>
            <a:picLocks noChangeAspect="1"/>
          </p:cNvPicPr>
          <p:nvPr/>
        </p:nvPicPr>
        <p:blipFill>
          <a:blip r:embed="rId3"/>
          <a:stretch>
            <a:fillRect/>
          </a:stretch>
        </p:blipFill>
        <p:spPr>
          <a:xfrm>
            <a:off x="4755092" y="2957513"/>
            <a:ext cx="4073525" cy="30607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2095"/>
          </a:xfrm>
        </p:spPr>
        <p:txBody>
          <a:bodyPr>
            <a:normAutofit fontScale="90000"/>
          </a:bodyPr>
          <a:lstStyle/>
          <a:p>
            <a:r>
              <a:rPr lang="en-US" dirty="0" smtClean="0"/>
              <a:t>Attach pedestals – Small Wedges</a:t>
            </a:r>
            <a:endParaRPr lang="en-US" dirty="0"/>
          </a:p>
        </p:txBody>
      </p:sp>
      <p:sp>
        <p:nvSpPr>
          <p:cNvPr id="3" name="Content Placeholder 2"/>
          <p:cNvSpPr>
            <a:spLocks noGrp="1"/>
          </p:cNvSpPr>
          <p:nvPr>
            <p:ph idx="1"/>
          </p:nvPr>
        </p:nvSpPr>
        <p:spPr>
          <a:xfrm>
            <a:off x="1" y="1796521"/>
            <a:ext cx="2590799" cy="4525963"/>
          </a:xfrm>
        </p:spPr>
        <p:txBody>
          <a:bodyPr>
            <a:normAutofit fontScale="92500" lnSpcReduction="20000"/>
          </a:bodyPr>
          <a:lstStyle/>
          <a:p>
            <a:pPr>
              <a:buNone/>
            </a:pPr>
            <a:r>
              <a:rPr lang="en-US" sz="1800" dirty="0" smtClean="0"/>
              <a:t>Three kinds of pedestals:</a:t>
            </a:r>
          </a:p>
          <a:p>
            <a:r>
              <a:rPr lang="en-US" sz="1800" u="sng" dirty="0" smtClean="0">
                <a:solidFill>
                  <a:srgbClr val="FF0000"/>
                </a:solidFill>
              </a:rPr>
              <a:t>Tall</a:t>
            </a:r>
            <a:r>
              <a:rPr lang="en-US" sz="1800" dirty="0" smtClean="0">
                <a:solidFill>
                  <a:srgbClr val="FF0000"/>
                </a:solidFill>
              </a:rPr>
              <a:t>: For top-layer wedges but not on the disk edge</a:t>
            </a:r>
          </a:p>
          <a:p>
            <a:r>
              <a:rPr lang="en-US" sz="1800" u="sng" dirty="0" smtClean="0">
                <a:solidFill>
                  <a:srgbClr val="008000"/>
                </a:solidFill>
              </a:rPr>
              <a:t>Short</a:t>
            </a:r>
            <a:r>
              <a:rPr lang="en-US" sz="1800" dirty="0" smtClean="0">
                <a:solidFill>
                  <a:srgbClr val="008000"/>
                </a:solidFill>
              </a:rPr>
              <a:t>:  For bottom-layer wedges</a:t>
            </a:r>
          </a:p>
          <a:p>
            <a:r>
              <a:rPr lang="en-US" sz="1800" u="sng" dirty="0" smtClean="0">
                <a:solidFill>
                  <a:srgbClr val="0000FF"/>
                </a:solidFill>
              </a:rPr>
              <a:t>Tall and Truncated</a:t>
            </a:r>
            <a:r>
              <a:rPr lang="en-US" sz="1800" dirty="0" smtClean="0">
                <a:solidFill>
                  <a:srgbClr val="0000FF"/>
                </a:solidFill>
              </a:rPr>
              <a:t>:  For top-layer wedges on the disk edge; the pedestals on wedges at the disk edge are truncated to not extend beyond the disk edge (this is always wedge-0 in the construction numbering)</a:t>
            </a:r>
          </a:p>
          <a:p>
            <a:pPr>
              <a:buNone/>
            </a:pPr>
            <a:r>
              <a:rPr lang="en-US" sz="1800" dirty="0" smtClean="0">
                <a:solidFill>
                  <a:srgbClr val="C0504D"/>
                </a:solidFill>
              </a:rPr>
              <a:t>NOTE:  </a:t>
            </a:r>
            <a:r>
              <a:rPr lang="en-US" sz="1800" dirty="0" err="1" smtClean="0">
                <a:solidFill>
                  <a:srgbClr val="C0504D"/>
                </a:solidFill>
              </a:rPr>
              <a:t>HDIs</a:t>
            </a:r>
            <a:r>
              <a:rPr lang="en-US" sz="1800" dirty="0" smtClean="0">
                <a:solidFill>
                  <a:srgbClr val="C0504D"/>
                </a:solidFill>
              </a:rPr>
              <a:t> will still have alignment tabs at this stage.</a:t>
            </a:r>
          </a:p>
        </p:txBody>
      </p:sp>
      <p:pic>
        <p:nvPicPr>
          <p:cNvPr id="6" name="Picture 5" descr="peds_Small_top.tiff"/>
          <p:cNvPicPr>
            <a:picLocks noChangeAspect="1"/>
          </p:cNvPicPr>
          <p:nvPr/>
        </p:nvPicPr>
        <p:blipFill>
          <a:blip r:embed="rId2"/>
          <a:stretch>
            <a:fillRect/>
          </a:stretch>
        </p:blipFill>
        <p:spPr>
          <a:xfrm>
            <a:off x="2888313" y="1237320"/>
            <a:ext cx="3060313" cy="1716113"/>
          </a:xfrm>
          <a:prstGeom prst="rect">
            <a:avLst/>
          </a:prstGeom>
        </p:spPr>
      </p:pic>
      <p:pic>
        <p:nvPicPr>
          <p:cNvPr id="7" name="Picture 6" descr="peds_Small_bottom.tiff"/>
          <p:cNvPicPr>
            <a:picLocks noChangeAspect="1"/>
          </p:cNvPicPr>
          <p:nvPr/>
        </p:nvPicPr>
        <p:blipFill>
          <a:blip r:embed="rId3"/>
          <a:stretch>
            <a:fillRect/>
          </a:stretch>
        </p:blipFill>
        <p:spPr>
          <a:xfrm>
            <a:off x="2888313" y="2953433"/>
            <a:ext cx="3060313" cy="1661920"/>
          </a:xfrm>
          <a:prstGeom prst="rect">
            <a:avLst/>
          </a:prstGeom>
        </p:spPr>
      </p:pic>
      <p:pic>
        <p:nvPicPr>
          <p:cNvPr id="8" name="Picture 7" descr="peds_Small_bottom_edge.tiff"/>
          <p:cNvPicPr>
            <a:picLocks noChangeAspect="1"/>
          </p:cNvPicPr>
          <p:nvPr/>
        </p:nvPicPr>
        <p:blipFill>
          <a:blip r:embed="rId4"/>
          <a:stretch>
            <a:fillRect/>
          </a:stretch>
        </p:blipFill>
        <p:spPr>
          <a:xfrm>
            <a:off x="2888313" y="4615353"/>
            <a:ext cx="3060313" cy="1650231"/>
          </a:xfrm>
          <a:prstGeom prst="rect">
            <a:avLst/>
          </a:prstGeom>
        </p:spPr>
      </p:pic>
      <p:sp>
        <p:nvSpPr>
          <p:cNvPr id="12" name="TextBox 11"/>
          <p:cNvSpPr txBox="1"/>
          <p:nvPr/>
        </p:nvSpPr>
        <p:spPr>
          <a:xfrm>
            <a:off x="2888313" y="867988"/>
            <a:ext cx="3060313" cy="369332"/>
          </a:xfrm>
          <a:prstGeom prst="rect">
            <a:avLst/>
          </a:prstGeom>
          <a:noFill/>
        </p:spPr>
        <p:txBody>
          <a:bodyPr wrap="square" rtlCol="0">
            <a:spAutoFit/>
          </a:bodyPr>
          <a:lstStyle/>
          <a:p>
            <a:r>
              <a:rPr lang="en-US" dirty="0" smtClean="0"/>
              <a:t>          Small wedges</a:t>
            </a:r>
            <a:endParaRPr lang="en-US" dirty="0"/>
          </a:p>
        </p:txBody>
      </p:sp>
      <p:cxnSp>
        <p:nvCxnSpPr>
          <p:cNvPr id="14" name="Straight Arrow Connector 13"/>
          <p:cNvCxnSpPr/>
          <p:nvPr/>
        </p:nvCxnSpPr>
        <p:spPr>
          <a:xfrm flipV="1">
            <a:off x="2429933" y="1796521"/>
            <a:ext cx="753534" cy="565679"/>
          </a:xfrm>
          <a:prstGeom prst="straightConnector1">
            <a:avLst/>
          </a:prstGeom>
          <a:ln w="57150" cap="flat" cmpd="sng" algn="ctr">
            <a:solidFill>
              <a:srgbClr val="FF0000"/>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2295647" y="2953435"/>
            <a:ext cx="887819" cy="611032"/>
          </a:xfrm>
          <a:prstGeom prst="straightConnector1">
            <a:avLst/>
          </a:prstGeom>
          <a:ln w="57150" cap="flat" cmpd="sng" algn="ctr">
            <a:solidFill>
              <a:srgbClr val="008000"/>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2429935" y="4724403"/>
            <a:ext cx="753535" cy="685798"/>
          </a:xfrm>
          <a:prstGeom prst="straightConnector1">
            <a:avLst/>
          </a:prstGeom>
          <a:ln w="57150" cap="flat" cmpd="sng" algn="ctr">
            <a:solidFill>
              <a:srgbClr val="0000FF"/>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16" name="Date Placeholder 15"/>
          <p:cNvSpPr>
            <a:spLocks noGrp="1"/>
          </p:cNvSpPr>
          <p:nvPr>
            <p:ph type="dt" sz="half" idx="10"/>
          </p:nvPr>
        </p:nvSpPr>
        <p:spPr/>
        <p:txBody>
          <a:bodyPr/>
          <a:lstStyle/>
          <a:p>
            <a:fld id="{8097BD2A-6A31-FF40-A0DD-B8E54270BEE0}" type="datetime4">
              <a:rPr lang="en-US" smtClean="0"/>
              <a:pPr/>
              <a:t>November 10, 2010</a:t>
            </a:fld>
            <a:endParaRPr lang="en-US"/>
          </a:p>
        </p:txBody>
      </p:sp>
      <p:sp>
        <p:nvSpPr>
          <p:cNvPr id="17" name="Slide Number Placeholder 16"/>
          <p:cNvSpPr>
            <a:spLocks noGrp="1"/>
          </p:cNvSpPr>
          <p:nvPr>
            <p:ph type="sldNum" sz="quarter" idx="12"/>
          </p:nvPr>
        </p:nvSpPr>
        <p:spPr/>
        <p:txBody>
          <a:bodyPr/>
          <a:lstStyle/>
          <a:p>
            <a:fld id="{05BB1BF4-2553-014D-88A4-3BB7A2A65A4A}" type="slidenum">
              <a:rPr lang="en-US" smtClean="0"/>
              <a:pPr/>
              <a:t>14</a:t>
            </a:fld>
            <a:endParaRPr lang="en-US"/>
          </a:p>
        </p:txBody>
      </p:sp>
      <p:sp>
        <p:nvSpPr>
          <p:cNvPr id="19" name="Footer Placeholder 18"/>
          <p:cNvSpPr>
            <a:spLocks noGrp="1"/>
          </p:cNvSpPr>
          <p:nvPr>
            <p:ph type="ftr" sz="quarter" idx="11"/>
          </p:nvPr>
        </p:nvSpPr>
        <p:spPr/>
        <p:txBody>
          <a:bodyPr/>
          <a:lstStyle/>
          <a:p>
            <a:r>
              <a:rPr lang="en-US" smtClean="0"/>
              <a:t>FVTX Pictorial Guide</a:t>
            </a:r>
            <a:endParaRPr lang="en-US"/>
          </a:p>
        </p:txBody>
      </p:sp>
      <p:sp>
        <p:nvSpPr>
          <p:cNvPr id="20" name="TextBox 19"/>
          <p:cNvSpPr txBox="1"/>
          <p:nvPr/>
        </p:nvSpPr>
        <p:spPr>
          <a:xfrm>
            <a:off x="6239933" y="1244170"/>
            <a:ext cx="2590800" cy="5078314"/>
          </a:xfrm>
          <a:prstGeom prst="rect">
            <a:avLst/>
          </a:prstGeom>
          <a:noFill/>
        </p:spPr>
        <p:txBody>
          <a:bodyPr wrap="square" rtlCol="0">
            <a:spAutoFit/>
          </a:bodyPr>
          <a:lstStyle/>
          <a:p>
            <a:r>
              <a:rPr lang="en-US" dirty="0" smtClean="0"/>
              <a:t>SMALL WEDGES: </a:t>
            </a:r>
          </a:p>
          <a:p>
            <a:endParaRPr lang="en-US" dirty="0" smtClean="0"/>
          </a:p>
          <a:p>
            <a:r>
              <a:rPr lang="en-US" dirty="0" smtClean="0"/>
              <a:t>Even-numbered wedges all have the tall pedestals (are on the top layer of a side) </a:t>
            </a:r>
          </a:p>
          <a:p>
            <a:endParaRPr lang="en-US" dirty="0" smtClean="0"/>
          </a:p>
          <a:p>
            <a:r>
              <a:rPr lang="en-US" dirty="0" smtClean="0"/>
              <a:t>Odd-numbered wedges all have the short pedestals (are on the bottom layer of a side)</a:t>
            </a:r>
          </a:p>
          <a:p>
            <a:endParaRPr lang="en-US" dirty="0" smtClean="0"/>
          </a:p>
          <a:p>
            <a:endParaRPr lang="en-US" dirty="0" smtClean="0"/>
          </a:p>
          <a:p>
            <a:r>
              <a:rPr lang="en-US" dirty="0" smtClean="0">
                <a:solidFill>
                  <a:srgbClr val="FF0000"/>
                </a:solidFill>
              </a:rPr>
              <a:t>Large and Small wedges have the opposite tall/short &lt;-&gt; even/odd association.  See next slide.</a:t>
            </a:r>
            <a:endParaRPr lang="en-US" dirty="0">
              <a:solidFill>
                <a:srgbClr val="FF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2095"/>
          </a:xfrm>
        </p:spPr>
        <p:txBody>
          <a:bodyPr>
            <a:normAutofit fontScale="90000"/>
          </a:bodyPr>
          <a:lstStyle/>
          <a:p>
            <a:r>
              <a:rPr lang="en-US" dirty="0" smtClean="0"/>
              <a:t>Attach pedestals – Large Wedges</a:t>
            </a:r>
            <a:endParaRPr lang="en-US" dirty="0"/>
          </a:p>
        </p:txBody>
      </p:sp>
      <p:sp>
        <p:nvSpPr>
          <p:cNvPr id="3" name="Content Placeholder 2"/>
          <p:cNvSpPr>
            <a:spLocks noGrp="1"/>
          </p:cNvSpPr>
          <p:nvPr>
            <p:ph idx="1"/>
          </p:nvPr>
        </p:nvSpPr>
        <p:spPr>
          <a:xfrm>
            <a:off x="1" y="1796521"/>
            <a:ext cx="2590799" cy="4525963"/>
          </a:xfrm>
        </p:spPr>
        <p:txBody>
          <a:bodyPr>
            <a:normAutofit fontScale="92500" lnSpcReduction="20000"/>
          </a:bodyPr>
          <a:lstStyle/>
          <a:p>
            <a:pPr>
              <a:buNone/>
            </a:pPr>
            <a:r>
              <a:rPr lang="en-US" sz="1800" dirty="0" smtClean="0"/>
              <a:t>Three kinds of pedestals:</a:t>
            </a:r>
          </a:p>
          <a:p>
            <a:r>
              <a:rPr lang="en-US" sz="1800" u="sng" dirty="0" smtClean="0">
                <a:solidFill>
                  <a:srgbClr val="FF0000"/>
                </a:solidFill>
              </a:rPr>
              <a:t>Tall</a:t>
            </a:r>
            <a:r>
              <a:rPr lang="en-US" sz="1800" dirty="0" smtClean="0">
                <a:solidFill>
                  <a:srgbClr val="FF0000"/>
                </a:solidFill>
              </a:rPr>
              <a:t>: For top-layer wedges</a:t>
            </a:r>
          </a:p>
          <a:p>
            <a:r>
              <a:rPr lang="en-US" sz="1800" u="sng" dirty="0" smtClean="0">
                <a:solidFill>
                  <a:srgbClr val="008000"/>
                </a:solidFill>
              </a:rPr>
              <a:t>Short</a:t>
            </a:r>
            <a:r>
              <a:rPr lang="en-US" sz="1800" dirty="0" smtClean="0">
                <a:solidFill>
                  <a:srgbClr val="008000"/>
                </a:solidFill>
              </a:rPr>
              <a:t>:  For bottom-layer wedges but not on the disk edge</a:t>
            </a:r>
          </a:p>
          <a:p>
            <a:r>
              <a:rPr lang="en-US" sz="1800" u="sng" dirty="0" smtClean="0">
                <a:solidFill>
                  <a:srgbClr val="0000FF"/>
                </a:solidFill>
              </a:rPr>
              <a:t>Short and Truncated</a:t>
            </a:r>
            <a:r>
              <a:rPr lang="en-US" sz="1800" dirty="0" smtClean="0">
                <a:solidFill>
                  <a:srgbClr val="0000FF"/>
                </a:solidFill>
              </a:rPr>
              <a:t>:  For bottom-layer wedges on the disk edge; the pedestals on wedges at the disk edge are truncated to not extend beyond the disk edge (this is always wedge-0 in the construction numbering)</a:t>
            </a:r>
          </a:p>
          <a:p>
            <a:pPr>
              <a:buNone/>
            </a:pPr>
            <a:r>
              <a:rPr lang="en-US" sz="1800" dirty="0" smtClean="0">
                <a:solidFill>
                  <a:srgbClr val="C0504D"/>
                </a:solidFill>
              </a:rPr>
              <a:t>NOTE:  </a:t>
            </a:r>
            <a:r>
              <a:rPr lang="en-US" sz="1800" dirty="0" err="1" smtClean="0">
                <a:solidFill>
                  <a:srgbClr val="C0504D"/>
                </a:solidFill>
              </a:rPr>
              <a:t>HDIs</a:t>
            </a:r>
            <a:r>
              <a:rPr lang="en-US" sz="1800" dirty="0" smtClean="0">
                <a:solidFill>
                  <a:srgbClr val="C0504D"/>
                </a:solidFill>
              </a:rPr>
              <a:t> will still have alignment tabs at this stage.</a:t>
            </a:r>
          </a:p>
        </p:txBody>
      </p:sp>
      <p:pic>
        <p:nvPicPr>
          <p:cNvPr id="9" name="Picture 8" descr="peds_Large_top.tiff"/>
          <p:cNvPicPr>
            <a:picLocks noChangeAspect="1"/>
          </p:cNvPicPr>
          <p:nvPr/>
        </p:nvPicPr>
        <p:blipFill>
          <a:blip r:embed="rId2"/>
          <a:stretch>
            <a:fillRect/>
          </a:stretch>
        </p:blipFill>
        <p:spPr>
          <a:xfrm>
            <a:off x="2959893" y="1237320"/>
            <a:ext cx="2738175" cy="1716113"/>
          </a:xfrm>
          <a:prstGeom prst="rect">
            <a:avLst/>
          </a:prstGeom>
        </p:spPr>
      </p:pic>
      <p:pic>
        <p:nvPicPr>
          <p:cNvPr id="10" name="Picture 9" descr="peds_Large_bottom_edge.tiff"/>
          <p:cNvPicPr>
            <a:picLocks noChangeAspect="1"/>
          </p:cNvPicPr>
          <p:nvPr/>
        </p:nvPicPr>
        <p:blipFill>
          <a:blip r:embed="rId3"/>
          <a:stretch>
            <a:fillRect/>
          </a:stretch>
        </p:blipFill>
        <p:spPr>
          <a:xfrm>
            <a:off x="3273188" y="4615352"/>
            <a:ext cx="2256726" cy="1650231"/>
          </a:xfrm>
          <a:prstGeom prst="rect">
            <a:avLst/>
          </a:prstGeom>
        </p:spPr>
      </p:pic>
      <p:pic>
        <p:nvPicPr>
          <p:cNvPr id="11" name="Picture 10" descr="peds_Large_bottom.tiff"/>
          <p:cNvPicPr>
            <a:picLocks noChangeAspect="1"/>
          </p:cNvPicPr>
          <p:nvPr/>
        </p:nvPicPr>
        <p:blipFill>
          <a:blip r:embed="rId4"/>
          <a:stretch>
            <a:fillRect/>
          </a:stretch>
        </p:blipFill>
        <p:spPr>
          <a:xfrm>
            <a:off x="2959894" y="3063501"/>
            <a:ext cx="2738174" cy="1443246"/>
          </a:xfrm>
          <a:prstGeom prst="rect">
            <a:avLst/>
          </a:prstGeom>
        </p:spPr>
      </p:pic>
      <p:sp>
        <p:nvSpPr>
          <p:cNvPr id="12" name="TextBox 11"/>
          <p:cNvSpPr txBox="1"/>
          <p:nvPr/>
        </p:nvSpPr>
        <p:spPr>
          <a:xfrm>
            <a:off x="2888314" y="867988"/>
            <a:ext cx="2809754" cy="369332"/>
          </a:xfrm>
          <a:prstGeom prst="rect">
            <a:avLst/>
          </a:prstGeom>
          <a:noFill/>
        </p:spPr>
        <p:txBody>
          <a:bodyPr wrap="square" rtlCol="0">
            <a:spAutoFit/>
          </a:bodyPr>
          <a:lstStyle/>
          <a:p>
            <a:pPr algn="ctr"/>
            <a:r>
              <a:rPr lang="en-US" dirty="0" smtClean="0"/>
              <a:t>Large wedges</a:t>
            </a:r>
            <a:endParaRPr lang="en-US" dirty="0"/>
          </a:p>
        </p:txBody>
      </p:sp>
      <p:cxnSp>
        <p:nvCxnSpPr>
          <p:cNvPr id="14" name="Straight Arrow Connector 13"/>
          <p:cNvCxnSpPr/>
          <p:nvPr/>
        </p:nvCxnSpPr>
        <p:spPr>
          <a:xfrm flipV="1">
            <a:off x="2429933" y="1796521"/>
            <a:ext cx="753534" cy="565679"/>
          </a:xfrm>
          <a:prstGeom prst="straightConnector1">
            <a:avLst/>
          </a:prstGeom>
          <a:ln w="57150" cap="flat" cmpd="sng" algn="ctr">
            <a:solidFill>
              <a:srgbClr val="FF0000"/>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2295647" y="2953435"/>
            <a:ext cx="887819" cy="611032"/>
          </a:xfrm>
          <a:prstGeom prst="straightConnector1">
            <a:avLst/>
          </a:prstGeom>
          <a:ln w="57150" cap="flat" cmpd="sng" algn="ctr">
            <a:solidFill>
              <a:srgbClr val="008000"/>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2429935" y="4724403"/>
            <a:ext cx="753535" cy="685798"/>
          </a:xfrm>
          <a:prstGeom prst="straightConnector1">
            <a:avLst/>
          </a:prstGeom>
          <a:ln w="57150" cap="flat" cmpd="sng" algn="ctr">
            <a:solidFill>
              <a:srgbClr val="0000FF"/>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16" name="Date Placeholder 15"/>
          <p:cNvSpPr>
            <a:spLocks noGrp="1"/>
          </p:cNvSpPr>
          <p:nvPr>
            <p:ph type="dt" sz="half" idx="10"/>
          </p:nvPr>
        </p:nvSpPr>
        <p:spPr/>
        <p:txBody>
          <a:bodyPr/>
          <a:lstStyle/>
          <a:p>
            <a:fld id="{8097BD2A-6A31-FF40-A0DD-B8E54270BEE0}" type="datetime4">
              <a:rPr lang="en-US" smtClean="0"/>
              <a:pPr/>
              <a:t>November 10, 2010</a:t>
            </a:fld>
            <a:endParaRPr lang="en-US"/>
          </a:p>
        </p:txBody>
      </p:sp>
      <p:sp>
        <p:nvSpPr>
          <p:cNvPr id="17" name="Slide Number Placeholder 16"/>
          <p:cNvSpPr>
            <a:spLocks noGrp="1"/>
          </p:cNvSpPr>
          <p:nvPr>
            <p:ph type="sldNum" sz="quarter" idx="12"/>
          </p:nvPr>
        </p:nvSpPr>
        <p:spPr/>
        <p:txBody>
          <a:bodyPr/>
          <a:lstStyle/>
          <a:p>
            <a:fld id="{05BB1BF4-2553-014D-88A4-3BB7A2A65A4A}" type="slidenum">
              <a:rPr lang="en-US" smtClean="0"/>
              <a:pPr/>
              <a:t>15</a:t>
            </a:fld>
            <a:endParaRPr lang="en-US"/>
          </a:p>
        </p:txBody>
      </p:sp>
      <p:sp>
        <p:nvSpPr>
          <p:cNvPr id="19" name="Footer Placeholder 18"/>
          <p:cNvSpPr>
            <a:spLocks noGrp="1"/>
          </p:cNvSpPr>
          <p:nvPr>
            <p:ph type="ftr" sz="quarter" idx="11"/>
          </p:nvPr>
        </p:nvSpPr>
        <p:spPr/>
        <p:txBody>
          <a:bodyPr/>
          <a:lstStyle/>
          <a:p>
            <a:r>
              <a:rPr lang="en-US" smtClean="0"/>
              <a:t>FVTX Pictorial Guide</a:t>
            </a:r>
            <a:endParaRPr lang="en-US"/>
          </a:p>
        </p:txBody>
      </p:sp>
      <p:sp>
        <p:nvSpPr>
          <p:cNvPr id="21" name="TextBox 20"/>
          <p:cNvSpPr txBox="1"/>
          <p:nvPr/>
        </p:nvSpPr>
        <p:spPr>
          <a:xfrm>
            <a:off x="6239933" y="1237320"/>
            <a:ext cx="2548467" cy="5078314"/>
          </a:xfrm>
          <a:prstGeom prst="rect">
            <a:avLst/>
          </a:prstGeom>
          <a:noFill/>
        </p:spPr>
        <p:txBody>
          <a:bodyPr wrap="square" rtlCol="0">
            <a:spAutoFit/>
          </a:bodyPr>
          <a:lstStyle/>
          <a:p>
            <a:r>
              <a:rPr lang="en-US" dirty="0" smtClean="0"/>
              <a:t>LARGE WEDGES: </a:t>
            </a:r>
          </a:p>
          <a:p>
            <a:endParaRPr lang="en-US" dirty="0" smtClean="0"/>
          </a:p>
          <a:p>
            <a:r>
              <a:rPr lang="en-US" dirty="0" smtClean="0"/>
              <a:t>Odd-numbered wedges all have the tall pedestals (are on the top layer of a side) </a:t>
            </a:r>
          </a:p>
          <a:p>
            <a:endParaRPr lang="en-US" dirty="0" smtClean="0"/>
          </a:p>
          <a:p>
            <a:r>
              <a:rPr lang="en-US" dirty="0" smtClean="0"/>
              <a:t>Even-numbered wedges all have the short pedestals (are on the bottom layer of a side)</a:t>
            </a:r>
          </a:p>
          <a:p>
            <a:endParaRPr lang="en-US" dirty="0" smtClean="0"/>
          </a:p>
          <a:p>
            <a:endParaRPr lang="en-US" dirty="0" smtClean="0">
              <a:solidFill>
                <a:srgbClr val="FF0000"/>
              </a:solidFill>
            </a:endParaRPr>
          </a:p>
          <a:p>
            <a:r>
              <a:rPr lang="en-US" dirty="0" smtClean="0">
                <a:solidFill>
                  <a:srgbClr val="FF0000"/>
                </a:solidFill>
              </a:rPr>
              <a:t>Large and Small wedges have the opposite tall/short &lt;-&gt; even/odd association.  See previous slide.</a:t>
            </a:r>
            <a:endParaRPr lang="en-US"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Remove HDI tab on narrow end of wedge</a:t>
            </a:r>
            <a:endParaRPr lang="en-US" sz="3200" dirty="0"/>
          </a:p>
        </p:txBody>
      </p:sp>
      <p:sp>
        <p:nvSpPr>
          <p:cNvPr id="5" name="Content Placeholder 4"/>
          <p:cNvSpPr>
            <a:spLocks noGrp="1"/>
          </p:cNvSpPr>
          <p:nvPr>
            <p:ph idx="1"/>
          </p:nvPr>
        </p:nvSpPr>
        <p:spPr>
          <a:xfrm>
            <a:off x="457200" y="1600200"/>
            <a:ext cx="8229600" cy="753533"/>
          </a:xfrm>
        </p:spPr>
        <p:txBody>
          <a:bodyPr/>
          <a:lstStyle/>
          <a:p>
            <a:pPr>
              <a:buNone/>
            </a:pPr>
            <a:r>
              <a:rPr lang="en-US" sz="2800" dirty="0" smtClean="0"/>
              <a:t>Use sharp scissors or a razor blade or a scalpel.</a:t>
            </a:r>
          </a:p>
          <a:p>
            <a:pPr>
              <a:buNone/>
            </a:pPr>
            <a:endParaRPr lang="en-US" dirty="0"/>
          </a:p>
        </p:txBody>
      </p:sp>
      <p:sp>
        <p:nvSpPr>
          <p:cNvPr id="4" name="Date Placeholder 3"/>
          <p:cNvSpPr>
            <a:spLocks noGrp="1"/>
          </p:cNvSpPr>
          <p:nvPr>
            <p:ph type="dt" sz="half" idx="10"/>
          </p:nvPr>
        </p:nvSpPr>
        <p:spPr/>
        <p:txBody>
          <a:bodyPr/>
          <a:lstStyle/>
          <a:p>
            <a:fld id="{906AE9D3-713B-8541-82A6-371F64DB8B5E}" type="datetime4">
              <a:rPr lang="en-US" smtClean="0"/>
              <a:pPr/>
              <a:t>November 10, 2010</a:t>
            </a:fld>
            <a:endParaRPr lang="en-US"/>
          </a:p>
        </p:txBody>
      </p:sp>
      <p:sp>
        <p:nvSpPr>
          <p:cNvPr id="6" name="Slide Number Placeholder 5"/>
          <p:cNvSpPr>
            <a:spLocks noGrp="1"/>
          </p:cNvSpPr>
          <p:nvPr>
            <p:ph type="sldNum" sz="quarter" idx="12"/>
          </p:nvPr>
        </p:nvSpPr>
        <p:spPr/>
        <p:txBody>
          <a:bodyPr/>
          <a:lstStyle/>
          <a:p>
            <a:fld id="{05BB1BF4-2553-014D-88A4-3BB7A2A65A4A}" type="slidenum">
              <a:rPr lang="en-US" smtClean="0"/>
              <a:pPr/>
              <a:t>16</a:t>
            </a:fld>
            <a:endParaRPr lang="en-US"/>
          </a:p>
        </p:txBody>
      </p:sp>
      <p:sp>
        <p:nvSpPr>
          <p:cNvPr id="7" name="Footer Placeholder 6"/>
          <p:cNvSpPr>
            <a:spLocks noGrp="1"/>
          </p:cNvSpPr>
          <p:nvPr>
            <p:ph type="ftr" sz="quarter" idx="11"/>
          </p:nvPr>
        </p:nvSpPr>
        <p:spPr/>
        <p:txBody>
          <a:bodyPr/>
          <a:lstStyle/>
          <a:p>
            <a:r>
              <a:rPr lang="en-US" smtClean="0"/>
              <a:t>FVTX Pictorial Guide</a:t>
            </a:r>
            <a:endParaRPr lang="en-US"/>
          </a:p>
        </p:txBody>
      </p:sp>
      <p:pic>
        <p:nvPicPr>
          <p:cNvPr id="8" name="Picture 7" descr="wedge.tiff"/>
          <p:cNvPicPr>
            <a:picLocks noChangeAspect="1"/>
          </p:cNvPicPr>
          <p:nvPr/>
        </p:nvPicPr>
        <p:blipFill>
          <a:blip r:embed="rId2"/>
          <a:srcRect/>
          <a:stretch>
            <a:fillRect/>
          </a:stretch>
        </p:blipFill>
        <p:spPr bwMode="auto">
          <a:xfrm>
            <a:off x="2590800" y="2438400"/>
            <a:ext cx="4071938" cy="3060700"/>
          </a:xfrm>
          <a:prstGeom prst="rect">
            <a:avLst/>
          </a:prstGeom>
          <a:noFill/>
          <a:ln w="9525">
            <a:noFill/>
            <a:miter lim="800000"/>
            <a:headEnd/>
            <a:tailEnd/>
          </a:ln>
        </p:spPr>
      </p:pic>
      <p:sp>
        <p:nvSpPr>
          <p:cNvPr id="9" name="Oval 5"/>
          <p:cNvSpPr>
            <a:spLocks noChangeArrowheads="1"/>
          </p:cNvSpPr>
          <p:nvPr/>
        </p:nvSpPr>
        <p:spPr bwMode="auto">
          <a:xfrm>
            <a:off x="2590800" y="3733800"/>
            <a:ext cx="609600" cy="609600"/>
          </a:xfrm>
          <a:prstGeom prst="ellipse">
            <a:avLst/>
          </a:prstGeom>
          <a:noFill/>
          <a:ln w="12700">
            <a:solidFill>
              <a:srgbClr val="FF0000"/>
            </a:solidFill>
            <a:round/>
            <a:headEnd/>
            <a:tailEnd/>
          </a:ln>
        </p:spPr>
        <p:txBody>
          <a:bodyPr>
            <a:prstTxWarp prst="textNoShape">
              <a:avLst/>
            </a:prstTxWarp>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Connect Backplane to Wedge Ground</a:t>
            </a:r>
            <a:endParaRPr lang="en-US" sz="3200" dirty="0"/>
          </a:p>
        </p:txBody>
      </p:sp>
      <p:sp>
        <p:nvSpPr>
          <p:cNvPr id="4" name="Date Placeholder 3"/>
          <p:cNvSpPr>
            <a:spLocks noGrp="1"/>
          </p:cNvSpPr>
          <p:nvPr>
            <p:ph type="dt" sz="half" idx="10"/>
          </p:nvPr>
        </p:nvSpPr>
        <p:spPr/>
        <p:txBody>
          <a:bodyPr/>
          <a:lstStyle/>
          <a:p>
            <a:fld id="{906AE9D3-713B-8541-82A6-371F64DB8B5E}" type="datetime4">
              <a:rPr lang="en-US" smtClean="0"/>
              <a:pPr/>
              <a:t>November 10, 2010</a:t>
            </a:fld>
            <a:endParaRPr lang="en-US"/>
          </a:p>
        </p:txBody>
      </p:sp>
      <p:sp>
        <p:nvSpPr>
          <p:cNvPr id="6" name="Slide Number Placeholder 5"/>
          <p:cNvSpPr>
            <a:spLocks noGrp="1"/>
          </p:cNvSpPr>
          <p:nvPr>
            <p:ph type="sldNum" sz="quarter" idx="12"/>
          </p:nvPr>
        </p:nvSpPr>
        <p:spPr/>
        <p:txBody>
          <a:bodyPr/>
          <a:lstStyle/>
          <a:p>
            <a:fld id="{05BB1BF4-2553-014D-88A4-3BB7A2A65A4A}" type="slidenum">
              <a:rPr lang="en-US" smtClean="0"/>
              <a:pPr/>
              <a:t>17</a:t>
            </a:fld>
            <a:endParaRPr lang="en-US"/>
          </a:p>
        </p:txBody>
      </p:sp>
      <p:sp>
        <p:nvSpPr>
          <p:cNvPr id="7" name="Footer Placeholder 6"/>
          <p:cNvSpPr>
            <a:spLocks noGrp="1"/>
          </p:cNvSpPr>
          <p:nvPr>
            <p:ph type="ftr" sz="quarter" idx="11"/>
          </p:nvPr>
        </p:nvSpPr>
        <p:spPr/>
        <p:txBody>
          <a:bodyPr/>
          <a:lstStyle/>
          <a:p>
            <a:r>
              <a:rPr lang="en-US" smtClean="0"/>
              <a:t>FVTX Pictorial Guide</a:t>
            </a:r>
            <a:endParaRPr lang="en-US"/>
          </a:p>
        </p:txBody>
      </p:sp>
      <p:pic>
        <p:nvPicPr>
          <p:cNvPr id="11" name="Picture 4" descr="IMG00027-20101011-1527.jpg"/>
          <p:cNvPicPr>
            <a:picLocks noChangeAspect="1"/>
          </p:cNvPicPr>
          <p:nvPr/>
        </p:nvPicPr>
        <p:blipFill>
          <a:blip r:embed="rId2"/>
          <a:srcRect l="53061" t="9184" b="26871"/>
          <a:stretch>
            <a:fillRect/>
          </a:stretch>
        </p:blipFill>
        <p:spPr bwMode="auto">
          <a:xfrm>
            <a:off x="533400" y="1676400"/>
            <a:ext cx="4114800" cy="4203700"/>
          </a:xfrm>
          <a:prstGeom prst="rect">
            <a:avLst/>
          </a:prstGeom>
          <a:noFill/>
          <a:ln w="9525">
            <a:noFill/>
            <a:miter lim="800000"/>
            <a:headEnd/>
            <a:tailEnd/>
          </a:ln>
        </p:spPr>
      </p:pic>
      <p:sp>
        <p:nvSpPr>
          <p:cNvPr id="12" name="TextBox 5"/>
          <p:cNvSpPr txBox="1">
            <a:spLocks noChangeArrowheads="1"/>
          </p:cNvSpPr>
          <p:nvPr/>
        </p:nvSpPr>
        <p:spPr bwMode="auto">
          <a:xfrm>
            <a:off x="5105400" y="1752600"/>
            <a:ext cx="3657600" cy="4094163"/>
          </a:xfrm>
          <a:prstGeom prst="rect">
            <a:avLst/>
          </a:prstGeom>
          <a:noFill/>
          <a:ln w="9525">
            <a:noFill/>
            <a:miter lim="800000"/>
            <a:headEnd/>
            <a:tailEnd/>
          </a:ln>
        </p:spPr>
        <p:txBody>
          <a:bodyPr>
            <a:prstTxWarp prst="textNoShape">
              <a:avLst/>
            </a:prstTxWarp>
            <a:spAutoFit/>
          </a:bodyPr>
          <a:lstStyle/>
          <a:p>
            <a:r>
              <a:rPr lang="en-US" sz="2000" dirty="0"/>
              <a:t>Bulk material of backplane is conductive carbon fiber; needs to be in common ground with analog and digital grounds of wedge.</a:t>
            </a:r>
          </a:p>
          <a:p>
            <a:endParaRPr lang="en-US" sz="2000" dirty="0"/>
          </a:p>
          <a:p>
            <a:r>
              <a:rPr lang="en-US" sz="2000" dirty="0">
                <a:solidFill>
                  <a:srgbClr val="3366FF"/>
                </a:solidFill>
              </a:rPr>
              <a:t>Solder wire to bias ground tab.</a:t>
            </a:r>
          </a:p>
          <a:p>
            <a:endParaRPr lang="en-US" sz="2000" dirty="0">
              <a:solidFill>
                <a:srgbClr val="3366FF"/>
              </a:solidFill>
            </a:endParaRPr>
          </a:p>
          <a:p>
            <a:endParaRPr lang="en-US" sz="2000" dirty="0">
              <a:solidFill>
                <a:srgbClr val="3366FF"/>
              </a:solidFill>
            </a:endParaRPr>
          </a:p>
          <a:p>
            <a:r>
              <a:rPr lang="en-US" sz="2000" dirty="0">
                <a:solidFill>
                  <a:srgbClr val="3366FF"/>
                </a:solidFill>
              </a:rPr>
              <a:t>Connect wire into pre-made hole in backplane with conductive epoxy.</a:t>
            </a:r>
          </a:p>
          <a:p>
            <a:endParaRPr lang="en-US" sz="2000" dirty="0"/>
          </a:p>
        </p:txBody>
      </p:sp>
      <p:sp>
        <p:nvSpPr>
          <p:cNvPr id="13" name="Freeform 6"/>
          <p:cNvSpPr>
            <a:spLocks noChangeArrowheads="1"/>
          </p:cNvSpPr>
          <p:nvPr/>
        </p:nvSpPr>
        <p:spPr bwMode="auto">
          <a:xfrm>
            <a:off x="2125663" y="3319463"/>
            <a:ext cx="2073275" cy="1498600"/>
          </a:xfrm>
          <a:custGeom>
            <a:avLst/>
            <a:gdLst>
              <a:gd name="T0" fmla="*/ 0 w 2074334"/>
              <a:gd name="T1" fmla="*/ 1498600 h 1498600"/>
              <a:gd name="T2" fmla="*/ 253870 w 2074334"/>
              <a:gd name="T3" fmla="*/ 1473200 h 1498600"/>
              <a:gd name="T4" fmla="*/ 279257 w 2074334"/>
              <a:gd name="T5" fmla="*/ 1464734 h 1498600"/>
              <a:gd name="T6" fmla="*/ 330031 w 2074334"/>
              <a:gd name="T7" fmla="*/ 1456267 h 1498600"/>
              <a:gd name="T8" fmla="*/ 448505 w 2074334"/>
              <a:gd name="T9" fmla="*/ 1422400 h 1498600"/>
              <a:gd name="T10" fmla="*/ 499279 w 2074334"/>
              <a:gd name="T11" fmla="*/ 1405467 h 1498600"/>
              <a:gd name="T12" fmla="*/ 524666 w 2074334"/>
              <a:gd name="T13" fmla="*/ 1397000 h 1498600"/>
              <a:gd name="T14" fmla="*/ 609289 w 2074334"/>
              <a:gd name="T15" fmla="*/ 1371600 h 1498600"/>
              <a:gd name="T16" fmla="*/ 634676 w 2074334"/>
              <a:gd name="T17" fmla="*/ 1363134 h 1498600"/>
              <a:gd name="T18" fmla="*/ 702375 w 2074334"/>
              <a:gd name="T19" fmla="*/ 1346200 h 1498600"/>
              <a:gd name="T20" fmla="*/ 727762 w 2074334"/>
              <a:gd name="T21" fmla="*/ 1329267 h 1498600"/>
              <a:gd name="T22" fmla="*/ 753149 w 2074334"/>
              <a:gd name="T23" fmla="*/ 1320800 h 1498600"/>
              <a:gd name="T24" fmla="*/ 803923 w 2074334"/>
              <a:gd name="T25" fmla="*/ 1286934 h 1498600"/>
              <a:gd name="T26" fmla="*/ 820848 w 2074334"/>
              <a:gd name="T27" fmla="*/ 1270000 h 1498600"/>
              <a:gd name="T28" fmla="*/ 871622 w 2074334"/>
              <a:gd name="T29" fmla="*/ 1236134 h 1498600"/>
              <a:gd name="T30" fmla="*/ 939320 w 2074334"/>
              <a:gd name="T31" fmla="*/ 1176867 h 1498600"/>
              <a:gd name="T32" fmla="*/ 981633 w 2074334"/>
              <a:gd name="T33" fmla="*/ 1134534 h 1498600"/>
              <a:gd name="T34" fmla="*/ 998557 w 2074334"/>
              <a:gd name="T35" fmla="*/ 1117600 h 1498600"/>
              <a:gd name="T36" fmla="*/ 1015481 w 2074334"/>
              <a:gd name="T37" fmla="*/ 1092200 h 1498600"/>
              <a:gd name="T38" fmla="*/ 1040868 w 2074334"/>
              <a:gd name="T39" fmla="*/ 1075267 h 1498600"/>
              <a:gd name="T40" fmla="*/ 1100105 w 2074334"/>
              <a:gd name="T41" fmla="*/ 1024467 h 1498600"/>
              <a:gd name="T42" fmla="*/ 1150879 w 2074334"/>
              <a:gd name="T43" fmla="*/ 965200 h 1498600"/>
              <a:gd name="T44" fmla="*/ 1176266 w 2074334"/>
              <a:gd name="T45" fmla="*/ 939800 h 1498600"/>
              <a:gd name="T46" fmla="*/ 1235503 w 2074334"/>
              <a:gd name="T47" fmla="*/ 872067 h 1498600"/>
              <a:gd name="T48" fmla="*/ 1269352 w 2074334"/>
              <a:gd name="T49" fmla="*/ 821267 h 1498600"/>
              <a:gd name="T50" fmla="*/ 1337051 w 2074334"/>
              <a:gd name="T51" fmla="*/ 753534 h 1498600"/>
              <a:gd name="T52" fmla="*/ 1353975 w 2074334"/>
              <a:gd name="T53" fmla="*/ 736600 h 1498600"/>
              <a:gd name="T54" fmla="*/ 1379362 w 2074334"/>
              <a:gd name="T55" fmla="*/ 719667 h 1498600"/>
              <a:gd name="T56" fmla="*/ 1396287 w 2074334"/>
              <a:gd name="T57" fmla="*/ 694267 h 1498600"/>
              <a:gd name="T58" fmla="*/ 1438599 w 2074334"/>
              <a:gd name="T59" fmla="*/ 651934 h 1498600"/>
              <a:gd name="T60" fmla="*/ 1455524 w 2074334"/>
              <a:gd name="T61" fmla="*/ 626534 h 1498600"/>
              <a:gd name="T62" fmla="*/ 1489373 w 2074334"/>
              <a:gd name="T63" fmla="*/ 592667 h 1498600"/>
              <a:gd name="T64" fmla="*/ 1531685 w 2074334"/>
              <a:gd name="T65" fmla="*/ 541867 h 1498600"/>
              <a:gd name="T66" fmla="*/ 1548609 w 2074334"/>
              <a:gd name="T67" fmla="*/ 516467 h 1498600"/>
              <a:gd name="T68" fmla="*/ 1582459 w 2074334"/>
              <a:gd name="T69" fmla="*/ 482600 h 1498600"/>
              <a:gd name="T70" fmla="*/ 1607846 w 2074334"/>
              <a:gd name="T71" fmla="*/ 457200 h 1498600"/>
              <a:gd name="T72" fmla="*/ 1624770 w 2074334"/>
              <a:gd name="T73" fmla="*/ 431800 h 1498600"/>
              <a:gd name="T74" fmla="*/ 1692470 w 2074334"/>
              <a:gd name="T75" fmla="*/ 372534 h 1498600"/>
              <a:gd name="T76" fmla="*/ 1751705 w 2074334"/>
              <a:gd name="T77" fmla="*/ 304800 h 1498600"/>
              <a:gd name="T78" fmla="*/ 1794018 w 2074334"/>
              <a:gd name="T79" fmla="*/ 245534 h 1498600"/>
              <a:gd name="T80" fmla="*/ 1810942 w 2074334"/>
              <a:gd name="T81" fmla="*/ 228600 h 1498600"/>
              <a:gd name="T82" fmla="*/ 1827866 w 2074334"/>
              <a:gd name="T83" fmla="*/ 203200 h 1498600"/>
              <a:gd name="T84" fmla="*/ 1870179 w 2074334"/>
              <a:gd name="T85" fmla="*/ 169334 h 1498600"/>
              <a:gd name="T86" fmla="*/ 1887103 w 2074334"/>
              <a:gd name="T87" fmla="*/ 152400 h 1498600"/>
              <a:gd name="T88" fmla="*/ 1904027 w 2074334"/>
              <a:gd name="T89" fmla="*/ 127000 h 1498600"/>
              <a:gd name="T90" fmla="*/ 1929414 w 2074334"/>
              <a:gd name="T91" fmla="*/ 110067 h 1498600"/>
              <a:gd name="T92" fmla="*/ 1988651 w 2074334"/>
              <a:gd name="T93" fmla="*/ 59267 h 1498600"/>
              <a:gd name="T94" fmla="*/ 2030963 w 2074334"/>
              <a:gd name="T95" fmla="*/ 25400 h 1498600"/>
              <a:gd name="T96" fmla="*/ 2047888 w 2074334"/>
              <a:gd name="T97" fmla="*/ 8467 h 1498600"/>
              <a:gd name="T98" fmla="*/ 2073275 w 2074334"/>
              <a:gd name="T99" fmla="*/ 0 h 1498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74334"/>
              <a:gd name="T151" fmla="*/ 0 h 1498600"/>
              <a:gd name="T152" fmla="*/ 2074334 w 2074334"/>
              <a:gd name="T153" fmla="*/ 1498600 h 14986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74334" h="1498600">
                <a:moveTo>
                  <a:pt x="0" y="1498600"/>
                </a:moveTo>
                <a:cubicBezTo>
                  <a:pt x="90419" y="1438322"/>
                  <a:pt x="3441" y="1489904"/>
                  <a:pt x="254000" y="1473200"/>
                </a:cubicBezTo>
                <a:cubicBezTo>
                  <a:pt x="262905" y="1472606"/>
                  <a:pt x="270688" y="1466670"/>
                  <a:pt x="279400" y="1464734"/>
                </a:cubicBezTo>
                <a:cubicBezTo>
                  <a:pt x="296158" y="1461010"/>
                  <a:pt x="313414" y="1459864"/>
                  <a:pt x="330200" y="1456267"/>
                </a:cubicBezTo>
                <a:cubicBezTo>
                  <a:pt x="389750" y="1443506"/>
                  <a:pt x="395413" y="1440174"/>
                  <a:pt x="448734" y="1422400"/>
                </a:cubicBezTo>
                <a:lnTo>
                  <a:pt x="499534" y="1405467"/>
                </a:lnTo>
                <a:cubicBezTo>
                  <a:pt x="508001" y="1402645"/>
                  <a:pt x="516276" y="1399164"/>
                  <a:pt x="524934" y="1397000"/>
                </a:cubicBezTo>
                <a:cubicBezTo>
                  <a:pt x="576123" y="1384204"/>
                  <a:pt x="547751" y="1392216"/>
                  <a:pt x="609600" y="1371600"/>
                </a:cubicBezTo>
                <a:cubicBezTo>
                  <a:pt x="618067" y="1368778"/>
                  <a:pt x="626342" y="1365299"/>
                  <a:pt x="635000" y="1363134"/>
                </a:cubicBezTo>
                <a:lnTo>
                  <a:pt x="702734" y="1346200"/>
                </a:lnTo>
                <a:cubicBezTo>
                  <a:pt x="711201" y="1340556"/>
                  <a:pt x="719033" y="1333818"/>
                  <a:pt x="728134" y="1329267"/>
                </a:cubicBezTo>
                <a:cubicBezTo>
                  <a:pt x="736116" y="1325276"/>
                  <a:pt x="745732" y="1325134"/>
                  <a:pt x="753534" y="1320800"/>
                </a:cubicBezTo>
                <a:cubicBezTo>
                  <a:pt x="771324" y="1310917"/>
                  <a:pt x="789944" y="1301325"/>
                  <a:pt x="804334" y="1286934"/>
                </a:cubicBezTo>
                <a:cubicBezTo>
                  <a:pt x="809978" y="1281289"/>
                  <a:pt x="814881" y="1274790"/>
                  <a:pt x="821267" y="1270000"/>
                </a:cubicBezTo>
                <a:cubicBezTo>
                  <a:pt x="837548" y="1257789"/>
                  <a:pt x="857677" y="1250524"/>
                  <a:pt x="872067" y="1236134"/>
                </a:cubicBezTo>
                <a:cubicBezTo>
                  <a:pt x="981858" y="1126343"/>
                  <a:pt x="834875" y="1270133"/>
                  <a:pt x="939800" y="1176867"/>
                </a:cubicBezTo>
                <a:cubicBezTo>
                  <a:pt x="954715" y="1163609"/>
                  <a:pt x="968023" y="1148645"/>
                  <a:pt x="982134" y="1134534"/>
                </a:cubicBezTo>
                <a:cubicBezTo>
                  <a:pt x="987779" y="1128889"/>
                  <a:pt x="994639" y="1124242"/>
                  <a:pt x="999067" y="1117600"/>
                </a:cubicBezTo>
                <a:cubicBezTo>
                  <a:pt x="1004711" y="1109133"/>
                  <a:pt x="1008805" y="1099395"/>
                  <a:pt x="1016000" y="1092200"/>
                </a:cubicBezTo>
                <a:cubicBezTo>
                  <a:pt x="1023195" y="1085005"/>
                  <a:pt x="1033674" y="1081889"/>
                  <a:pt x="1041400" y="1075267"/>
                </a:cubicBezTo>
                <a:cubicBezTo>
                  <a:pt x="1113259" y="1013674"/>
                  <a:pt x="1042355" y="1063341"/>
                  <a:pt x="1100667" y="1024467"/>
                </a:cubicBezTo>
                <a:cubicBezTo>
                  <a:pt x="1126456" y="985783"/>
                  <a:pt x="1110405" y="1006262"/>
                  <a:pt x="1151467" y="965200"/>
                </a:cubicBezTo>
                <a:cubicBezTo>
                  <a:pt x="1159934" y="956733"/>
                  <a:pt x="1170225" y="949763"/>
                  <a:pt x="1176867" y="939800"/>
                </a:cubicBezTo>
                <a:cubicBezTo>
                  <a:pt x="1216378" y="880533"/>
                  <a:pt x="1193801" y="900289"/>
                  <a:pt x="1236134" y="872067"/>
                </a:cubicBezTo>
                <a:cubicBezTo>
                  <a:pt x="1247423" y="855134"/>
                  <a:pt x="1255610" y="835657"/>
                  <a:pt x="1270000" y="821267"/>
                </a:cubicBezTo>
                <a:lnTo>
                  <a:pt x="1337734" y="753534"/>
                </a:lnTo>
                <a:cubicBezTo>
                  <a:pt x="1343379" y="747889"/>
                  <a:pt x="1348025" y="741028"/>
                  <a:pt x="1354667" y="736600"/>
                </a:cubicBezTo>
                <a:lnTo>
                  <a:pt x="1380067" y="719667"/>
                </a:lnTo>
                <a:cubicBezTo>
                  <a:pt x="1385711" y="711200"/>
                  <a:pt x="1390299" y="701925"/>
                  <a:pt x="1397000" y="694267"/>
                </a:cubicBezTo>
                <a:cubicBezTo>
                  <a:pt x="1410141" y="679248"/>
                  <a:pt x="1428264" y="668539"/>
                  <a:pt x="1439334" y="651934"/>
                </a:cubicBezTo>
                <a:cubicBezTo>
                  <a:pt x="1444978" y="643467"/>
                  <a:pt x="1449645" y="634260"/>
                  <a:pt x="1456267" y="626534"/>
                </a:cubicBezTo>
                <a:cubicBezTo>
                  <a:pt x="1466657" y="614412"/>
                  <a:pt x="1481278" y="605951"/>
                  <a:pt x="1490134" y="592667"/>
                </a:cubicBezTo>
                <a:cubicBezTo>
                  <a:pt x="1532175" y="529604"/>
                  <a:pt x="1478142" y="607057"/>
                  <a:pt x="1532467" y="541867"/>
                </a:cubicBezTo>
                <a:cubicBezTo>
                  <a:pt x="1538981" y="534050"/>
                  <a:pt x="1542778" y="524193"/>
                  <a:pt x="1549400" y="516467"/>
                </a:cubicBezTo>
                <a:cubicBezTo>
                  <a:pt x="1559790" y="504345"/>
                  <a:pt x="1571978" y="493889"/>
                  <a:pt x="1583267" y="482600"/>
                </a:cubicBezTo>
                <a:cubicBezTo>
                  <a:pt x="1591734" y="474133"/>
                  <a:pt x="1602025" y="467163"/>
                  <a:pt x="1608667" y="457200"/>
                </a:cubicBezTo>
                <a:cubicBezTo>
                  <a:pt x="1614311" y="448733"/>
                  <a:pt x="1618899" y="439458"/>
                  <a:pt x="1625600" y="431800"/>
                </a:cubicBezTo>
                <a:cubicBezTo>
                  <a:pt x="1660269" y="392178"/>
                  <a:pt x="1658906" y="395485"/>
                  <a:pt x="1693334" y="372534"/>
                </a:cubicBezTo>
                <a:cubicBezTo>
                  <a:pt x="1732844" y="313267"/>
                  <a:pt x="1710267" y="333023"/>
                  <a:pt x="1752600" y="304800"/>
                </a:cubicBezTo>
                <a:cubicBezTo>
                  <a:pt x="1767264" y="282804"/>
                  <a:pt x="1777430" y="266539"/>
                  <a:pt x="1794934" y="245534"/>
                </a:cubicBezTo>
                <a:cubicBezTo>
                  <a:pt x="1800044" y="239402"/>
                  <a:pt x="1806880" y="234833"/>
                  <a:pt x="1811867" y="228600"/>
                </a:cubicBezTo>
                <a:cubicBezTo>
                  <a:pt x="1818224" y="220654"/>
                  <a:pt x="1822443" y="211146"/>
                  <a:pt x="1828800" y="203200"/>
                </a:cubicBezTo>
                <a:cubicBezTo>
                  <a:pt x="1846971" y="180487"/>
                  <a:pt x="1846688" y="188892"/>
                  <a:pt x="1871134" y="169334"/>
                </a:cubicBezTo>
                <a:cubicBezTo>
                  <a:pt x="1877367" y="164347"/>
                  <a:pt x="1883080" y="158633"/>
                  <a:pt x="1888067" y="152400"/>
                </a:cubicBezTo>
                <a:cubicBezTo>
                  <a:pt x="1894424" y="144454"/>
                  <a:pt x="1897805" y="134195"/>
                  <a:pt x="1905000" y="127000"/>
                </a:cubicBezTo>
                <a:cubicBezTo>
                  <a:pt x="1912195" y="119805"/>
                  <a:pt x="1922674" y="116689"/>
                  <a:pt x="1930400" y="110067"/>
                </a:cubicBezTo>
                <a:cubicBezTo>
                  <a:pt x="2002259" y="48474"/>
                  <a:pt x="1931355" y="98141"/>
                  <a:pt x="1989667" y="59267"/>
                </a:cubicBezTo>
                <a:cubicBezTo>
                  <a:pt x="2023391" y="8680"/>
                  <a:pt x="1986562" y="52663"/>
                  <a:pt x="2032000" y="25400"/>
                </a:cubicBezTo>
                <a:cubicBezTo>
                  <a:pt x="2038845" y="21293"/>
                  <a:pt x="2042089" y="12574"/>
                  <a:pt x="2048934" y="8467"/>
                </a:cubicBezTo>
                <a:cubicBezTo>
                  <a:pt x="2056587" y="3875"/>
                  <a:pt x="2074334" y="0"/>
                  <a:pt x="2074334" y="0"/>
                </a:cubicBezTo>
              </a:path>
            </a:pathLst>
          </a:custGeom>
          <a:noFill/>
          <a:ln w="12700">
            <a:solidFill>
              <a:srgbClr val="FF0000"/>
            </a:solidFill>
            <a:round/>
            <a:headEnd/>
            <a:tailEnd/>
          </a:ln>
        </p:spPr>
        <p:txBody>
          <a:bodyPr>
            <a:prstTxWarp prst="textNoShape">
              <a:avLst/>
            </a:prstTxWarp>
          </a:bodyPr>
          <a:lstStyle/>
          <a:p>
            <a:endParaRPr lang="en-US"/>
          </a:p>
        </p:txBody>
      </p:sp>
      <p:sp>
        <p:nvSpPr>
          <p:cNvPr id="14" name="Oval 8"/>
          <p:cNvSpPr>
            <a:spLocks noChangeAspect="1"/>
          </p:cNvSpPr>
          <p:nvPr/>
        </p:nvSpPr>
        <p:spPr bwMode="auto">
          <a:xfrm>
            <a:off x="4191000" y="3276600"/>
            <a:ext cx="69850" cy="69850"/>
          </a:xfrm>
          <a:prstGeom prst="ellipse">
            <a:avLst/>
          </a:prstGeom>
          <a:solidFill>
            <a:srgbClr val="FF0000"/>
          </a:solidFill>
          <a:ln w="9525">
            <a:solidFill>
              <a:schemeClr val="tx1"/>
            </a:solidFill>
            <a:round/>
            <a:headEnd/>
            <a:tailEnd/>
          </a:ln>
        </p:spPr>
        <p:txBody>
          <a:bodyPr>
            <a:prstTxWarp prst="textNoShape">
              <a:avLst/>
            </a:prstTxWarp>
          </a:bodyPr>
          <a:lstStyle/>
          <a:p>
            <a:endParaRPr lang="en-US"/>
          </a:p>
        </p:txBody>
      </p:sp>
      <p:sp>
        <p:nvSpPr>
          <p:cNvPr id="15" name="Oval 9"/>
          <p:cNvSpPr>
            <a:spLocks noChangeAspect="1"/>
          </p:cNvSpPr>
          <p:nvPr/>
        </p:nvSpPr>
        <p:spPr bwMode="auto">
          <a:xfrm>
            <a:off x="2101850" y="4775200"/>
            <a:ext cx="69850" cy="69850"/>
          </a:xfrm>
          <a:prstGeom prst="ellipse">
            <a:avLst/>
          </a:prstGeom>
          <a:solidFill>
            <a:srgbClr val="FF0000"/>
          </a:solidFill>
          <a:ln w="9525">
            <a:solidFill>
              <a:schemeClr val="tx1"/>
            </a:solidFill>
            <a:round/>
            <a:headEnd/>
            <a:tailEnd/>
          </a:ln>
        </p:spPr>
        <p:txBody>
          <a:bodyPr>
            <a:prstTxWarp prst="textNoShape">
              <a:avLst/>
            </a:prstTxWarp>
          </a:bodyPr>
          <a:lstStyle/>
          <a:p>
            <a:endParaRPr lang="en-US"/>
          </a:p>
        </p:txBody>
      </p:sp>
      <p:cxnSp>
        <p:nvCxnSpPr>
          <p:cNvPr id="16" name="Straight Arrow Connector 11"/>
          <p:cNvCxnSpPr>
            <a:cxnSpLocks noChangeShapeType="1"/>
          </p:cNvCxnSpPr>
          <p:nvPr/>
        </p:nvCxnSpPr>
        <p:spPr bwMode="auto">
          <a:xfrm rot="10800000">
            <a:off x="4343400" y="3352800"/>
            <a:ext cx="762000" cy="457200"/>
          </a:xfrm>
          <a:prstGeom prst="straightConnector1">
            <a:avLst/>
          </a:prstGeom>
          <a:noFill/>
          <a:ln w="12700">
            <a:solidFill>
              <a:schemeClr val="accent2"/>
            </a:solidFill>
            <a:round/>
            <a:headEnd/>
            <a:tailEnd type="arrow" w="med" len="med"/>
          </a:ln>
        </p:spPr>
      </p:cxnSp>
      <p:cxnSp>
        <p:nvCxnSpPr>
          <p:cNvPr id="17" name="Straight Arrow Connector 12"/>
          <p:cNvCxnSpPr>
            <a:cxnSpLocks noChangeShapeType="1"/>
          </p:cNvCxnSpPr>
          <p:nvPr/>
        </p:nvCxnSpPr>
        <p:spPr bwMode="auto">
          <a:xfrm rot="10800000">
            <a:off x="2362200" y="4876800"/>
            <a:ext cx="2667000" cy="152400"/>
          </a:xfrm>
          <a:prstGeom prst="straightConnector1">
            <a:avLst/>
          </a:prstGeom>
          <a:noFill/>
          <a:ln w="12700">
            <a:solidFill>
              <a:schemeClr val="accent2"/>
            </a:solidFill>
            <a:round/>
            <a:headEnd/>
            <a:tailEnd type="arrow" w="med" len="med"/>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Attach wire to prevent “inject1” fault</a:t>
            </a:r>
            <a:endParaRPr lang="en-US" sz="3200" dirty="0"/>
          </a:p>
        </p:txBody>
      </p:sp>
      <p:sp>
        <p:nvSpPr>
          <p:cNvPr id="4" name="Date Placeholder 3"/>
          <p:cNvSpPr>
            <a:spLocks noGrp="1"/>
          </p:cNvSpPr>
          <p:nvPr>
            <p:ph type="dt" sz="half" idx="10"/>
          </p:nvPr>
        </p:nvSpPr>
        <p:spPr/>
        <p:txBody>
          <a:bodyPr/>
          <a:lstStyle/>
          <a:p>
            <a:fld id="{906AE9D3-713B-8541-82A6-371F64DB8B5E}" type="datetime4">
              <a:rPr lang="en-US" smtClean="0"/>
              <a:pPr/>
              <a:t>November 10, 2010</a:t>
            </a:fld>
            <a:endParaRPr lang="en-US"/>
          </a:p>
        </p:txBody>
      </p:sp>
      <p:sp>
        <p:nvSpPr>
          <p:cNvPr id="6" name="Slide Number Placeholder 5"/>
          <p:cNvSpPr>
            <a:spLocks noGrp="1"/>
          </p:cNvSpPr>
          <p:nvPr>
            <p:ph type="sldNum" sz="quarter" idx="12"/>
          </p:nvPr>
        </p:nvSpPr>
        <p:spPr/>
        <p:txBody>
          <a:bodyPr/>
          <a:lstStyle/>
          <a:p>
            <a:fld id="{05BB1BF4-2553-014D-88A4-3BB7A2A65A4A}" type="slidenum">
              <a:rPr lang="en-US" smtClean="0"/>
              <a:pPr/>
              <a:t>18</a:t>
            </a:fld>
            <a:endParaRPr lang="en-US"/>
          </a:p>
        </p:txBody>
      </p:sp>
      <p:sp>
        <p:nvSpPr>
          <p:cNvPr id="7" name="Footer Placeholder 6"/>
          <p:cNvSpPr>
            <a:spLocks noGrp="1"/>
          </p:cNvSpPr>
          <p:nvPr>
            <p:ph type="ftr" sz="quarter" idx="11"/>
          </p:nvPr>
        </p:nvSpPr>
        <p:spPr/>
        <p:txBody>
          <a:bodyPr/>
          <a:lstStyle/>
          <a:p>
            <a:r>
              <a:rPr lang="en-US" smtClean="0"/>
              <a:t>FVTX Pictorial Guide</a:t>
            </a: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1295"/>
          </a:xfrm>
        </p:spPr>
        <p:txBody>
          <a:bodyPr>
            <a:normAutofit fontScale="90000"/>
          </a:bodyPr>
          <a:lstStyle/>
          <a:p>
            <a:r>
              <a:rPr lang="en-US" sz="3600" dirty="0" smtClean="0"/>
              <a:t>Cut Notches in Mounting Tabs On </a:t>
            </a:r>
            <a:r>
              <a:rPr lang="en-US" sz="3600" u="sng" dirty="0" smtClean="0"/>
              <a:t>Small Disks</a:t>
            </a:r>
            <a:endParaRPr lang="en-US" sz="3600" u="sng" dirty="0"/>
          </a:p>
        </p:txBody>
      </p:sp>
      <p:sp>
        <p:nvSpPr>
          <p:cNvPr id="4" name="Date Placeholder 3"/>
          <p:cNvSpPr>
            <a:spLocks noGrp="1"/>
          </p:cNvSpPr>
          <p:nvPr>
            <p:ph type="dt" sz="half" idx="10"/>
          </p:nvPr>
        </p:nvSpPr>
        <p:spPr/>
        <p:txBody>
          <a:bodyPr/>
          <a:lstStyle/>
          <a:p>
            <a:fld id="{D50B172E-0CD1-4F40-B7C8-63CD31FC6711}" type="datetime4">
              <a:rPr lang="en-US" smtClean="0"/>
              <a:pPr/>
              <a:t>November 10, 2010</a:t>
            </a:fld>
            <a:endParaRPr lang="en-US"/>
          </a:p>
        </p:txBody>
      </p:sp>
      <p:sp>
        <p:nvSpPr>
          <p:cNvPr id="6" name="Slide Number Placeholder 5"/>
          <p:cNvSpPr>
            <a:spLocks noGrp="1"/>
          </p:cNvSpPr>
          <p:nvPr>
            <p:ph type="sldNum" sz="quarter" idx="12"/>
          </p:nvPr>
        </p:nvSpPr>
        <p:spPr/>
        <p:txBody>
          <a:bodyPr/>
          <a:lstStyle/>
          <a:p>
            <a:fld id="{05BB1BF4-2553-014D-88A4-3BB7A2A65A4A}" type="slidenum">
              <a:rPr lang="en-US" smtClean="0"/>
              <a:pPr/>
              <a:t>19</a:t>
            </a:fld>
            <a:endParaRPr lang="en-US"/>
          </a:p>
        </p:txBody>
      </p:sp>
      <p:sp>
        <p:nvSpPr>
          <p:cNvPr id="7" name="Footer Placeholder 6"/>
          <p:cNvSpPr>
            <a:spLocks noGrp="1"/>
          </p:cNvSpPr>
          <p:nvPr>
            <p:ph type="ftr" sz="quarter" idx="11"/>
          </p:nvPr>
        </p:nvSpPr>
        <p:spPr/>
        <p:txBody>
          <a:bodyPr/>
          <a:lstStyle/>
          <a:p>
            <a:r>
              <a:rPr lang="en-US" smtClean="0"/>
              <a:t>FVTX Pictorial Guide</a:t>
            </a:r>
            <a:endParaRPr lang="en-US"/>
          </a:p>
        </p:txBody>
      </p:sp>
      <p:pic>
        <p:nvPicPr>
          <p:cNvPr id="9" name="Picture 2"/>
          <p:cNvPicPr>
            <a:picLocks noChangeAspect="1" noChangeArrowheads="1"/>
          </p:cNvPicPr>
          <p:nvPr/>
        </p:nvPicPr>
        <p:blipFill>
          <a:blip r:embed="rId2"/>
          <a:srcRect/>
          <a:stretch>
            <a:fillRect/>
          </a:stretch>
        </p:blipFill>
        <p:spPr bwMode="auto">
          <a:xfrm>
            <a:off x="2819399" y="1295401"/>
            <a:ext cx="6225553" cy="5460832"/>
          </a:xfrm>
          <a:prstGeom prst="rect">
            <a:avLst/>
          </a:prstGeom>
          <a:noFill/>
          <a:ln w="9525">
            <a:noFill/>
            <a:miter lim="800000"/>
            <a:headEnd/>
            <a:tailEnd/>
          </a:ln>
          <a:effectLst/>
        </p:spPr>
      </p:pic>
      <p:sp>
        <p:nvSpPr>
          <p:cNvPr id="10" name="TextBox 9"/>
          <p:cNvSpPr txBox="1"/>
          <p:nvPr/>
        </p:nvSpPr>
        <p:spPr>
          <a:xfrm>
            <a:off x="228600" y="1295400"/>
            <a:ext cx="2819400" cy="2585323"/>
          </a:xfrm>
          <a:prstGeom prst="rect">
            <a:avLst/>
          </a:prstGeom>
          <a:noFill/>
        </p:spPr>
        <p:txBody>
          <a:bodyPr wrap="square" rtlCol="0">
            <a:spAutoFit/>
          </a:bodyPr>
          <a:lstStyle/>
          <a:p>
            <a:r>
              <a:rPr lang="en-US" dirty="0" smtClean="0">
                <a:latin typeface="Arial" pitchFamily="34" charset="0"/>
                <a:cs typeface="Arial" pitchFamily="34" charset="0"/>
              </a:rPr>
              <a:t>Backward bent HDI is in reality ~4.0 mm shorter then what was in the CAD model, then the connection tab with the extension cable runs into the “mounting tab” on the disk to the cage in all three locations</a:t>
            </a:r>
            <a:endParaRPr lang="en-US" dirty="0">
              <a:latin typeface="Arial" pitchFamily="34" charset="0"/>
              <a:cs typeface="Arial" pitchFamily="34" charset="0"/>
            </a:endParaRPr>
          </a:p>
        </p:txBody>
      </p:sp>
      <p:sp>
        <p:nvSpPr>
          <p:cNvPr id="11" name="TextBox 10"/>
          <p:cNvSpPr txBox="1"/>
          <p:nvPr/>
        </p:nvSpPr>
        <p:spPr>
          <a:xfrm>
            <a:off x="990600" y="4419600"/>
            <a:ext cx="2438400" cy="369332"/>
          </a:xfrm>
          <a:prstGeom prst="rect">
            <a:avLst/>
          </a:prstGeom>
          <a:noFill/>
        </p:spPr>
        <p:txBody>
          <a:bodyPr wrap="square" rtlCol="0">
            <a:spAutoFit/>
          </a:bodyPr>
          <a:lstStyle/>
          <a:p>
            <a:r>
              <a:rPr lang="en-US" dirty="0" smtClean="0">
                <a:latin typeface="Arial" pitchFamily="34" charset="0"/>
                <a:cs typeface="Arial" pitchFamily="34" charset="0"/>
              </a:rPr>
              <a:t>Backward bent HDI</a:t>
            </a:r>
            <a:endParaRPr lang="en-US" dirty="0">
              <a:latin typeface="Arial" pitchFamily="34" charset="0"/>
              <a:cs typeface="Arial" pitchFamily="34" charset="0"/>
            </a:endParaRPr>
          </a:p>
        </p:txBody>
      </p:sp>
      <p:cxnSp>
        <p:nvCxnSpPr>
          <p:cNvPr id="12" name="Straight Arrow Connector 11"/>
          <p:cNvCxnSpPr/>
          <p:nvPr/>
        </p:nvCxnSpPr>
        <p:spPr>
          <a:xfrm>
            <a:off x="3200400" y="4572000"/>
            <a:ext cx="9906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90600" y="5257800"/>
            <a:ext cx="2743200" cy="646331"/>
          </a:xfrm>
          <a:prstGeom prst="rect">
            <a:avLst/>
          </a:prstGeom>
          <a:noFill/>
        </p:spPr>
        <p:txBody>
          <a:bodyPr wrap="square" rtlCol="0">
            <a:spAutoFit/>
          </a:bodyPr>
          <a:lstStyle/>
          <a:p>
            <a:r>
              <a:rPr lang="en-US" dirty="0" smtClean="0"/>
              <a:t>Solution; cut notch in mounting tab</a:t>
            </a:r>
            <a:endParaRPr lang="en-US" dirty="0"/>
          </a:p>
        </p:txBody>
      </p:sp>
      <p:cxnSp>
        <p:nvCxnSpPr>
          <p:cNvPr id="14" name="Straight Arrow Connector 13"/>
          <p:cNvCxnSpPr/>
          <p:nvPr/>
        </p:nvCxnSpPr>
        <p:spPr>
          <a:xfrm flipV="1">
            <a:off x="3200400" y="5029200"/>
            <a:ext cx="2057400" cy="5334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28600" y="5904131"/>
            <a:ext cx="3505200" cy="369332"/>
          </a:xfrm>
          <a:prstGeom prst="rect">
            <a:avLst/>
          </a:prstGeom>
          <a:noFill/>
        </p:spPr>
        <p:txBody>
          <a:bodyPr wrap="square" rtlCol="0">
            <a:spAutoFit/>
          </a:bodyPr>
          <a:lstStyle/>
          <a:p>
            <a:r>
              <a:rPr lang="en-US" b="1" u="sng" dirty="0" smtClean="0">
                <a:solidFill>
                  <a:srgbClr val="FF0000"/>
                </a:solidFill>
              </a:rPr>
              <a:t>Drawings coming from LANL…</a:t>
            </a:r>
            <a:endParaRPr lang="en-US" b="1" u="sng"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Tasks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Receive wedges from </a:t>
            </a:r>
            <a:r>
              <a:rPr lang="en-US" dirty="0" err="1" smtClean="0"/>
              <a:t>SiDet</a:t>
            </a:r>
            <a:r>
              <a:rPr lang="en-US" dirty="0" smtClean="0"/>
              <a:t> – perform calibration and source tests</a:t>
            </a:r>
          </a:p>
          <a:p>
            <a:r>
              <a:rPr lang="en-US" dirty="0" smtClean="0"/>
              <a:t>Assign each wedge to a specific destination in the FVTX</a:t>
            </a:r>
          </a:p>
          <a:p>
            <a:r>
              <a:rPr lang="en-US" dirty="0" smtClean="0"/>
              <a:t>Bend </a:t>
            </a:r>
            <a:r>
              <a:rPr lang="en-US" dirty="0" err="1" smtClean="0"/>
              <a:t>HDIs</a:t>
            </a:r>
            <a:endParaRPr lang="en-US" dirty="0" smtClean="0"/>
          </a:p>
          <a:p>
            <a:r>
              <a:rPr lang="en-US" dirty="0" smtClean="0"/>
              <a:t>Attach pedestals</a:t>
            </a:r>
          </a:p>
          <a:p>
            <a:r>
              <a:rPr lang="en-US" dirty="0" smtClean="0"/>
              <a:t>Remove HDI tabs</a:t>
            </a:r>
          </a:p>
          <a:p>
            <a:r>
              <a:rPr lang="en-US" dirty="0" smtClean="0"/>
              <a:t>Add grounding and “inject1” wires</a:t>
            </a:r>
          </a:p>
          <a:p>
            <a:r>
              <a:rPr lang="en-US" dirty="0" smtClean="0"/>
              <a:t>Cut Notches in Mounting Tabs On </a:t>
            </a:r>
            <a:r>
              <a:rPr lang="en-US" u="sng" dirty="0" smtClean="0"/>
              <a:t>Small Disks</a:t>
            </a:r>
          </a:p>
          <a:p>
            <a:r>
              <a:rPr lang="en-US" dirty="0" smtClean="0"/>
              <a:t>Attach Thermocouples to Disks</a:t>
            </a:r>
          </a:p>
          <a:p>
            <a:r>
              <a:rPr lang="en-US" dirty="0" smtClean="0"/>
              <a:t>Assemble wedges on disk</a:t>
            </a:r>
          </a:p>
          <a:p>
            <a:r>
              <a:rPr lang="en-US" dirty="0" smtClean="0"/>
              <a:t>Perform metrology of sensors on disks</a:t>
            </a:r>
          </a:p>
          <a:p>
            <a:r>
              <a:rPr lang="en-US" dirty="0" smtClean="0"/>
              <a:t>Attach HDI extension cables, cooling lines, and bias cables to wedges</a:t>
            </a:r>
            <a:endParaRPr lang="en-US" dirty="0" smtClean="0">
              <a:solidFill>
                <a:srgbClr val="FF0000"/>
              </a:solidFill>
            </a:endParaRPr>
          </a:p>
          <a:p>
            <a:r>
              <a:rPr lang="en-US" dirty="0" smtClean="0"/>
              <a:t>Transfer disk to cage; route cooling lines and cables</a:t>
            </a:r>
          </a:p>
          <a:p>
            <a:r>
              <a:rPr lang="en-US" dirty="0" smtClean="0"/>
              <a:t>Test disk in cage using ROC card with cooling</a:t>
            </a:r>
          </a:p>
          <a:p>
            <a:r>
              <a:rPr lang="en-US" dirty="0" smtClean="0"/>
              <a:t>Repeat until cage is filled</a:t>
            </a:r>
          </a:p>
        </p:txBody>
      </p:sp>
      <p:sp>
        <p:nvSpPr>
          <p:cNvPr id="4" name="Date Placeholder 3"/>
          <p:cNvSpPr>
            <a:spLocks noGrp="1"/>
          </p:cNvSpPr>
          <p:nvPr>
            <p:ph type="dt" sz="half" idx="10"/>
          </p:nvPr>
        </p:nvSpPr>
        <p:spPr/>
        <p:txBody>
          <a:bodyPr/>
          <a:lstStyle/>
          <a:p>
            <a:fld id="{7D1C4C05-CCAE-304F-833E-BC2153D1B7B5}" type="datetime4">
              <a:rPr lang="en-US" smtClean="0"/>
              <a:pPr/>
              <a:t>November 10, 2010</a:t>
            </a:fld>
            <a:endParaRPr lang="en-US"/>
          </a:p>
        </p:txBody>
      </p:sp>
      <p:sp>
        <p:nvSpPr>
          <p:cNvPr id="5" name="Slide Number Placeholder 4"/>
          <p:cNvSpPr>
            <a:spLocks noGrp="1"/>
          </p:cNvSpPr>
          <p:nvPr>
            <p:ph type="sldNum" sz="quarter" idx="12"/>
          </p:nvPr>
        </p:nvSpPr>
        <p:spPr/>
        <p:txBody>
          <a:bodyPr/>
          <a:lstStyle/>
          <a:p>
            <a:fld id="{05BB1BF4-2553-014D-88A4-3BB7A2A65A4A}" type="slidenum">
              <a:rPr lang="en-US" smtClean="0"/>
              <a:pPr/>
              <a:t>2</a:t>
            </a:fld>
            <a:endParaRPr lang="en-US"/>
          </a:p>
        </p:txBody>
      </p:sp>
      <p:sp>
        <p:nvSpPr>
          <p:cNvPr id="6" name="Footer Placeholder 5"/>
          <p:cNvSpPr>
            <a:spLocks noGrp="1"/>
          </p:cNvSpPr>
          <p:nvPr>
            <p:ph type="ftr" sz="quarter" idx="11"/>
          </p:nvPr>
        </p:nvSpPr>
        <p:spPr/>
        <p:txBody>
          <a:bodyPr/>
          <a:lstStyle/>
          <a:p>
            <a:r>
              <a:rPr lang="en-US" smtClean="0"/>
              <a:t>FVTX Pictorial Guide</a:t>
            </a: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Attach Thermocouples to Disks</a:t>
            </a:r>
            <a:endParaRPr lang="en-US" dirty="0"/>
          </a:p>
        </p:txBody>
      </p:sp>
      <p:sp>
        <p:nvSpPr>
          <p:cNvPr id="5" name="Content Placeholder 4"/>
          <p:cNvSpPr>
            <a:spLocks noGrp="1"/>
          </p:cNvSpPr>
          <p:nvPr>
            <p:ph idx="1"/>
          </p:nvPr>
        </p:nvSpPr>
        <p:spPr/>
        <p:txBody>
          <a:bodyPr/>
          <a:lstStyle/>
          <a:p>
            <a:pPr>
              <a:buNone/>
            </a:pPr>
            <a:r>
              <a:rPr lang="en-US" dirty="0" smtClean="0"/>
              <a:t>Simple to attach and test thermocouples at this point; harder to do either of those things after the wedges are mounted on the disks.</a:t>
            </a:r>
          </a:p>
          <a:p>
            <a:pPr>
              <a:buNone/>
            </a:pPr>
            <a:r>
              <a:rPr lang="en-US" dirty="0" smtClean="0"/>
              <a:t>The thermocouples will be attached near the cooling inlets and outlets.</a:t>
            </a:r>
          </a:p>
          <a:p>
            <a:pPr>
              <a:buNone/>
            </a:pPr>
            <a:r>
              <a:rPr lang="en-US" dirty="0" smtClean="0"/>
              <a:t>Same thermocouples as used on the VTX.</a:t>
            </a:r>
          </a:p>
          <a:p>
            <a:pPr>
              <a:buNone/>
            </a:pPr>
            <a:r>
              <a:rPr lang="en-US" dirty="0" smtClean="0"/>
              <a:t>(Need pictorial info here…)</a:t>
            </a:r>
            <a:endParaRPr lang="en-US" dirty="0"/>
          </a:p>
        </p:txBody>
      </p:sp>
      <p:sp>
        <p:nvSpPr>
          <p:cNvPr id="4" name="Date Placeholder 3"/>
          <p:cNvSpPr>
            <a:spLocks noGrp="1"/>
          </p:cNvSpPr>
          <p:nvPr>
            <p:ph type="dt" sz="half" idx="10"/>
          </p:nvPr>
        </p:nvSpPr>
        <p:spPr/>
        <p:txBody>
          <a:bodyPr/>
          <a:lstStyle/>
          <a:p>
            <a:fld id="{D50B172E-0CD1-4F40-B7C8-63CD31FC6711}" type="datetime4">
              <a:rPr lang="en-US" smtClean="0"/>
              <a:pPr/>
              <a:t>November 10, 2010</a:t>
            </a:fld>
            <a:endParaRPr lang="en-US"/>
          </a:p>
        </p:txBody>
      </p:sp>
      <p:sp>
        <p:nvSpPr>
          <p:cNvPr id="6" name="Slide Number Placeholder 5"/>
          <p:cNvSpPr>
            <a:spLocks noGrp="1"/>
          </p:cNvSpPr>
          <p:nvPr>
            <p:ph type="sldNum" sz="quarter" idx="12"/>
          </p:nvPr>
        </p:nvSpPr>
        <p:spPr/>
        <p:txBody>
          <a:bodyPr/>
          <a:lstStyle/>
          <a:p>
            <a:fld id="{05BB1BF4-2553-014D-88A4-3BB7A2A65A4A}" type="slidenum">
              <a:rPr lang="en-US" smtClean="0"/>
              <a:pPr/>
              <a:t>20</a:t>
            </a:fld>
            <a:endParaRPr lang="en-US"/>
          </a:p>
        </p:txBody>
      </p:sp>
      <p:sp>
        <p:nvSpPr>
          <p:cNvPr id="7" name="Footer Placeholder 6"/>
          <p:cNvSpPr>
            <a:spLocks noGrp="1"/>
          </p:cNvSpPr>
          <p:nvPr>
            <p:ph type="ftr" sz="quarter" idx="11"/>
          </p:nvPr>
        </p:nvSpPr>
        <p:spPr/>
        <p:txBody>
          <a:bodyPr/>
          <a:lstStyle/>
          <a:p>
            <a:r>
              <a:rPr lang="en-US" smtClean="0"/>
              <a:t>FVTX Pictorial Guide</a:t>
            </a: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 y="143933"/>
            <a:ext cx="9144001" cy="1143000"/>
          </a:xfrm>
        </p:spPr>
        <p:txBody>
          <a:bodyPr>
            <a:normAutofit/>
          </a:bodyPr>
          <a:lstStyle/>
          <a:p>
            <a:r>
              <a:rPr lang="en-US" sz="3200" u="sng" dirty="0" smtClean="0"/>
              <a:t>Dry Run</a:t>
            </a:r>
            <a:r>
              <a:rPr lang="en-US" sz="3200" dirty="0" smtClean="0"/>
              <a:t>:  Assemble wedges on disk; put disks in cages</a:t>
            </a:r>
            <a:endParaRPr lang="en-US" sz="3200" dirty="0"/>
          </a:p>
        </p:txBody>
      </p:sp>
      <p:sp>
        <p:nvSpPr>
          <p:cNvPr id="3" name="Content Placeholder 2"/>
          <p:cNvSpPr>
            <a:spLocks noGrp="1"/>
          </p:cNvSpPr>
          <p:nvPr>
            <p:ph idx="1"/>
          </p:nvPr>
        </p:nvSpPr>
        <p:spPr>
          <a:xfrm>
            <a:off x="457200" y="1024467"/>
            <a:ext cx="8579884" cy="4525963"/>
          </a:xfrm>
        </p:spPr>
        <p:txBody>
          <a:bodyPr>
            <a:normAutofit/>
          </a:bodyPr>
          <a:lstStyle/>
          <a:p>
            <a:pPr>
              <a:buNone/>
            </a:pPr>
            <a:r>
              <a:rPr lang="en-US" sz="2000" dirty="0" smtClean="0"/>
              <a:t>Using blank backplanes (with pedestals) as dummy wedges, or using a small number of real wedges, practice placing wedges on disks.  Then practice carrying disk to cages.  </a:t>
            </a:r>
          </a:p>
          <a:p>
            <a:pPr>
              <a:buNone/>
            </a:pPr>
            <a:r>
              <a:rPr lang="en-US" sz="2000" dirty="0" smtClean="0"/>
              <a:t>How to attach cooling lines?</a:t>
            </a:r>
          </a:p>
          <a:p>
            <a:pPr>
              <a:buNone/>
            </a:pPr>
            <a:r>
              <a:rPr lang="en-US" sz="2000" dirty="0" smtClean="0"/>
              <a:t>How delicate is the process of placing a disk in a cage?  How many hands/tools/supervisors are needed?</a:t>
            </a:r>
          </a:p>
          <a:p>
            <a:pPr>
              <a:buNone/>
            </a:pPr>
            <a:r>
              <a:rPr lang="en-US" sz="2000" dirty="0" smtClean="0"/>
              <a:t>Can disk survey monuments been seen properly once in the cage?</a:t>
            </a:r>
          </a:p>
        </p:txBody>
      </p:sp>
      <p:pic>
        <p:nvPicPr>
          <p:cNvPr id="5" name="Picture 4" descr="build_Station2_halfside.tiff"/>
          <p:cNvPicPr>
            <a:picLocks noChangeAspect="1"/>
          </p:cNvPicPr>
          <p:nvPr/>
        </p:nvPicPr>
        <p:blipFill>
          <a:blip r:embed="rId2"/>
          <a:stretch>
            <a:fillRect/>
          </a:stretch>
        </p:blipFill>
        <p:spPr>
          <a:xfrm>
            <a:off x="3124200" y="3534532"/>
            <a:ext cx="5912884" cy="3211024"/>
          </a:xfrm>
          <a:prstGeom prst="rect">
            <a:avLst/>
          </a:prstGeom>
        </p:spPr>
      </p:pic>
      <p:sp>
        <p:nvSpPr>
          <p:cNvPr id="6" name="Date Placeholder 5"/>
          <p:cNvSpPr>
            <a:spLocks noGrp="1"/>
          </p:cNvSpPr>
          <p:nvPr>
            <p:ph type="dt" sz="half" idx="10"/>
          </p:nvPr>
        </p:nvSpPr>
        <p:spPr/>
        <p:txBody>
          <a:bodyPr/>
          <a:lstStyle/>
          <a:p>
            <a:fld id="{91A5F618-DBA3-1548-A104-3DA6D7A064E2}" type="datetime4">
              <a:rPr lang="en-US" smtClean="0"/>
              <a:pPr/>
              <a:t>November 10, 2010</a:t>
            </a:fld>
            <a:endParaRPr lang="en-US"/>
          </a:p>
        </p:txBody>
      </p:sp>
      <p:sp>
        <p:nvSpPr>
          <p:cNvPr id="7" name="Slide Number Placeholder 6"/>
          <p:cNvSpPr>
            <a:spLocks noGrp="1"/>
          </p:cNvSpPr>
          <p:nvPr>
            <p:ph type="sldNum" sz="quarter" idx="12"/>
          </p:nvPr>
        </p:nvSpPr>
        <p:spPr/>
        <p:txBody>
          <a:bodyPr/>
          <a:lstStyle/>
          <a:p>
            <a:fld id="{05BB1BF4-2553-014D-88A4-3BB7A2A65A4A}" type="slidenum">
              <a:rPr lang="en-US" smtClean="0"/>
              <a:pPr/>
              <a:t>21</a:t>
            </a:fld>
            <a:endParaRPr lang="en-US"/>
          </a:p>
        </p:txBody>
      </p:sp>
      <p:sp>
        <p:nvSpPr>
          <p:cNvPr id="8" name="Footer Placeholder 7"/>
          <p:cNvSpPr>
            <a:spLocks noGrp="1"/>
          </p:cNvSpPr>
          <p:nvPr>
            <p:ph type="ftr" sz="quarter" idx="11"/>
          </p:nvPr>
        </p:nvSpPr>
        <p:spPr/>
        <p:txBody>
          <a:bodyPr/>
          <a:lstStyle/>
          <a:p>
            <a:r>
              <a:rPr lang="en-US" smtClean="0"/>
              <a:t>FVTX Pictorial Guide</a:t>
            </a: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40"/>
            <a:ext cx="8229600" cy="1143000"/>
          </a:xfrm>
        </p:spPr>
        <p:txBody>
          <a:bodyPr/>
          <a:lstStyle/>
          <a:p>
            <a:r>
              <a:rPr lang="en-US" dirty="0" smtClean="0"/>
              <a:t>Assemble wedges on disk</a:t>
            </a:r>
            <a:endParaRPr lang="en-US" dirty="0"/>
          </a:p>
        </p:txBody>
      </p:sp>
      <p:sp>
        <p:nvSpPr>
          <p:cNvPr id="3" name="Content Placeholder 2"/>
          <p:cNvSpPr>
            <a:spLocks noGrp="1"/>
          </p:cNvSpPr>
          <p:nvPr>
            <p:ph idx="1"/>
          </p:nvPr>
        </p:nvSpPr>
        <p:spPr>
          <a:xfrm>
            <a:off x="457200" y="939800"/>
            <a:ext cx="8686800" cy="4525963"/>
          </a:xfrm>
        </p:spPr>
        <p:txBody>
          <a:bodyPr>
            <a:normAutofit/>
          </a:bodyPr>
          <a:lstStyle/>
          <a:p>
            <a:pPr>
              <a:buNone/>
            </a:pPr>
            <a:r>
              <a:rPr lang="en-US" sz="2000" dirty="0" smtClean="0"/>
              <a:t>Specific assembly ordering -- questions</a:t>
            </a:r>
          </a:p>
          <a:p>
            <a:r>
              <a:rPr lang="en-US" sz="2000" dirty="0" smtClean="0"/>
              <a:t>Bottom layer before top layer – that’s clear!</a:t>
            </a:r>
          </a:p>
          <a:p>
            <a:r>
              <a:rPr lang="en-US" sz="2000" i="1" dirty="0" err="1" smtClean="0">
                <a:latin typeface="Symbol" charset="2"/>
                <a:cs typeface="Symbol" charset="2"/>
              </a:rPr>
              <a:t>f</a:t>
            </a:r>
            <a:r>
              <a:rPr lang="en-US" sz="2000" dirty="0" smtClean="0"/>
              <a:t>-ordering important?  Probably not</a:t>
            </a:r>
          </a:p>
          <a:p>
            <a:r>
              <a:rPr lang="en-US" sz="2000" dirty="0" smtClean="0"/>
              <a:t>Complete one side before the other?  Or do both bottom layers before doing the top layers?  Perhaps unimportant as well</a:t>
            </a:r>
          </a:p>
          <a:p>
            <a:r>
              <a:rPr lang="en-US" sz="2000" dirty="0" smtClean="0"/>
              <a:t>Where to support cooling lines? Thermocouple wires?</a:t>
            </a:r>
          </a:p>
        </p:txBody>
      </p:sp>
      <p:pic>
        <p:nvPicPr>
          <p:cNvPr id="5" name="Picture 4" descr="build_Station2_halfside.tiff"/>
          <p:cNvPicPr>
            <a:picLocks noChangeAspect="1"/>
          </p:cNvPicPr>
          <p:nvPr/>
        </p:nvPicPr>
        <p:blipFill>
          <a:blip r:embed="rId2"/>
          <a:stretch>
            <a:fillRect/>
          </a:stretch>
        </p:blipFill>
        <p:spPr>
          <a:xfrm>
            <a:off x="2298609" y="3086190"/>
            <a:ext cx="6738475" cy="3659366"/>
          </a:xfrm>
          <a:prstGeom prst="rect">
            <a:avLst/>
          </a:prstGeom>
        </p:spPr>
      </p:pic>
      <p:sp>
        <p:nvSpPr>
          <p:cNvPr id="6" name="Date Placeholder 5"/>
          <p:cNvSpPr>
            <a:spLocks noGrp="1"/>
          </p:cNvSpPr>
          <p:nvPr>
            <p:ph type="dt" sz="half" idx="10"/>
          </p:nvPr>
        </p:nvSpPr>
        <p:spPr/>
        <p:txBody>
          <a:bodyPr/>
          <a:lstStyle/>
          <a:p>
            <a:fld id="{A7863C5A-214E-AF49-B8F3-C78AD5F0FE95}" type="datetime4">
              <a:rPr lang="en-US" smtClean="0"/>
              <a:pPr/>
              <a:t>November 10, 2010</a:t>
            </a:fld>
            <a:endParaRPr lang="en-US"/>
          </a:p>
        </p:txBody>
      </p:sp>
      <p:sp>
        <p:nvSpPr>
          <p:cNvPr id="7" name="Slide Number Placeholder 6"/>
          <p:cNvSpPr>
            <a:spLocks noGrp="1"/>
          </p:cNvSpPr>
          <p:nvPr>
            <p:ph type="sldNum" sz="quarter" idx="12"/>
          </p:nvPr>
        </p:nvSpPr>
        <p:spPr/>
        <p:txBody>
          <a:bodyPr/>
          <a:lstStyle/>
          <a:p>
            <a:fld id="{05BB1BF4-2553-014D-88A4-3BB7A2A65A4A}" type="slidenum">
              <a:rPr lang="en-US" smtClean="0"/>
              <a:pPr/>
              <a:t>22</a:t>
            </a:fld>
            <a:endParaRPr lang="en-US"/>
          </a:p>
        </p:txBody>
      </p:sp>
      <p:sp>
        <p:nvSpPr>
          <p:cNvPr id="8" name="Footer Placeholder 7"/>
          <p:cNvSpPr>
            <a:spLocks noGrp="1"/>
          </p:cNvSpPr>
          <p:nvPr>
            <p:ph type="ftr" sz="quarter" idx="11"/>
          </p:nvPr>
        </p:nvSpPr>
        <p:spPr/>
        <p:txBody>
          <a:bodyPr/>
          <a:lstStyle/>
          <a:p>
            <a:r>
              <a:rPr lang="en-US" smtClean="0"/>
              <a:t>FVTX Pictorial Guide</a:t>
            </a: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Assemble wedges on disk</a:t>
            </a:r>
            <a:endParaRPr lang="en-US" dirty="0"/>
          </a:p>
        </p:txBody>
      </p:sp>
      <p:sp>
        <p:nvSpPr>
          <p:cNvPr id="3" name="Content Placeholder 2"/>
          <p:cNvSpPr>
            <a:spLocks noGrp="1"/>
          </p:cNvSpPr>
          <p:nvPr>
            <p:ph idx="1"/>
          </p:nvPr>
        </p:nvSpPr>
        <p:spPr>
          <a:xfrm>
            <a:off x="254000" y="954350"/>
            <a:ext cx="8686800" cy="4525963"/>
          </a:xfrm>
        </p:spPr>
        <p:txBody>
          <a:bodyPr>
            <a:normAutofit/>
          </a:bodyPr>
          <a:lstStyle/>
          <a:p>
            <a:pPr>
              <a:buNone/>
            </a:pPr>
            <a:r>
              <a:rPr lang="en-US" sz="2000" dirty="0" smtClean="0"/>
              <a:t>Careful attention needs to be paid to the method for inserting and tightening the tiny #2 screws that hold the wedges onto the cooling plates; scratching the surface of the sensor is to be avoided...</a:t>
            </a:r>
          </a:p>
          <a:p>
            <a:pPr>
              <a:buNone/>
            </a:pPr>
            <a:r>
              <a:rPr lang="en-US" sz="2000" dirty="0" smtClean="0"/>
              <a:t>Definitely want to use torque-limiting screwdriver with proper driver on it.</a:t>
            </a:r>
          </a:p>
          <a:p>
            <a:pPr>
              <a:buNone/>
            </a:pPr>
            <a:r>
              <a:rPr lang="en-US" sz="2000" dirty="0" smtClean="0"/>
              <a:t>May need to customize driver head to safely hold screws.</a:t>
            </a:r>
          </a:p>
          <a:p>
            <a:pPr>
              <a:buNone/>
            </a:pPr>
            <a:r>
              <a:rPr lang="en-US" sz="2000" dirty="0" smtClean="0"/>
              <a:t>Use PEEK material for screws.</a:t>
            </a:r>
          </a:p>
          <a:p>
            <a:pPr lvl="1"/>
            <a:endParaRPr lang="en-US" dirty="0"/>
          </a:p>
        </p:txBody>
      </p:sp>
      <p:pic>
        <p:nvPicPr>
          <p:cNvPr id="4" name="Picture 3"/>
          <p:cNvPicPr>
            <a:picLocks noChangeAspect="1"/>
          </p:cNvPicPr>
          <p:nvPr/>
        </p:nvPicPr>
        <p:blipFill>
          <a:blip r:embed="rId2"/>
          <a:srcRect l="28830" t="30807" r="8237" b="23064"/>
          <a:stretch>
            <a:fillRect/>
          </a:stretch>
        </p:blipFill>
        <p:spPr>
          <a:xfrm>
            <a:off x="922866" y="3635790"/>
            <a:ext cx="2201334" cy="1613543"/>
          </a:xfrm>
          <a:prstGeom prst="rect">
            <a:avLst/>
          </a:prstGeom>
        </p:spPr>
      </p:pic>
      <p:pic>
        <p:nvPicPr>
          <p:cNvPr id="5" name="Picture 4" descr="littlescrews.tiff"/>
          <p:cNvPicPr>
            <a:picLocks noChangeAspect="1"/>
          </p:cNvPicPr>
          <p:nvPr/>
        </p:nvPicPr>
        <p:blipFill>
          <a:blip r:embed="rId3"/>
          <a:stretch>
            <a:fillRect/>
          </a:stretch>
        </p:blipFill>
        <p:spPr>
          <a:xfrm>
            <a:off x="4148706" y="3217332"/>
            <a:ext cx="4995294" cy="3640667"/>
          </a:xfrm>
          <a:prstGeom prst="rect">
            <a:avLst/>
          </a:prstGeom>
        </p:spPr>
      </p:pic>
      <p:sp>
        <p:nvSpPr>
          <p:cNvPr id="6" name="Date Placeholder 5"/>
          <p:cNvSpPr>
            <a:spLocks noGrp="1"/>
          </p:cNvSpPr>
          <p:nvPr>
            <p:ph type="dt" sz="half" idx="10"/>
          </p:nvPr>
        </p:nvSpPr>
        <p:spPr/>
        <p:txBody>
          <a:bodyPr/>
          <a:lstStyle/>
          <a:p>
            <a:fld id="{E338C294-25AA-7F40-9049-6DD3603C5317}" type="datetime4">
              <a:rPr lang="en-US" smtClean="0"/>
              <a:pPr/>
              <a:t>November 10, 2010</a:t>
            </a:fld>
            <a:endParaRPr lang="en-US"/>
          </a:p>
        </p:txBody>
      </p:sp>
      <p:sp>
        <p:nvSpPr>
          <p:cNvPr id="7" name="Slide Number Placeholder 6"/>
          <p:cNvSpPr>
            <a:spLocks noGrp="1"/>
          </p:cNvSpPr>
          <p:nvPr>
            <p:ph type="sldNum" sz="quarter" idx="12"/>
          </p:nvPr>
        </p:nvSpPr>
        <p:spPr/>
        <p:txBody>
          <a:bodyPr/>
          <a:lstStyle/>
          <a:p>
            <a:fld id="{05BB1BF4-2553-014D-88A4-3BB7A2A65A4A}" type="slidenum">
              <a:rPr lang="en-US" smtClean="0"/>
              <a:pPr/>
              <a:t>23</a:t>
            </a:fld>
            <a:endParaRPr lang="en-US"/>
          </a:p>
        </p:txBody>
      </p:sp>
      <p:sp>
        <p:nvSpPr>
          <p:cNvPr id="8" name="Footer Placeholder 7"/>
          <p:cNvSpPr>
            <a:spLocks noGrp="1"/>
          </p:cNvSpPr>
          <p:nvPr>
            <p:ph type="ftr" sz="quarter" idx="11"/>
          </p:nvPr>
        </p:nvSpPr>
        <p:spPr/>
        <p:txBody>
          <a:bodyPr/>
          <a:lstStyle/>
          <a:p>
            <a:r>
              <a:rPr lang="en-US" smtClean="0"/>
              <a:t>FVTX Pictorial Guide</a:t>
            </a: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Grounding Configuration</a:t>
            </a:r>
            <a:endParaRPr lang="en-US" dirty="0"/>
          </a:p>
        </p:txBody>
      </p:sp>
      <p:sp>
        <p:nvSpPr>
          <p:cNvPr id="3" name="Content Placeholder 2"/>
          <p:cNvSpPr>
            <a:spLocks noGrp="1"/>
          </p:cNvSpPr>
          <p:nvPr>
            <p:ph idx="1"/>
          </p:nvPr>
        </p:nvSpPr>
        <p:spPr>
          <a:xfrm>
            <a:off x="254000" y="954350"/>
            <a:ext cx="8686800" cy="4525963"/>
          </a:xfrm>
        </p:spPr>
        <p:txBody>
          <a:bodyPr>
            <a:normAutofit/>
          </a:bodyPr>
          <a:lstStyle/>
          <a:p>
            <a:r>
              <a:rPr lang="en-US" sz="2000" dirty="0" smtClean="0"/>
              <a:t>Concern:  digital cross-talk and noise due to interactions between neighboring wedges</a:t>
            </a:r>
          </a:p>
          <a:p>
            <a:endParaRPr lang="en-US" sz="2000" dirty="0" smtClean="0"/>
          </a:p>
          <a:p>
            <a:r>
              <a:rPr lang="en-US" sz="2000" dirty="0" smtClean="0"/>
              <a:t>Method:  send clocks to as many wedges on a disk as possible, and read out selected wedges; look for changes as a function of turning on/off other wedges; can test validity of grounding assumptions</a:t>
            </a:r>
          </a:p>
          <a:p>
            <a:pPr lvl="1">
              <a:buNone/>
            </a:pPr>
            <a:endParaRPr lang="en-US" dirty="0"/>
          </a:p>
        </p:txBody>
      </p:sp>
      <p:sp>
        <p:nvSpPr>
          <p:cNvPr id="4" name="Date Placeholder 3"/>
          <p:cNvSpPr>
            <a:spLocks noGrp="1"/>
          </p:cNvSpPr>
          <p:nvPr>
            <p:ph type="dt" sz="half" idx="10"/>
          </p:nvPr>
        </p:nvSpPr>
        <p:spPr/>
        <p:txBody>
          <a:bodyPr/>
          <a:lstStyle/>
          <a:p>
            <a:fld id="{352D6C88-D789-7D41-AF1A-E498169A4FFE}" type="datetime4">
              <a:rPr lang="en-US" smtClean="0"/>
              <a:pPr/>
              <a:t>November 10, 2010</a:t>
            </a:fld>
            <a:endParaRPr lang="en-US"/>
          </a:p>
        </p:txBody>
      </p:sp>
      <p:sp>
        <p:nvSpPr>
          <p:cNvPr id="5" name="Slide Number Placeholder 4"/>
          <p:cNvSpPr>
            <a:spLocks noGrp="1"/>
          </p:cNvSpPr>
          <p:nvPr>
            <p:ph type="sldNum" sz="quarter" idx="12"/>
          </p:nvPr>
        </p:nvSpPr>
        <p:spPr/>
        <p:txBody>
          <a:bodyPr/>
          <a:lstStyle/>
          <a:p>
            <a:fld id="{05BB1BF4-2553-014D-88A4-3BB7A2A65A4A}" type="slidenum">
              <a:rPr lang="en-US" smtClean="0"/>
              <a:pPr/>
              <a:t>24</a:t>
            </a:fld>
            <a:endParaRPr lang="en-US"/>
          </a:p>
        </p:txBody>
      </p:sp>
      <p:sp>
        <p:nvSpPr>
          <p:cNvPr id="6" name="Footer Placeholder 5"/>
          <p:cNvSpPr>
            <a:spLocks noGrp="1"/>
          </p:cNvSpPr>
          <p:nvPr>
            <p:ph type="ftr" sz="quarter" idx="11"/>
          </p:nvPr>
        </p:nvSpPr>
        <p:spPr/>
        <p:txBody>
          <a:bodyPr/>
          <a:lstStyle/>
          <a:p>
            <a:r>
              <a:rPr lang="en-US" smtClean="0"/>
              <a:t>FVTX Pictorial Guide</a:t>
            </a: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Perform metrology of sensors on disks</a:t>
            </a:r>
            <a:endParaRPr lang="en-US" dirty="0"/>
          </a:p>
        </p:txBody>
      </p:sp>
      <p:sp>
        <p:nvSpPr>
          <p:cNvPr id="3" name="Content Placeholder 2"/>
          <p:cNvSpPr>
            <a:spLocks noGrp="1"/>
          </p:cNvSpPr>
          <p:nvPr>
            <p:ph idx="1"/>
          </p:nvPr>
        </p:nvSpPr>
        <p:spPr>
          <a:xfrm>
            <a:off x="457200" y="931333"/>
            <a:ext cx="8229600" cy="2497731"/>
          </a:xfrm>
        </p:spPr>
        <p:txBody>
          <a:bodyPr>
            <a:normAutofit fontScale="92500" lnSpcReduction="20000"/>
          </a:bodyPr>
          <a:lstStyle/>
          <a:p>
            <a:r>
              <a:rPr lang="en-US" sz="2000" dirty="0" smtClean="0"/>
              <a:t>Using external vendor, Hexagon Metrology (RI) – transportation issues?  Check with Ed O’Brien on paperwork for taking equipment offsite.  Also need proper packing for transportation.</a:t>
            </a:r>
          </a:p>
          <a:p>
            <a:r>
              <a:rPr lang="en-US" sz="2000" dirty="0" smtClean="0"/>
              <a:t>Touch-probe (“stylus”) will locate the three circular survey points on a disk</a:t>
            </a:r>
          </a:p>
          <a:p>
            <a:r>
              <a:rPr lang="en-US" sz="2000" dirty="0" smtClean="0"/>
              <a:t>Optical viewer will locate the 2 visible reference marks on each sensor; sensors have 6 reference marks, but in general 4 of them will be obscured by </a:t>
            </a:r>
            <a:r>
              <a:rPr lang="en-US" sz="2000" dirty="0" err="1" smtClean="0"/>
              <a:t>encapsulant</a:t>
            </a:r>
            <a:r>
              <a:rPr lang="en-US" sz="2000" dirty="0" smtClean="0"/>
              <a:t>; </a:t>
            </a:r>
          </a:p>
          <a:p>
            <a:r>
              <a:rPr lang="en-US" sz="2000" dirty="0" smtClean="0"/>
              <a:t>Both sides of disk optically surveyed in single operation; establishes relation between coordinates on either side</a:t>
            </a:r>
            <a:endParaRPr lang="en-US" sz="2000" dirty="0"/>
          </a:p>
        </p:txBody>
      </p:sp>
      <p:pic>
        <p:nvPicPr>
          <p:cNvPr id="4" name="Picture 3" descr="referencemarkview.tiff"/>
          <p:cNvPicPr>
            <a:picLocks noChangeAspect="1"/>
          </p:cNvPicPr>
          <p:nvPr/>
        </p:nvPicPr>
        <p:blipFill>
          <a:blip r:embed="rId2"/>
          <a:stretch>
            <a:fillRect/>
          </a:stretch>
        </p:blipFill>
        <p:spPr>
          <a:xfrm>
            <a:off x="1837795" y="3600651"/>
            <a:ext cx="7306205" cy="3257349"/>
          </a:xfrm>
          <a:prstGeom prst="rect">
            <a:avLst/>
          </a:prstGeom>
        </p:spPr>
      </p:pic>
      <p:sp>
        <p:nvSpPr>
          <p:cNvPr id="5" name="Date Placeholder 4"/>
          <p:cNvSpPr>
            <a:spLocks noGrp="1"/>
          </p:cNvSpPr>
          <p:nvPr>
            <p:ph type="dt" sz="half" idx="10"/>
          </p:nvPr>
        </p:nvSpPr>
        <p:spPr/>
        <p:txBody>
          <a:bodyPr/>
          <a:lstStyle/>
          <a:p>
            <a:fld id="{59229785-4049-1A48-AAD7-FC2DA9595B86}" type="datetime4">
              <a:rPr lang="en-US" smtClean="0"/>
              <a:pPr/>
              <a:t>November 10, 2010</a:t>
            </a:fld>
            <a:endParaRPr lang="en-US"/>
          </a:p>
        </p:txBody>
      </p:sp>
      <p:sp>
        <p:nvSpPr>
          <p:cNvPr id="6" name="Slide Number Placeholder 5"/>
          <p:cNvSpPr>
            <a:spLocks noGrp="1"/>
          </p:cNvSpPr>
          <p:nvPr>
            <p:ph type="sldNum" sz="quarter" idx="12"/>
          </p:nvPr>
        </p:nvSpPr>
        <p:spPr/>
        <p:txBody>
          <a:bodyPr/>
          <a:lstStyle/>
          <a:p>
            <a:fld id="{05BB1BF4-2553-014D-88A4-3BB7A2A65A4A}" type="slidenum">
              <a:rPr lang="en-US" smtClean="0"/>
              <a:pPr/>
              <a:t>25</a:t>
            </a:fld>
            <a:endParaRPr lang="en-US"/>
          </a:p>
        </p:txBody>
      </p:sp>
      <p:sp>
        <p:nvSpPr>
          <p:cNvPr id="7" name="Footer Placeholder 6"/>
          <p:cNvSpPr>
            <a:spLocks noGrp="1"/>
          </p:cNvSpPr>
          <p:nvPr>
            <p:ph type="ftr" sz="quarter" idx="11"/>
          </p:nvPr>
        </p:nvSpPr>
        <p:spPr/>
        <p:txBody>
          <a:bodyPr/>
          <a:lstStyle/>
          <a:p>
            <a:r>
              <a:rPr lang="en-US" smtClean="0"/>
              <a:t>FVTX Pictorial Guide</a:t>
            </a: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Attach HDI extension cables, cooling lines, and bias cables to wedges</a:t>
            </a:r>
            <a:endParaRPr lang="en-US" dirty="0"/>
          </a:p>
        </p:txBody>
      </p:sp>
      <p:sp>
        <p:nvSpPr>
          <p:cNvPr id="3" name="Content Placeholder 2"/>
          <p:cNvSpPr>
            <a:spLocks noGrp="1"/>
          </p:cNvSpPr>
          <p:nvPr>
            <p:ph idx="1"/>
          </p:nvPr>
        </p:nvSpPr>
        <p:spPr>
          <a:xfrm>
            <a:off x="457200" y="1242218"/>
            <a:ext cx="8229600" cy="4525963"/>
          </a:xfrm>
        </p:spPr>
        <p:txBody>
          <a:bodyPr>
            <a:normAutofit/>
          </a:bodyPr>
          <a:lstStyle/>
          <a:p>
            <a:r>
              <a:rPr lang="en-US" sz="2000" dirty="0" smtClean="0"/>
              <a:t>For the extension cables, an exact correlation between length, bending, and wedge location exists</a:t>
            </a:r>
          </a:p>
          <a:p>
            <a:r>
              <a:rPr lang="en-US" sz="2000" dirty="0" smtClean="0"/>
              <a:t>Extension cables are fastened to a hoop to keep them in place during this process, and for upcoming transfer to the cage</a:t>
            </a:r>
          </a:p>
          <a:p>
            <a:r>
              <a:rPr lang="en-US" sz="2000" dirty="0" smtClean="0"/>
              <a:t>Probably want to do extension cables at same </a:t>
            </a:r>
            <a:r>
              <a:rPr lang="en-US" sz="2000" i="1" dirty="0" err="1" smtClean="0">
                <a:latin typeface="Symbol" charset="2"/>
                <a:cs typeface="Symbol" charset="2"/>
              </a:rPr>
              <a:t>f</a:t>
            </a:r>
            <a:r>
              <a:rPr lang="en-US" sz="2000" dirty="0" smtClean="0"/>
              <a:t> together, attach them to the hoop, then move on to the next </a:t>
            </a:r>
            <a:r>
              <a:rPr lang="en-US" sz="2000" i="1" dirty="0" err="1" smtClean="0">
                <a:latin typeface="Symbol" charset="2"/>
                <a:cs typeface="Symbol" charset="2"/>
              </a:rPr>
              <a:t>f</a:t>
            </a:r>
            <a:r>
              <a:rPr lang="en-US" sz="2000" dirty="0" smtClean="0"/>
              <a:t> location</a:t>
            </a:r>
          </a:p>
          <a:p>
            <a:r>
              <a:rPr lang="en-US" sz="2000" dirty="0" smtClean="0"/>
              <a:t>Cooling lines and bias cables must also be attached; thermocouple wire as well</a:t>
            </a:r>
          </a:p>
        </p:txBody>
      </p:sp>
      <p:pic>
        <p:nvPicPr>
          <p:cNvPr id="4" name="Picture 3" descr="buildStation2.tiff"/>
          <p:cNvPicPr>
            <a:picLocks noChangeAspect="1"/>
          </p:cNvPicPr>
          <p:nvPr/>
        </p:nvPicPr>
        <p:blipFill>
          <a:blip r:embed="rId2"/>
          <a:stretch>
            <a:fillRect/>
          </a:stretch>
        </p:blipFill>
        <p:spPr>
          <a:xfrm>
            <a:off x="3108960" y="3651014"/>
            <a:ext cx="5772573" cy="3206985"/>
          </a:xfrm>
          <a:prstGeom prst="rect">
            <a:avLst/>
          </a:prstGeom>
        </p:spPr>
      </p:pic>
      <p:sp>
        <p:nvSpPr>
          <p:cNvPr id="5" name="Date Placeholder 4"/>
          <p:cNvSpPr>
            <a:spLocks noGrp="1"/>
          </p:cNvSpPr>
          <p:nvPr>
            <p:ph type="dt" sz="half" idx="10"/>
          </p:nvPr>
        </p:nvSpPr>
        <p:spPr/>
        <p:txBody>
          <a:bodyPr/>
          <a:lstStyle/>
          <a:p>
            <a:fld id="{2F2E77A1-81D0-344E-922A-7BD22A68BE7B}" type="datetime4">
              <a:rPr lang="en-US" smtClean="0"/>
              <a:pPr/>
              <a:t>November 10, 2010</a:t>
            </a:fld>
            <a:endParaRPr lang="en-US"/>
          </a:p>
        </p:txBody>
      </p:sp>
      <p:sp>
        <p:nvSpPr>
          <p:cNvPr id="6" name="Slide Number Placeholder 5"/>
          <p:cNvSpPr>
            <a:spLocks noGrp="1"/>
          </p:cNvSpPr>
          <p:nvPr>
            <p:ph type="sldNum" sz="quarter" idx="12"/>
          </p:nvPr>
        </p:nvSpPr>
        <p:spPr/>
        <p:txBody>
          <a:bodyPr/>
          <a:lstStyle/>
          <a:p>
            <a:fld id="{05BB1BF4-2553-014D-88A4-3BB7A2A65A4A}" type="slidenum">
              <a:rPr lang="en-US" smtClean="0"/>
              <a:pPr/>
              <a:t>26</a:t>
            </a:fld>
            <a:endParaRPr lang="en-US"/>
          </a:p>
        </p:txBody>
      </p:sp>
      <p:sp>
        <p:nvSpPr>
          <p:cNvPr id="7" name="Footer Placeholder 6"/>
          <p:cNvSpPr>
            <a:spLocks noGrp="1"/>
          </p:cNvSpPr>
          <p:nvPr>
            <p:ph type="ftr" sz="quarter" idx="11"/>
          </p:nvPr>
        </p:nvSpPr>
        <p:spPr/>
        <p:txBody>
          <a:bodyPr/>
          <a:lstStyle/>
          <a:p>
            <a:r>
              <a:rPr lang="en-US" smtClean="0"/>
              <a:t>FVTX Pictorial Guide</a:t>
            </a: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Transfer disk to cage; route cooling lines and cables</a:t>
            </a:r>
            <a:endParaRPr lang="en-US" dirty="0"/>
          </a:p>
        </p:txBody>
      </p:sp>
      <p:sp>
        <p:nvSpPr>
          <p:cNvPr id="3" name="Content Placeholder 2"/>
          <p:cNvSpPr>
            <a:spLocks noGrp="1"/>
          </p:cNvSpPr>
          <p:nvPr>
            <p:ph idx="1"/>
          </p:nvPr>
        </p:nvSpPr>
        <p:spPr/>
        <p:txBody>
          <a:bodyPr>
            <a:normAutofit fontScale="92500"/>
          </a:bodyPr>
          <a:lstStyle/>
          <a:p>
            <a:r>
              <a:rPr lang="en-US" dirty="0" smtClean="0"/>
              <a:t>Station is hand-carried a short distance from disk assembly fixture to cage fixture using special carrier designed for each station</a:t>
            </a:r>
          </a:p>
          <a:p>
            <a:r>
              <a:rPr lang="en-US" dirty="0" smtClean="0"/>
              <a:t>Cooling lines may need to be routed through cage walls during this procedure (is this dodgy?)</a:t>
            </a:r>
          </a:p>
          <a:p>
            <a:r>
              <a:rPr lang="en-US" dirty="0" smtClean="0"/>
              <a:t>Carrier rests on cage while station is fastened to the cage; cables are unfastened from the hoop; carrier is then taken away</a:t>
            </a:r>
          </a:p>
          <a:p>
            <a:r>
              <a:rPr lang="en-US" dirty="0" smtClean="0"/>
              <a:t>Cables are then attached to the ROC board</a:t>
            </a:r>
          </a:p>
          <a:p>
            <a:endParaRPr lang="en-US" dirty="0"/>
          </a:p>
        </p:txBody>
      </p:sp>
      <p:sp>
        <p:nvSpPr>
          <p:cNvPr id="4" name="Date Placeholder 3"/>
          <p:cNvSpPr>
            <a:spLocks noGrp="1"/>
          </p:cNvSpPr>
          <p:nvPr>
            <p:ph type="dt" sz="half" idx="10"/>
          </p:nvPr>
        </p:nvSpPr>
        <p:spPr/>
        <p:txBody>
          <a:bodyPr/>
          <a:lstStyle/>
          <a:p>
            <a:fld id="{2B22ECDA-2D64-3346-8237-F8EE9DCCA546}" type="datetime4">
              <a:rPr lang="en-US" smtClean="0"/>
              <a:pPr/>
              <a:t>November 10, 2010</a:t>
            </a:fld>
            <a:endParaRPr lang="en-US"/>
          </a:p>
        </p:txBody>
      </p:sp>
      <p:sp>
        <p:nvSpPr>
          <p:cNvPr id="5" name="Slide Number Placeholder 4"/>
          <p:cNvSpPr>
            <a:spLocks noGrp="1"/>
          </p:cNvSpPr>
          <p:nvPr>
            <p:ph type="sldNum" sz="quarter" idx="12"/>
          </p:nvPr>
        </p:nvSpPr>
        <p:spPr/>
        <p:txBody>
          <a:bodyPr/>
          <a:lstStyle/>
          <a:p>
            <a:fld id="{05BB1BF4-2553-014D-88A4-3BB7A2A65A4A}" type="slidenum">
              <a:rPr lang="en-US" smtClean="0"/>
              <a:pPr/>
              <a:t>27</a:t>
            </a:fld>
            <a:endParaRPr lang="en-US"/>
          </a:p>
        </p:txBody>
      </p:sp>
      <p:sp>
        <p:nvSpPr>
          <p:cNvPr id="6" name="Footer Placeholder 5"/>
          <p:cNvSpPr>
            <a:spLocks noGrp="1"/>
          </p:cNvSpPr>
          <p:nvPr>
            <p:ph type="ftr" sz="quarter" idx="11"/>
          </p:nvPr>
        </p:nvSpPr>
        <p:spPr/>
        <p:txBody>
          <a:bodyPr/>
          <a:lstStyle/>
          <a:p>
            <a:r>
              <a:rPr lang="en-US" smtClean="0"/>
              <a:t>FVTX Pictorial Guide</a:t>
            </a: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Test disk in cage using ROC card with cooling in operation</a:t>
            </a:r>
            <a:endParaRPr lang="en-US" dirty="0"/>
          </a:p>
        </p:txBody>
      </p:sp>
      <p:sp>
        <p:nvSpPr>
          <p:cNvPr id="3" name="Content Placeholder 2"/>
          <p:cNvSpPr>
            <a:spLocks noGrp="1"/>
          </p:cNvSpPr>
          <p:nvPr>
            <p:ph idx="1"/>
          </p:nvPr>
        </p:nvSpPr>
        <p:spPr/>
        <p:txBody>
          <a:bodyPr>
            <a:normAutofit lnSpcReduction="10000"/>
          </a:bodyPr>
          <a:lstStyle/>
          <a:p>
            <a:r>
              <a:rPr lang="en-US" dirty="0" smtClean="0"/>
              <a:t>It is very important to test a disk in a cage as much as possible BEFORE putting in the next disk (for repairs, disks must be removed in the opposite order they were put in…)</a:t>
            </a:r>
          </a:p>
          <a:p>
            <a:r>
              <a:rPr lang="en-US" dirty="0" smtClean="0"/>
              <a:t>This includes operating the disk through the ROC card, applying bias, running cooling through the lines – everything possible</a:t>
            </a:r>
          </a:p>
          <a:p>
            <a:r>
              <a:rPr lang="en-US" dirty="0" smtClean="0">
                <a:solidFill>
                  <a:srgbClr val="000000"/>
                </a:solidFill>
              </a:rPr>
              <a:t>Grounding options can be explored at this time as well…</a:t>
            </a:r>
            <a:endParaRPr lang="en-US" dirty="0">
              <a:solidFill>
                <a:srgbClr val="000000"/>
              </a:solidFill>
            </a:endParaRPr>
          </a:p>
        </p:txBody>
      </p:sp>
      <p:sp>
        <p:nvSpPr>
          <p:cNvPr id="4" name="Date Placeholder 3"/>
          <p:cNvSpPr>
            <a:spLocks noGrp="1"/>
          </p:cNvSpPr>
          <p:nvPr>
            <p:ph type="dt" sz="half" idx="10"/>
          </p:nvPr>
        </p:nvSpPr>
        <p:spPr/>
        <p:txBody>
          <a:bodyPr/>
          <a:lstStyle/>
          <a:p>
            <a:fld id="{2DAF3099-1734-9F4A-AB83-55B9A74436D4}" type="datetime4">
              <a:rPr lang="en-US" smtClean="0"/>
              <a:pPr/>
              <a:t>November 10, 2010</a:t>
            </a:fld>
            <a:endParaRPr lang="en-US"/>
          </a:p>
        </p:txBody>
      </p:sp>
      <p:sp>
        <p:nvSpPr>
          <p:cNvPr id="5" name="Slide Number Placeholder 4"/>
          <p:cNvSpPr>
            <a:spLocks noGrp="1"/>
          </p:cNvSpPr>
          <p:nvPr>
            <p:ph type="sldNum" sz="quarter" idx="12"/>
          </p:nvPr>
        </p:nvSpPr>
        <p:spPr/>
        <p:txBody>
          <a:bodyPr/>
          <a:lstStyle/>
          <a:p>
            <a:fld id="{05BB1BF4-2553-014D-88A4-3BB7A2A65A4A}" type="slidenum">
              <a:rPr lang="en-US" smtClean="0"/>
              <a:pPr/>
              <a:t>28</a:t>
            </a:fld>
            <a:endParaRPr lang="en-US"/>
          </a:p>
        </p:txBody>
      </p:sp>
      <p:sp>
        <p:nvSpPr>
          <p:cNvPr id="6" name="Footer Placeholder 5"/>
          <p:cNvSpPr>
            <a:spLocks noGrp="1"/>
          </p:cNvSpPr>
          <p:nvPr>
            <p:ph type="ftr" sz="quarter" idx="11"/>
          </p:nvPr>
        </p:nvSpPr>
        <p:spPr/>
        <p:txBody>
          <a:bodyPr/>
          <a:lstStyle/>
          <a:p>
            <a:r>
              <a:rPr lang="en-US" smtClean="0"/>
              <a:t>FVTX Pictorial Guide</a:t>
            </a: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Metrology of Disks in Cages</a:t>
            </a:r>
            <a:endParaRPr lang="en-US" dirty="0"/>
          </a:p>
        </p:txBody>
      </p:sp>
      <p:sp>
        <p:nvSpPr>
          <p:cNvPr id="3" name="Content Placeholder 2"/>
          <p:cNvSpPr>
            <a:spLocks noGrp="1"/>
          </p:cNvSpPr>
          <p:nvPr>
            <p:ph idx="1"/>
          </p:nvPr>
        </p:nvSpPr>
        <p:spPr/>
        <p:txBody>
          <a:bodyPr>
            <a:normAutofit fontScale="92500"/>
          </a:bodyPr>
          <a:lstStyle/>
          <a:p>
            <a:r>
              <a:rPr lang="en-US" dirty="0" smtClean="0"/>
              <a:t>It is proposed to measure the relative positions of disks inside a cage using the touch-probe of the brand-new 5-axis CMM in the main shop at BNL.</a:t>
            </a:r>
          </a:p>
          <a:p>
            <a:r>
              <a:rPr lang="en-US" dirty="0" smtClean="0"/>
              <a:t>The CMM in the main shop cannot be outfitted with a camera, and they seem to lack the expertise to import a design model into the measuring program, but the number of measurement points is not very large so these do not seem like major obstacles</a:t>
            </a:r>
          </a:p>
        </p:txBody>
      </p:sp>
      <p:sp>
        <p:nvSpPr>
          <p:cNvPr id="4" name="Date Placeholder 3"/>
          <p:cNvSpPr>
            <a:spLocks noGrp="1"/>
          </p:cNvSpPr>
          <p:nvPr>
            <p:ph type="dt" sz="half" idx="10"/>
          </p:nvPr>
        </p:nvSpPr>
        <p:spPr/>
        <p:txBody>
          <a:bodyPr/>
          <a:lstStyle/>
          <a:p>
            <a:fld id="{D6191BDA-CE5C-2240-9A4D-9A9A5A4EC331}" type="datetime4">
              <a:rPr lang="en-US" smtClean="0"/>
              <a:pPr/>
              <a:t>November 10, 2010</a:t>
            </a:fld>
            <a:endParaRPr lang="en-US"/>
          </a:p>
        </p:txBody>
      </p:sp>
      <p:sp>
        <p:nvSpPr>
          <p:cNvPr id="5" name="Slide Number Placeholder 4"/>
          <p:cNvSpPr>
            <a:spLocks noGrp="1"/>
          </p:cNvSpPr>
          <p:nvPr>
            <p:ph type="sldNum" sz="quarter" idx="12"/>
          </p:nvPr>
        </p:nvSpPr>
        <p:spPr/>
        <p:txBody>
          <a:bodyPr/>
          <a:lstStyle/>
          <a:p>
            <a:fld id="{05BB1BF4-2553-014D-88A4-3BB7A2A65A4A}" type="slidenum">
              <a:rPr lang="en-US" smtClean="0"/>
              <a:pPr/>
              <a:t>29</a:t>
            </a:fld>
            <a:endParaRPr lang="en-US"/>
          </a:p>
        </p:txBody>
      </p:sp>
      <p:sp>
        <p:nvSpPr>
          <p:cNvPr id="6" name="Footer Placeholder 5"/>
          <p:cNvSpPr>
            <a:spLocks noGrp="1"/>
          </p:cNvSpPr>
          <p:nvPr>
            <p:ph type="ftr" sz="quarter" idx="11"/>
          </p:nvPr>
        </p:nvSpPr>
        <p:spPr/>
        <p:txBody>
          <a:bodyPr/>
          <a:lstStyle/>
          <a:p>
            <a:r>
              <a:rPr lang="en-US" smtClean="0"/>
              <a:t>FVTX Pictorial Guide</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Receive wedges from </a:t>
            </a:r>
            <a:r>
              <a:rPr lang="en-US" dirty="0" err="1" smtClean="0"/>
              <a:t>SiDet</a:t>
            </a:r>
            <a:endParaRPr lang="en-US" dirty="0"/>
          </a:p>
        </p:txBody>
      </p:sp>
      <p:sp>
        <p:nvSpPr>
          <p:cNvPr id="3" name="Content Placeholder 2"/>
          <p:cNvSpPr>
            <a:spLocks noGrp="1"/>
          </p:cNvSpPr>
          <p:nvPr>
            <p:ph idx="1"/>
          </p:nvPr>
        </p:nvSpPr>
        <p:spPr/>
        <p:txBody>
          <a:bodyPr>
            <a:normAutofit/>
          </a:bodyPr>
          <a:lstStyle/>
          <a:p>
            <a:r>
              <a:rPr lang="en-US" dirty="0" smtClean="0"/>
              <a:t>All wedges arriving from </a:t>
            </a:r>
            <a:r>
              <a:rPr lang="en-US" dirty="0" err="1" smtClean="0"/>
              <a:t>SiDet</a:t>
            </a:r>
            <a:r>
              <a:rPr lang="en-US" dirty="0" smtClean="0"/>
              <a:t> will be identical (except for the “large” and “small” sizes)</a:t>
            </a:r>
          </a:p>
          <a:p>
            <a:r>
              <a:rPr lang="en-US" dirty="0" smtClean="0"/>
              <a:t>Power up wedges, run calibrations, do source tests – check to make sure the wedge survived shipping</a:t>
            </a:r>
          </a:p>
          <a:p>
            <a:r>
              <a:rPr lang="en-US" dirty="0" smtClean="0"/>
              <a:t>Store wedges in </a:t>
            </a:r>
            <a:r>
              <a:rPr lang="en-US" dirty="0" err="1" smtClean="0"/>
              <a:t>dryboxes</a:t>
            </a:r>
            <a:r>
              <a:rPr lang="en-US" dirty="0" smtClean="0"/>
              <a:t> as much as possible</a:t>
            </a:r>
            <a:endParaRPr lang="en-US" dirty="0"/>
          </a:p>
        </p:txBody>
      </p:sp>
      <p:sp>
        <p:nvSpPr>
          <p:cNvPr id="4" name="Date Placeholder 3"/>
          <p:cNvSpPr>
            <a:spLocks noGrp="1"/>
          </p:cNvSpPr>
          <p:nvPr>
            <p:ph type="dt" sz="half" idx="10"/>
          </p:nvPr>
        </p:nvSpPr>
        <p:spPr/>
        <p:txBody>
          <a:bodyPr/>
          <a:lstStyle/>
          <a:p>
            <a:fld id="{CFC42543-CEF3-D94C-A9E4-088D935E4531}" type="datetime4">
              <a:rPr lang="en-US" smtClean="0"/>
              <a:pPr/>
              <a:t>November 10, 2010</a:t>
            </a:fld>
            <a:endParaRPr lang="en-US"/>
          </a:p>
        </p:txBody>
      </p:sp>
      <p:sp>
        <p:nvSpPr>
          <p:cNvPr id="5" name="Slide Number Placeholder 4"/>
          <p:cNvSpPr>
            <a:spLocks noGrp="1"/>
          </p:cNvSpPr>
          <p:nvPr>
            <p:ph type="sldNum" sz="quarter" idx="12"/>
          </p:nvPr>
        </p:nvSpPr>
        <p:spPr/>
        <p:txBody>
          <a:bodyPr/>
          <a:lstStyle/>
          <a:p>
            <a:fld id="{05BB1BF4-2553-014D-88A4-3BB7A2A65A4A}" type="slidenum">
              <a:rPr lang="en-US" smtClean="0"/>
              <a:pPr/>
              <a:t>3</a:t>
            </a:fld>
            <a:endParaRPr lang="en-US"/>
          </a:p>
        </p:txBody>
      </p:sp>
      <p:sp>
        <p:nvSpPr>
          <p:cNvPr id="6" name="Footer Placeholder 5"/>
          <p:cNvSpPr>
            <a:spLocks noGrp="1"/>
          </p:cNvSpPr>
          <p:nvPr>
            <p:ph type="ftr" sz="quarter" idx="11"/>
          </p:nvPr>
        </p:nvSpPr>
        <p:spPr/>
        <p:txBody>
          <a:bodyPr/>
          <a:lstStyle/>
          <a:p>
            <a:r>
              <a:rPr lang="en-US" smtClean="0"/>
              <a:t>FVTX Pictorial Guide</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Assign each wedge to a specific destination in the FVTX</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sameness of the wedges will end as soon as the first steps in the disk assembly process are completed.</a:t>
            </a:r>
          </a:p>
          <a:p>
            <a:r>
              <a:rPr lang="en-US" dirty="0" smtClean="0"/>
              <a:t>To avoid confusion, each wedge should have a unique identity and we should give it a final destination before we do anything to it</a:t>
            </a:r>
          </a:p>
          <a:p>
            <a:r>
              <a:rPr lang="en-US" dirty="0" smtClean="0"/>
              <a:t>A big display in the assembly room can help to summarize these assignments</a:t>
            </a:r>
          </a:p>
          <a:p>
            <a:r>
              <a:rPr lang="en-US" dirty="0" smtClean="0"/>
              <a:t>This information should be entered into the FVTX database and recorded on appropriate travelers</a:t>
            </a:r>
            <a:endParaRPr lang="en-US" dirty="0"/>
          </a:p>
        </p:txBody>
      </p:sp>
      <p:sp>
        <p:nvSpPr>
          <p:cNvPr id="4" name="Date Placeholder 3"/>
          <p:cNvSpPr>
            <a:spLocks noGrp="1"/>
          </p:cNvSpPr>
          <p:nvPr>
            <p:ph type="dt" sz="half" idx="10"/>
          </p:nvPr>
        </p:nvSpPr>
        <p:spPr/>
        <p:txBody>
          <a:bodyPr/>
          <a:lstStyle/>
          <a:p>
            <a:fld id="{5B69E679-BB6A-3041-B153-858C4A571DB4}" type="datetime4">
              <a:rPr lang="en-US" smtClean="0"/>
              <a:pPr/>
              <a:t>November 10, 2010</a:t>
            </a:fld>
            <a:endParaRPr lang="en-US"/>
          </a:p>
        </p:txBody>
      </p:sp>
      <p:sp>
        <p:nvSpPr>
          <p:cNvPr id="5" name="Slide Number Placeholder 4"/>
          <p:cNvSpPr>
            <a:spLocks noGrp="1"/>
          </p:cNvSpPr>
          <p:nvPr>
            <p:ph type="sldNum" sz="quarter" idx="12"/>
          </p:nvPr>
        </p:nvSpPr>
        <p:spPr/>
        <p:txBody>
          <a:bodyPr/>
          <a:lstStyle/>
          <a:p>
            <a:fld id="{05BB1BF4-2553-014D-88A4-3BB7A2A65A4A}" type="slidenum">
              <a:rPr lang="en-US" smtClean="0"/>
              <a:pPr/>
              <a:t>4</a:t>
            </a:fld>
            <a:endParaRPr lang="en-US"/>
          </a:p>
        </p:txBody>
      </p:sp>
      <p:sp>
        <p:nvSpPr>
          <p:cNvPr id="6" name="Footer Placeholder 5"/>
          <p:cNvSpPr>
            <a:spLocks noGrp="1"/>
          </p:cNvSpPr>
          <p:nvPr>
            <p:ph type="ftr" sz="quarter" idx="11"/>
          </p:nvPr>
        </p:nvSpPr>
        <p:spPr/>
        <p:txBody>
          <a:bodyPr/>
          <a:lstStyle/>
          <a:p>
            <a:r>
              <a:rPr lang="en-US" smtClean="0"/>
              <a:t>FVTX Pictorial Guide</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Wedges, Disks, Cages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All large/small wedges delivered from </a:t>
            </a:r>
            <a:r>
              <a:rPr lang="en-US" dirty="0" err="1" smtClean="0"/>
              <a:t>SiDet</a:t>
            </a:r>
            <a:r>
              <a:rPr lang="en-US" dirty="0" smtClean="0"/>
              <a:t> are the same.  They become different when we decide where they will be placed; this determines the bend in the HDI, and the pedestals.</a:t>
            </a:r>
          </a:p>
          <a:p>
            <a:r>
              <a:rPr lang="en-US" dirty="0" smtClean="0"/>
              <a:t>All large/small disks are assembled in the same way, except for the alternation of short/tall pedestals (more on that later)  </a:t>
            </a:r>
          </a:p>
          <a:p>
            <a:r>
              <a:rPr lang="en-US" dirty="0" smtClean="0"/>
              <a:t>Large disks (stations 1-3) have different phi-offsets (staggering), but these are determined by mounting blocks built into the cage, not by any detail on the disk.</a:t>
            </a:r>
          </a:p>
          <a:p>
            <a:r>
              <a:rPr lang="en-US" dirty="0" smtClean="0"/>
              <a:t>All cages are assembled in the same way.  These four cages are </a:t>
            </a:r>
            <a:r>
              <a:rPr lang="en-US" dirty="0" err="1" smtClean="0"/>
              <a:t>SouthEast</a:t>
            </a:r>
            <a:r>
              <a:rPr lang="en-US" dirty="0" smtClean="0"/>
              <a:t> (SE), </a:t>
            </a:r>
            <a:r>
              <a:rPr lang="en-US" dirty="0" err="1" smtClean="0"/>
              <a:t>SouthWest</a:t>
            </a:r>
            <a:r>
              <a:rPr lang="en-US" dirty="0" smtClean="0"/>
              <a:t> (SW), </a:t>
            </a:r>
            <a:r>
              <a:rPr lang="en-US" dirty="0" err="1" smtClean="0"/>
              <a:t>NorthEast</a:t>
            </a:r>
            <a:r>
              <a:rPr lang="en-US" dirty="0" smtClean="0"/>
              <a:t> (NE) and </a:t>
            </a:r>
            <a:r>
              <a:rPr lang="en-US" dirty="0" err="1" smtClean="0"/>
              <a:t>NorthWest</a:t>
            </a:r>
            <a:r>
              <a:rPr lang="en-US" dirty="0" smtClean="0"/>
              <a:t> (NW).</a:t>
            </a:r>
            <a:endParaRPr lang="en-US" dirty="0"/>
          </a:p>
        </p:txBody>
      </p:sp>
      <p:sp>
        <p:nvSpPr>
          <p:cNvPr id="4" name="Date Placeholder 3"/>
          <p:cNvSpPr>
            <a:spLocks noGrp="1"/>
          </p:cNvSpPr>
          <p:nvPr>
            <p:ph type="dt" sz="half" idx="10"/>
          </p:nvPr>
        </p:nvSpPr>
        <p:spPr/>
        <p:txBody>
          <a:bodyPr/>
          <a:lstStyle/>
          <a:p>
            <a:fld id="{DB053038-C90C-CA4C-9CCB-9554741FEC18}" type="datetime4">
              <a:rPr lang="en-US" smtClean="0"/>
              <a:pPr/>
              <a:t>November 10, 2010</a:t>
            </a:fld>
            <a:endParaRPr lang="en-US"/>
          </a:p>
        </p:txBody>
      </p:sp>
      <p:sp>
        <p:nvSpPr>
          <p:cNvPr id="5" name="Slide Number Placeholder 4"/>
          <p:cNvSpPr>
            <a:spLocks noGrp="1"/>
          </p:cNvSpPr>
          <p:nvPr>
            <p:ph type="sldNum" sz="quarter" idx="12"/>
          </p:nvPr>
        </p:nvSpPr>
        <p:spPr/>
        <p:txBody>
          <a:bodyPr/>
          <a:lstStyle/>
          <a:p>
            <a:fld id="{05BB1BF4-2553-014D-88A4-3BB7A2A65A4A}" type="slidenum">
              <a:rPr lang="en-US" smtClean="0"/>
              <a:pPr/>
              <a:t>5</a:t>
            </a:fld>
            <a:endParaRPr lang="en-US"/>
          </a:p>
        </p:txBody>
      </p:sp>
      <p:sp>
        <p:nvSpPr>
          <p:cNvPr id="6" name="Footer Placeholder 5"/>
          <p:cNvSpPr>
            <a:spLocks noGrp="1"/>
          </p:cNvSpPr>
          <p:nvPr>
            <p:ph type="ftr" sz="quarter" idx="11"/>
          </p:nvPr>
        </p:nvSpPr>
        <p:spPr/>
        <p:txBody>
          <a:bodyPr/>
          <a:lstStyle/>
          <a:p>
            <a:r>
              <a:rPr lang="en-US" smtClean="0"/>
              <a:t>FVTX Pictorial Guide</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Order of Construction</a:t>
            </a:r>
            <a:endParaRPr lang="en-US" dirty="0"/>
          </a:p>
        </p:txBody>
      </p:sp>
      <p:sp>
        <p:nvSpPr>
          <p:cNvPr id="3" name="Content Placeholder 2"/>
          <p:cNvSpPr>
            <a:spLocks noGrp="1"/>
          </p:cNvSpPr>
          <p:nvPr>
            <p:ph idx="1"/>
          </p:nvPr>
        </p:nvSpPr>
        <p:spPr/>
        <p:txBody>
          <a:bodyPr>
            <a:normAutofit/>
          </a:bodyPr>
          <a:lstStyle/>
          <a:p>
            <a:r>
              <a:rPr lang="en-US" dirty="0" smtClean="0"/>
              <a:t>For no particular reason, we’ll build the cages in this order:  SE, SW, NE, NW (if you have a better ordering in mind, let me know).</a:t>
            </a:r>
          </a:p>
          <a:p>
            <a:r>
              <a:rPr lang="en-US" dirty="0" smtClean="0"/>
              <a:t>The first wedges we receive will be distributed among locations in the SE cage, and so on.</a:t>
            </a:r>
          </a:p>
          <a:p>
            <a:r>
              <a:rPr lang="en-US" dirty="0" smtClean="0"/>
              <a:t>Cage destination determines vertical orientation, need to know that before metrology.</a:t>
            </a:r>
            <a:endParaRPr lang="en-US" dirty="0"/>
          </a:p>
        </p:txBody>
      </p:sp>
      <p:sp>
        <p:nvSpPr>
          <p:cNvPr id="4" name="Date Placeholder 3"/>
          <p:cNvSpPr>
            <a:spLocks noGrp="1"/>
          </p:cNvSpPr>
          <p:nvPr>
            <p:ph type="dt" sz="half" idx="10"/>
          </p:nvPr>
        </p:nvSpPr>
        <p:spPr/>
        <p:txBody>
          <a:bodyPr/>
          <a:lstStyle/>
          <a:p>
            <a:fld id="{C74F0BB0-CDC1-AD49-94F8-3D32585A762D}" type="datetime4">
              <a:rPr lang="en-US" smtClean="0"/>
              <a:pPr/>
              <a:t>November 10, 2010</a:t>
            </a:fld>
            <a:endParaRPr lang="en-US"/>
          </a:p>
        </p:txBody>
      </p:sp>
      <p:sp>
        <p:nvSpPr>
          <p:cNvPr id="5" name="Slide Number Placeholder 4"/>
          <p:cNvSpPr>
            <a:spLocks noGrp="1"/>
          </p:cNvSpPr>
          <p:nvPr>
            <p:ph type="sldNum" sz="quarter" idx="12"/>
          </p:nvPr>
        </p:nvSpPr>
        <p:spPr/>
        <p:txBody>
          <a:bodyPr/>
          <a:lstStyle/>
          <a:p>
            <a:fld id="{05BB1BF4-2553-014D-88A4-3BB7A2A65A4A}" type="slidenum">
              <a:rPr lang="en-US" smtClean="0"/>
              <a:pPr/>
              <a:t>6</a:t>
            </a:fld>
            <a:endParaRPr lang="en-US"/>
          </a:p>
        </p:txBody>
      </p:sp>
      <p:sp>
        <p:nvSpPr>
          <p:cNvPr id="6" name="Footer Placeholder 5"/>
          <p:cNvSpPr>
            <a:spLocks noGrp="1"/>
          </p:cNvSpPr>
          <p:nvPr>
            <p:ph type="ftr" sz="quarter" idx="11"/>
          </p:nvPr>
        </p:nvSpPr>
        <p:spPr/>
        <p:txBody>
          <a:bodyPr/>
          <a:lstStyle/>
          <a:p>
            <a:r>
              <a:rPr lang="en-US" smtClean="0"/>
              <a:t>FVTX Pictorial Guide</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Construction Naming and Numbering</a:t>
            </a:r>
            <a:endParaRPr lang="en-US" dirty="0"/>
          </a:p>
        </p:txBody>
      </p:sp>
      <p:sp>
        <p:nvSpPr>
          <p:cNvPr id="3" name="Content Placeholder 2"/>
          <p:cNvSpPr>
            <a:spLocks noGrp="1"/>
          </p:cNvSpPr>
          <p:nvPr>
            <p:ph idx="1"/>
          </p:nvPr>
        </p:nvSpPr>
        <p:spPr>
          <a:xfrm>
            <a:off x="0" y="1301485"/>
            <a:ext cx="5935132" cy="4525963"/>
          </a:xfrm>
        </p:spPr>
        <p:txBody>
          <a:bodyPr>
            <a:noAutofit/>
          </a:bodyPr>
          <a:lstStyle/>
          <a:p>
            <a:r>
              <a:rPr lang="en-US" sz="1800" dirty="0" smtClean="0"/>
              <a:t>Small wedges are on disk (station) 0</a:t>
            </a:r>
          </a:p>
          <a:p>
            <a:r>
              <a:rPr lang="en-US" sz="1800" dirty="0" smtClean="0"/>
              <a:t>Large wedges are on disks (stations) 1, 2, 3</a:t>
            </a:r>
          </a:p>
          <a:p>
            <a:r>
              <a:rPr lang="en-US" sz="1800" dirty="0" smtClean="0"/>
              <a:t>For purposes of assembly of a single disk, wedges are numbered 0-11 going </a:t>
            </a:r>
            <a:r>
              <a:rPr lang="en-US" sz="1800" b="1" u="sng" dirty="0" smtClean="0"/>
              <a:t>clockwise on each side</a:t>
            </a:r>
          </a:p>
          <a:p>
            <a:r>
              <a:rPr lang="en-US" sz="1800" dirty="0" smtClean="0"/>
              <a:t>There’s an “</a:t>
            </a:r>
            <a:r>
              <a:rPr lang="en-US" sz="1800" dirty="0" smtClean="0">
                <a:solidFill>
                  <a:srgbClr val="FF0000"/>
                </a:solidFill>
              </a:rPr>
              <a:t>upstream</a:t>
            </a:r>
            <a:r>
              <a:rPr lang="en-US" sz="1800" dirty="0" smtClean="0"/>
              <a:t>” side (faces towards the vertex) and a “</a:t>
            </a:r>
            <a:r>
              <a:rPr lang="en-US" sz="1800" dirty="0" smtClean="0">
                <a:solidFill>
                  <a:srgbClr val="008000"/>
                </a:solidFill>
              </a:rPr>
              <a:t>downstream</a:t>
            </a:r>
            <a:r>
              <a:rPr lang="en-US" sz="1800" dirty="0" smtClean="0"/>
              <a:t>” side (faces away from the vertex).</a:t>
            </a:r>
          </a:p>
          <a:p>
            <a:r>
              <a:rPr lang="en-US" sz="1800" dirty="0" smtClean="0"/>
              <a:t>Wedge 0 is special; it sticks out beyond the disk edge and has a special truncated pedestal (see later slides).</a:t>
            </a:r>
          </a:p>
          <a:p>
            <a:pPr lvl="1"/>
            <a:r>
              <a:rPr lang="en-US" sz="1800" dirty="0" smtClean="0"/>
              <a:t>On small disks this is a tall pedestal</a:t>
            </a:r>
          </a:p>
          <a:p>
            <a:pPr lvl="1"/>
            <a:r>
              <a:rPr lang="en-US" sz="1800" dirty="0" smtClean="0"/>
              <a:t>On large disks this is a short pedestal (as shown here)</a:t>
            </a:r>
          </a:p>
        </p:txBody>
      </p:sp>
      <p:pic>
        <p:nvPicPr>
          <p:cNvPr id="4" name="Picture 20" descr="image0105"/>
          <p:cNvPicPr>
            <a:picLocks noChangeAspect="1" noChangeArrowheads="1"/>
          </p:cNvPicPr>
          <p:nvPr/>
        </p:nvPicPr>
        <p:blipFill>
          <a:blip r:embed="rId2"/>
          <a:srcRect t="1633"/>
          <a:stretch>
            <a:fillRect/>
          </a:stretch>
        </p:blipFill>
        <p:spPr bwMode="auto">
          <a:xfrm>
            <a:off x="6163733" y="2169888"/>
            <a:ext cx="2279650" cy="4438650"/>
          </a:xfrm>
          <a:prstGeom prst="rect">
            <a:avLst/>
          </a:prstGeom>
          <a:noFill/>
        </p:spPr>
      </p:pic>
      <p:sp>
        <p:nvSpPr>
          <p:cNvPr id="5" name="TextBox 4"/>
          <p:cNvSpPr txBox="1"/>
          <p:nvPr/>
        </p:nvSpPr>
        <p:spPr>
          <a:xfrm>
            <a:off x="5858933" y="990937"/>
            <a:ext cx="3259667" cy="1200329"/>
          </a:xfrm>
          <a:prstGeom prst="rect">
            <a:avLst/>
          </a:prstGeom>
          <a:noFill/>
        </p:spPr>
        <p:txBody>
          <a:bodyPr wrap="square" rtlCol="0">
            <a:spAutoFit/>
          </a:bodyPr>
          <a:lstStyle/>
          <a:p>
            <a:pPr algn="ctr"/>
            <a:r>
              <a:rPr lang="en-US" u="sng" dirty="0" smtClean="0"/>
              <a:t>Large disk</a:t>
            </a:r>
          </a:p>
          <a:p>
            <a:pPr algn="ctr"/>
            <a:r>
              <a:rPr lang="en-US" dirty="0" smtClean="0"/>
              <a:t>Shown in SE or NW orientation;</a:t>
            </a:r>
          </a:p>
          <a:p>
            <a:pPr algn="ctr"/>
            <a:r>
              <a:rPr lang="en-US" dirty="0" smtClean="0"/>
              <a:t>SW or NE would be rotated 180</a:t>
            </a:r>
            <a:r>
              <a:rPr lang="en-US" baseline="30000" dirty="0" smtClean="0"/>
              <a:t>o</a:t>
            </a:r>
            <a:r>
              <a:rPr lang="en-US" dirty="0" smtClean="0"/>
              <a:t> about the beam axis.</a:t>
            </a:r>
            <a:endParaRPr lang="en-US" dirty="0"/>
          </a:p>
        </p:txBody>
      </p:sp>
      <p:sp>
        <p:nvSpPr>
          <p:cNvPr id="6" name="TextBox 5"/>
          <p:cNvSpPr txBox="1"/>
          <p:nvPr/>
        </p:nvSpPr>
        <p:spPr>
          <a:xfrm>
            <a:off x="5698067" y="5451250"/>
            <a:ext cx="1295400" cy="646331"/>
          </a:xfrm>
          <a:prstGeom prst="rect">
            <a:avLst/>
          </a:prstGeom>
          <a:noFill/>
        </p:spPr>
        <p:txBody>
          <a:bodyPr wrap="square" rtlCol="0">
            <a:spAutoFit/>
          </a:bodyPr>
          <a:lstStyle/>
          <a:p>
            <a:r>
              <a:rPr lang="en-US" dirty="0" smtClean="0">
                <a:solidFill>
                  <a:srgbClr val="FF0000"/>
                </a:solidFill>
              </a:rPr>
              <a:t>Upstream side</a:t>
            </a:r>
            <a:endParaRPr lang="en-US" dirty="0">
              <a:solidFill>
                <a:srgbClr val="FF0000"/>
              </a:solidFill>
            </a:endParaRPr>
          </a:p>
        </p:txBody>
      </p:sp>
      <p:sp>
        <p:nvSpPr>
          <p:cNvPr id="7" name="TextBox 6"/>
          <p:cNvSpPr txBox="1"/>
          <p:nvPr/>
        </p:nvSpPr>
        <p:spPr>
          <a:xfrm>
            <a:off x="7747000" y="3962400"/>
            <a:ext cx="1371600" cy="646331"/>
          </a:xfrm>
          <a:prstGeom prst="rect">
            <a:avLst/>
          </a:prstGeom>
          <a:noFill/>
        </p:spPr>
        <p:txBody>
          <a:bodyPr wrap="square" rtlCol="0">
            <a:spAutoFit/>
          </a:bodyPr>
          <a:lstStyle/>
          <a:p>
            <a:r>
              <a:rPr lang="en-US" dirty="0" smtClean="0">
                <a:solidFill>
                  <a:srgbClr val="008000"/>
                </a:solidFill>
              </a:rPr>
              <a:t>Downstream side</a:t>
            </a:r>
            <a:endParaRPr lang="en-US" dirty="0">
              <a:solidFill>
                <a:srgbClr val="008000"/>
              </a:solidFill>
            </a:endParaRPr>
          </a:p>
        </p:txBody>
      </p:sp>
      <p:cxnSp>
        <p:nvCxnSpPr>
          <p:cNvPr id="9" name="Straight Arrow Connector 8"/>
          <p:cNvCxnSpPr>
            <a:stCxn id="6" idx="0"/>
          </p:cNvCxnSpPr>
          <p:nvPr/>
        </p:nvCxnSpPr>
        <p:spPr>
          <a:xfrm rot="5400000" flipH="1" flipV="1">
            <a:off x="6369050" y="5021567"/>
            <a:ext cx="406400" cy="45296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rot="16200000" flipV="1">
            <a:off x="8051801" y="3732517"/>
            <a:ext cx="397933" cy="364067"/>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6798733" y="6362786"/>
            <a:ext cx="723900" cy="369332"/>
          </a:xfrm>
          <a:prstGeom prst="rect">
            <a:avLst/>
          </a:prstGeom>
          <a:noFill/>
          <a:ln>
            <a:solidFill>
              <a:srgbClr val="FF0000"/>
            </a:solidFill>
          </a:ln>
        </p:spPr>
        <p:txBody>
          <a:bodyPr wrap="square" rtlCol="0">
            <a:spAutoFit/>
          </a:bodyPr>
          <a:lstStyle/>
          <a:p>
            <a:pPr algn="ctr"/>
            <a:r>
              <a:rPr lang="en-US" dirty="0" smtClean="0">
                <a:solidFill>
                  <a:srgbClr val="FF0000"/>
                </a:solidFill>
              </a:rPr>
              <a:t>0</a:t>
            </a:r>
            <a:endParaRPr lang="en-US" dirty="0">
              <a:solidFill>
                <a:srgbClr val="FF0000"/>
              </a:solidFill>
            </a:endParaRPr>
          </a:p>
        </p:txBody>
      </p:sp>
      <p:cxnSp>
        <p:nvCxnSpPr>
          <p:cNvPr id="13" name="Straight Arrow Connector 12"/>
          <p:cNvCxnSpPr>
            <a:stCxn id="12" idx="0"/>
          </p:cNvCxnSpPr>
          <p:nvPr/>
        </p:nvCxnSpPr>
        <p:spPr>
          <a:xfrm rot="5400000" flipH="1" flipV="1">
            <a:off x="7191375" y="5925694"/>
            <a:ext cx="406400" cy="46778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8324850" y="2342383"/>
            <a:ext cx="723900" cy="369332"/>
          </a:xfrm>
          <a:prstGeom prst="rect">
            <a:avLst/>
          </a:prstGeom>
          <a:noFill/>
          <a:ln>
            <a:solidFill>
              <a:srgbClr val="008000"/>
            </a:solidFill>
          </a:ln>
        </p:spPr>
        <p:txBody>
          <a:bodyPr wrap="square" rtlCol="0">
            <a:spAutoFit/>
          </a:bodyPr>
          <a:lstStyle/>
          <a:p>
            <a:pPr algn="ctr"/>
            <a:r>
              <a:rPr lang="en-US" dirty="0" smtClean="0">
                <a:solidFill>
                  <a:srgbClr val="008000"/>
                </a:solidFill>
              </a:rPr>
              <a:t>0</a:t>
            </a:r>
            <a:endParaRPr lang="en-US" dirty="0">
              <a:solidFill>
                <a:srgbClr val="008000"/>
              </a:solidFill>
            </a:endParaRPr>
          </a:p>
        </p:txBody>
      </p:sp>
      <p:cxnSp>
        <p:nvCxnSpPr>
          <p:cNvPr id="16" name="Straight Arrow Connector 15"/>
          <p:cNvCxnSpPr/>
          <p:nvPr/>
        </p:nvCxnSpPr>
        <p:spPr>
          <a:xfrm rot="10800000" flipV="1">
            <a:off x="8187268" y="2711714"/>
            <a:ext cx="415925" cy="114869"/>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6163733" y="2157717"/>
            <a:ext cx="723900" cy="369332"/>
          </a:xfrm>
          <a:prstGeom prst="rect">
            <a:avLst/>
          </a:prstGeom>
          <a:noFill/>
          <a:ln>
            <a:solidFill>
              <a:srgbClr val="FF0000"/>
            </a:solidFill>
          </a:ln>
        </p:spPr>
        <p:txBody>
          <a:bodyPr wrap="square" rtlCol="0">
            <a:spAutoFit/>
          </a:bodyPr>
          <a:lstStyle/>
          <a:p>
            <a:pPr algn="ctr"/>
            <a:r>
              <a:rPr lang="en-US" dirty="0" smtClean="0">
                <a:solidFill>
                  <a:srgbClr val="FF0000"/>
                </a:solidFill>
              </a:rPr>
              <a:t>11</a:t>
            </a:r>
            <a:endParaRPr lang="en-US" dirty="0">
              <a:solidFill>
                <a:srgbClr val="FF0000"/>
              </a:solidFill>
            </a:endParaRPr>
          </a:p>
        </p:txBody>
      </p:sp>
      <p:cxnSp>
        <p:nvCxnSpPr>
          <p:cNvPr id="19" name="Straight Arrow Connector 18"/>
          <p:cNvCxnSpPr/>
          <p:nvPr/>
        </p:nvCxnSpPr>
        <p:spPr>
          <a:xfrm>
            <a:off x="6902451" y="2373088"/>
            <a:ext cx="844549" cy="33862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8324850" y="4860184"/>
            <a:ext cx="723900" cy="369332"/>
          </a:xfrm>
          <a:prstGeom prst="rect">
            <a:avLst/>
          </a:prstGeom>
          <a:noFill/>
          <a:ln>
            <a:solidFill>
              <a:srgbClr val="008000"/>
            </a:solidFill>
          </a:ln>
        </p:spPr>
        <p:txBody>
          <a:bodyPr wrap="square" rtlCol="0">
            <a:spAutoFit/>
          </a:bodyPr>
          <a:lstStyle/>
          <a:p>
            <a:pPr algn="ctr"/>
            <a:r>
              <a:rPr lang="en-US" dirty="0" smtClean="0">
                <a:solidFill>
                  <a:srgbClr val="008000"/>
                </a:solidFill>
              </a:rPr>
              <a:t>11</a:t>
            </a:r>
            <a:endParaRPr lang="en-US" dirty="0">
              <a:solidFill>
                <a:srgbClr val="008000"/>
              </a:solidFill>
            </a:endParaRPr>
          </a:p>
        </p:txBody>
      </p:sp>
      <p:cxnSp>
        <p:nvCxnSpPr>
          <p:cNvPr id="22" name="Straight Arrow Connector 21"/>
          <p:cNvCxnSpPr/>
          <p:nvPr/>
        </p:nvCxnSpPr>
        <p:spPr>
          <a:xfrm rot="10800000" flipV="1">
            <a:off x="7916336" y="5044848"/>
            <a:ext cx="408517" cy="184667"/>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20" name="Date Placeholder 19"/>
          <p:cNvSpPr>
            <a:spLocks noGrp="1"/>
          </p:cNvSpPr>
          <p:nvPr>
            <p:ph type="dt" sz="half" idx="10"/>
          </p:nvPr>
        </p:nvSpPr>
        <p:spPr/>
        <p:txBody>
          <a:bodyPr/>
          <a:lstStyle/>
          <a:p>
            <a:fld id="{20BF8F6E-8856-B341-B4F3-C1A3C0723777}" type="datetime4">
              <a:rPr lang="en-US" smtClean="0"/>
              <a:pPr/>
              <a:t>November 10, 2010</a:t>
            </a:fld>
            <a:endParaRPr lang="en-US"/>
          </a:p>
        </p:txBody>
      </p:sp>
      <p:sp>
        <p:nvSpPr>
          <p:cNvPr id="23" name="Slide Number Placeholder 22"/>
          <p:cNvSpPr>
            <a:spLocks noGrp="1"/>
          </p:cNvSpPr>
          <p:nvPr>
            <p:ph type="sldNum" sz="quarter" idx="12"/>
          </p:nvPr>
        </p:nvSpPr>
        <p:spPr/>
        <p:txBody>
          <a:bodyPr/>
          <a:lstStyle/>
          <a:p>
            <a:fld id="{05BB1BF4-2553-014D-88A4-3BB7A2A65A4A}" type="slidenum">
              <a:rPr lang="en-US" smtClean="0"/>
              <a:pPr/>
              <a:t>7</a:t>
            </a:fld>
            <a:endParaRPr lang="en-US"/>
          </a:p>
        </p:txBody>
      </p:sp>
      <p:sp>
        <p:nvSpPr>
          <p:cNvPr id="24" name="Footer Placeholder 23"/>
          <p:cNvSpPr>
            <a:spLocks noGrp="1"/>
          </p:cNvSpPr>
          <p:nvPr>
            <p:ph type="ftr" sz="quarter" idx="11"/>
          </p:nvPr>
        </p:nvSpPr>
        <p:spPr/>
        <p:txBody>
          <a:bodyPr/>
          <a:lstStyle/>
          <a:p>
            <a:r>
              <a:rPr lang="en-US" smtClean="0"/>
              <a:t>FVTX Pictorial Guide</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PHENIX Naming and Numbering</a:t>
            </a:r>
            <a:endParaRPr lang="en-US" dirty="0"/>
          </a:p>
        </p:txBody>
      </p:sp>
      <p:sp>
        <p:nvSpPr>
          <p:cNvPr id="3" name="Content Placeholder 2"/>
          <p:cNvSpPr>
            <a:spLocks noGrp="1"/>
          </p:cNvSpPr>
          <p:nvPr>
            <p:ph idx="1"/>
          </p:nvPr>
        </p:nvSpPr>
        <p:spPr/>
        <p:txBody>
          <a:bodyPr>
            <a:normAutofit lnSpcReduction="10000"/>
          </a:bodyPr>
          <a:lstStyle/>
          <a:p>
            <a:r>
              <a:rPr lang="en-US" dirty="0" smtClean="0"/>
              <a:t>Small wedges are on disk (station) 0</a:t>
            </a:r>
          </a:p>
          <a:p>
            <a:r>
              <a:rPr lang="en-US" dirty="0" smtClean="0"/>
              <a:t>Large wedges are on disks (stations) 1, 2, 3</a:t>
            </a:r>
          </a:p>
          <a:p>
            <a:r>
              <a:rPr lang="en-US" dirty="0" smtClean="0">
                <a:cs typeface="Symbol" charset="2"/>
              </a:rPr>
              <a:t>In PHENIX coordinate system, wedges are numbered 0-47 – see next slide.  </a:t>
            </a:r>
          </a:p>
          <a:p>
            <a:pPr lvl="1"/>
            <a:r>
              <a:rPr lang="en-US" dirty="0" smtClean="0">
                <a:cs typeface="Symbol" charset="2"/>
              </a:rPr>
              <a:t>In a single disk, these numbers would be 12-35, or 36-47 + 0-11.);   </a:t>
            </a:r>
          </a:p>
          <a:p>
            <a:pPr lvl="1"/>
            <a:r>
              <a:rPr lang="en-US" dirty="0" smtClean="0">
                <a:cs typeface="Symbol" charset="2"/>
              </a:rPr>
              <a:t>Need to make sure this does not become a point of confusion…</a:t>
            </a:r>
          </a:p>
          <a:p>
            <a:r>
              <a:rPr lang="en-US" dirty="0" smtClean="0"/>
              <a:t>South cage is “arm 0”, north is “arm 1”</a:t>
            </a:r>
            <a:endParaRPr lang="en-US" dirty="0"/>
          </a:p>
        </p:txBody>
      </p:sp>
      <p:sp>
        <p:nvSpPr>
          <p:cNvPr id="4" name="Date Placeholder 3"/>
          <p:cNvSpPr>
            <a:spLocks noGrp="1"/>
          </p:cNvSpPr>
          <p:nvPr>
            <p:ph type="dt" sz="half" idx="10"/>
          </p:nvPr>
        </p:nvSpPr>
        <p:spPr/>
        <p:txBody>
          <a:bodyPr/>
          <a:lstStyle/>
          <a:p>
            <a:fld id="{5FA2F5F8-08B2-F740-A8BD-D908D0B32EEB}" type="datetime4">
              <a:rPr lang="en-US" smtClean="0"/>
              <a:pPr/>
              <a:t>November 10, 2010</a:t>
            </a:fld>
            <a:endParaRPr lang="en-US"/>
          </a:p>
        </p:txBody>
      </p:sp>
      <p:sp>
        <p:nvSpPr>
          <p:cNvPr id="5" name="Slide Number Placeholder 4"/>
          <p:cNvSpPr>
            <a:spLocks noGrp="1"/>
          </p:cNvSpPr>
          <p:nvPr>
            <p:ph type="sldNum" sz="quarter" idx="12"/>
          </p:nvPr>
        </p:nvSpPr>
        <p:spPr/>
        <p:txBody>
          <a:bodyPr/>
          <a:lstStyle/>
          <a:p>
            <a:fld id="{05BB1BF4-2553-014D-88A4-3BB7A2A65A4A}" type="slidenum">
              <a:rPr lang="en-US" smtClean="0"/>
              <a:pPr/>
              <a:t>8</a:t>
            </a:fld>
            <a:endParaRPr lang="en-US"/>
          </a:p>
        </p:txBody>
      </p:sp>
      <p:sp>
        <p:nvSpPr>
          <p:cNvPr id="6" name="Footer Placeholder 5"/>
          <p:cNvSpPr>
            <a:spLocks noGrp="1"/>
          </p:cNvSpPr>
          <p:nvPr>
            <p:ph type="ftr" sz="quarter" idx="11"/>
          </p:nvPr>
        </p:nvSpPr>
        <p:spPr/>
        <p:txBody>
          <a:bodyPr/>
          <a:lstStyle/>
          <a:p>
            <a:r>
              <a:rPr lang="en-US" smtClean="0"/>
              <a:t>FVTX Pictorial Guide</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PHENIX Naming and Numbering</a:t>
            </a:r>
            <a:endParaRPr lang="en-US" dirty="0"/>
          </a:p>
        </p:txBody>
      </p:sp>
      <p:pic>
        <p:nvPicPr>
          <p:cNvPr id="5" name="Picture 4" descr="coordinatesystem.pdf"/>
          <p:cNvPicPr>
            <a:picLocks noChangeAspect="1"/>
          </p:cNvPicPr>
          <p:nvPr/>
        </p:nvPicPr>
        <mc:AlternateContent>
          <mc:Choice xmlns:ma="http://schemas.microsoft.com/office/mac/drawingml/2008/main" Requires="ma">
            <p:blipFill>
              <a:blip r:embed="rId2"/>
              <a:srcRect l="12510" t="19066" r="11354" b="18519"/>
              <a:stretch>
                <a:fillRect/>
              </a:stretch>
            </p:blipFill>
          </mc:Choice>
          <mc:Fallback>
            <p:blipFill>
              <a:blip r:embed="rId3"/>
              <a:srcRect l="12510" t="19066" r="11354" b="18519"/>
              <a:stretch>
                <a:fillRect/>
              </a:stretch>
            </p:blipFill>
          </mc:Fallback>
        </mc:AlternateContent>
        <p:spPr>
          <a:xfrm>
            <a:off x="1100667" y="1815571"/>
            <a:ext cx="6756400" cy="4280429"/>
          </a:xfrm>
          <a:prstGeom prst="rect">
            <a:avLst/>
          </a:prstGeom>
        </p:spPr>
      </p:pic>
      <p:sp>
        <p:nvSpPr>
          <p:cNvPr id="6" name="TextBox 5"/>
          <p:cNvSpPr txBox="1"/>
          <p:nvPr/>
        </p:nvSpPr>
        <p:spPr>
          <a:xfrm>
            <a:off x="567267" y="1602304"/>
            <a:ext cx="4885266" cy="369332"/>
          </a:xfrm>
          <a:prstGeom prst="rect">
            <a:avLst/>
          </a:prstGeom>
          <a:noFill/>
        </p:spPr>
        <p:txBody>
          <a:bodyPr wrap="square" rtlCol="0">
            <a:spAutoFit/>
          </a:bodyPr>
          <a:lstStyle/>
          <a:p>
            <a:r>
              <a:rPr lang="en-US" dirty="0" smtClean="0"/>
              <a:t>Wedge Numbering in PHENIX Coordinate System</a:t>
            </a:r>
            <a:endParaRPr lang="en-US" dirty="0"/>
          </a:p>
        </p:txBody>
      </p:sp>
      <p:sp>
        <p:nvSpPr>
          <p:cNvPr id="7" name="Date Placeholder 6"/>
          <p:cNvSpPr>
            <a:spLocks noGrp="1"/>
          </p:cNvSpPr>
          <p:nvPr>
            <p:ph type="dt" sz="half" idx="10"/>
          </p:nvPr>
        </p:nvSpPr>
        <p:spPr/>
        <p:txBody>
          <a:bodyPr/>
          <a:lstStyle/>
          <a:p>
            <a:fld id="{E838E177-7EF0-5F42-B42E-FD0A9D3A6579}" type="datetime4">
              <a:rPr lang="en-US" smtClean="0"/>
              <a:pPr/>
              <a:t>November 10, 2010</a:t>
            </a:fld>
            <a:endParaRPr lang="en-US"/>
          </a:p>
        </p:txBody>
      </p:sp>
      <p:sp>
        <p:nvSpPr>
          <p:cNvPr id="8" name="Slide Number Placeholder 7"/>
          <p:cNvSpPr>
            <a:spLocks noGrp="1"/>
          </p:cNvSpPr>
          <p:nvPr>
            <p:ph type="sldNum" sz="quarter" idx="12"/>
          </p:nvPr>
        </p:nvSpPr>
        <p:spPr/>
        <p:txBody>
          <a:bodyPr/>
          <a:lstStyle/>
          <a:p>
            <a:fld id="{05BB1BF4-2553-014D-88A4-3BB7A2A65A4A}" type="slidenum">
              <a:rPr lang="en-US" smtClean="0"/>
              <a:pPr/>
              <a:t>9</a:t>
            </a:fld>
            <a:endParaRPr lang="en-US"/>
          </a:p>
        </p:txBody>
      </p:sp>
      <p:sp>
        <p:nvSpPr>
          <p:cNvPr id="9" name="Footer Placeholder 8"/>
          <p:cNvSpPr>
            <a:spLocks noGrp="1"/>
          </p:cNvSpPr>
          <p:nvPr>
            <p:ph type="ftr" sz="quarter" idx="11"/>
          </p:nvPr>
        </p:nvSpPr>
        <p:spPr/>
        <p:txBody>
          <a:bodyPr/>
          <a:lstStyle/>
          <a:p>
            <a:r>
              <a:rPr lang="en-US" smtClean="0"/>
              <a:t>FVTX Pictorial Guide</a:t>
            </a: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22900</TotalTime>
  <Words>2259</Words>
  <Application>Microsoft Macintosh PowerPoint</Application>
  <PresentationFormat>On-screen Show (4:3)</PresentationFormat>
  <Paragraphs>260</Paragraphs>
  <Slides>29</Slides>
  <Notes>0</Notes>
  <HiddenSlides>0</HiddenSlides>
  <MMClips>0</MMClips>
  <ScaleCrop>false</ScaleCrop>
  <HeadingPairs>
    <vt:vector size="4" baseType="variant">
      <vt:variant>
        <vt:lpstr>Design Template</vt:lpstr>
      </vt:variant>
      <vt:variant>
        <vt:i4>1</vt:i4>
      </vt:variant>
      <vt:variant>
        <vt:lpstr>Slide Titles</vt:lpstr>
      </vt:variant>
      <vt:variant>
        <vt:i4>29</vt:i4>
      </vt:variant>
    </vt:vector>
  </HeadingPairs>
  <TitlesOfParts>
    <vt:vector size="30" baseType="lpstr">
      <vt:lpstr>Office Theme</vt:lpstr>
      <vt:lpstr>Guide to FVTX Disk and Cage Assembly</vt:lpstr>
      <vt:lpstr>Overview of Tasks</vt:lpstr>
      <vt:lpstr>Receive wedges from SiDet</vt:lpstr>
      <vt:lpstr>Assign each wedge to a specific destination in the FVTX</vt:lpstr>
      <vt:lpstr>Wedges, Disks, Cages</vt:lpstr>
      <vt:lpstr>Order of Construction</vt:lpstr>
      <vt:lpstr>Construction Naming and Numbering</vt:lpstr>
      <vt:lpstr>PHENIX Naming and Numbering</vt:lpstr>
      <vt:lpstr>PHENIX Naming and Numbering</vt:lpstr>
      <vt:lpstr>Bend HDI</vt:lpstr>
      <vt:lpstr>Bend HDI</vt:lpstr>
      <vt:lpstr>Bend HDI</vt:lpstr>
      <vt:lpstr>Attach pedestals</vt:lpstr>
      <vt:lpstr>Attach pedestals – Small Wedges</vt:lpstr>
      <vt:lpstr>Attach pedestals – Large Wedges</vt:lpstr>
      <vt:lpstr>Remove HDI tab on narrow end of wedge</vt:lpstr>
      <vt:lpstr>Connect Backplane to Wedge Ground</vt:lpstr>
      <vt:lpstr>Attach wire to prevent “inject1” fault</vt:lpstr>
      <vt:lpstr>Cut Notches in Mounting Tabs On Small Disks</vt:lpstr>
      <vt:lpstr>Attach Thermocouples to Disks</vt:lpstr>
      <vt:lpstr>Dry Run:  Assemble wedges on disk; put disks in cages</vt:lpstr>
      <vt:lpstr>Assemble wedges on disk</vt:lpstr>
      <vt:lpstr>Assemble wedges on disk</vt:lpstr>
      <vt:lpstr>Grounding Configuration</vt:lpstr>
      <vt:lpstr>Perform metrology of sensors on disks</vt:lpstr>
      <vt:lpstr>Attach HDI extension cables, cooling lines, and bias cables to wedges</vt:lpstr>
      <vt:lpstr>Transfer disk to cage; route cooling lines and cables</vt:lpstr>
      <vt:lpstr>Test disk in cage using ROC card with cooling in operation</vt:lpstr>
      <vt:lpstr>Metrology of Disks in Cages</vt:lpstr>
    </vt:vector>
  </TitlesOfParts>
  <Company>NMSU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Pictorial Guide to FVTX Disk and Cage Assembly</dc:title>
  <dc:creator>Stephen Pate</dc:creator>
  <cp:lastModifiedBy>Stephen Pate</cp:lastModifiedBy>
  <cp:revision>37</cp:revision>
  <dcterms:created xsi:type="dcterms:W3CDTF">2010-11-10T13:50:29Z</dcterms:created>
  <dcterms:modified xsi:type="dcterms:W3CDTF">2010-11-10T13:51:23Z</dcterms:modified>
</cp:coreProperties>
</file>