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0" r:id="rId3"/>
    <p:sldId id="264" r:id="rId4"/>
    <p:sldId id="259" r:id="rId5"/>
    <p:sldId id="256" r:id="rId6"/>
    <p:sldId id="258" r:id="rId7"/>
    <p:sldId id="263" r:id="rId8"/>
    <p:sldId id="265" r:id="rId9"/>
    <p:sldId id="266" r:id="rId10"/>
    <p:sldId id="267" r:id="rId11"/>
    <p:sldId id="270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5AEF2-7B8C-4846-B69E-C84B27593157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F4F5-9A62-46BB-9B21-EE1A44474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3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F5-9A62-46BB-9B21-EE1A44474B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F5-9A62-46BB-9B21-EE1A44474B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F5-9A62-46BB-9B21-EE1A44474B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F5-9A62-46BB-9B21-EE1A44474B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F5-9A62-46BB-9B21-EE1A44474B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F5-9A62-46BB-9B21-EE1A44474B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F5-9A62-46BB-9B21-EE1A44474B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F5-9A62-46BB-9B21-EE1A44474B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4F0C-8254-4A53-BB3C-EADCFF7947CA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E522-9A7B-4D4B-8EF7-9E1449E0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4F0C-8254-4A53-BB3C-EADCFF7947CA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E522-9A7B-4D4B-8EF7-9E1449E0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4F0C-8254-4A53-BB3C-EADCFF7947CA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E522-9A7B-4D4B-8EF7-9E1449E0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4F0C-8254-4A53-BB3C-EADCFF7947CA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C00000"/>
                </a:solidFill>
              </a:defRPr>
            </a:lvl1pPr>
          </a:lstStyle>
          <a:p>
            <a:fld id="{11C1E522-9A7B-4D4B-8EF7-9E1449E054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4F0C-8254-4A53-BB3C-EADCFF7947CA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E522-9A7B-4D4B-8EF7-9E1449E0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4F0C-8254-4A53-BB3C-EADCFF7947CA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E522-9A7B-4D4B-8EF7-9E1449E0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4F0C-8254-4A53-BB3C-EADCFF7947CA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E522-9A7B-4D4B-8EF7-9E1449E0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4F0C-8254-4A53-BB3C-EADCFF7947CA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E522-9A7B-4D4B-8EF7-9E1449E0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4F0C-8254-4A53-BB3C-EADCFF7947CA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E522-9A7B-4D4B-8EF7-9E1449E0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4F0C-8254-4A53-BB3C-EADCFF7947CA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E522-9A7B-4D4B-8EF7-9E1449E0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4F0C-8254-4A53-BB3C-EADCFF7947CA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E522-9A7B-4D4B-8EF7-9E1449E0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A4F0C-8254-4A53-BB3C-EADCFF7947CA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1E522-9A7B-4D4B-8EF7-9E1449E05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9.png"/><Relationship Id="rId6" Type="http://schemas.openxmlformats.org/officeDocument/2006/relationships/hyperlink" Target="http://detector-cooling.web.cern.ch/detector-cooling/data/3M_FAQ_Fluorinert.pdf" TargetMode="External"/><Relationship Id="rId1" Type="http://schemas.microsoft.com/office/2007/relationships/media" Target="file://localhost/Users/Hubert/Desktop/IMG_3154.MOV" TargetMode="External"/><Relationship Id="rId2" Type="http://schemas.openxmlformats.org/officeDocument/2006/relationships/video" Target="file://localhost/Users/Hubert/Desktop/IMG_3154.M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file://localhost/Users/Hubert/Desktop/IMG_3162(1).MOV" TargetMode="External"/><Relationship Id="rId2" Type="http://schemas.openxmlformats.org/officeDocument/2006/relationships/video" Target="file://localhost/Users/Hubert/Desktop/IMG_3162(1).M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5" Type="http://schemas.openxmlformats.org/officeDocument/2006/relationships/image" Target="../media/image9.png"/><Relationship Id="rId1" Type="http://schemas.microsoft.com/office/2007/relationships/media" Target="file:///C:\Users\pisani\Downloads\IMG_2645%20(1).MOV" TargetMode="External"/><Relationship Id="rId2" Type="http://schemas.openxmlformats.org/officeDocument/2006/relationships/video" Target="file:///C:\Users\pisani\Downloads\IMG_2645%20(1).M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Summery of Cooling System</a:t>
            </a:r>
            <a:br>
              <a:rPr lang="en-US" dirty="0" smtClean="0"/>
            </a:br>
            <a:r>
              <a:rPr lang="en-US" dirty="0" smtClean="0"/>
              <a:t>Teflon Leaks*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*This is independent of the internal problems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5791200"/>
            <a:ext cx="114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 Pisani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762000"/>
            <a:ext cx="79248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Feb 19</a:t>
            </a:r>
            <a:r>
              <a:rPr lang="en-US" baseline="30000" dirty="0" smtClean="0"/>
              <a:t>th</a:t>
            </a:r>
            <a:r>
              <a:rPr lang="en-US" dirty="0" smtClean="0"/>
              <a:t> 2014—High Temp chiller Loop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Damaged lines were on the output of the big wheels (all 4 locations, 6 to 9 inches from the </a:t>
            </a:r>
            <a:r>
              <a:rPr lang="en-US" sz="1600" dirty="0" err="1" smtClean="0"/>
              <a:t>Tygon</a:t>
            </a:r>
            <a:r>
              <a:rPr lang="en-US" sz="1600" dirty="0" smtClean="0"/>
              <a:t> connection point)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Sparking at damaged areas was audible and  visible (and recorded) . 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 Static charge could be felt easily on the outside of those lines at all 4 locations. 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We had 7 damaged lines during that access (</a:t>
            </a:r>
            <a:r>
              <a:rPr lang="en-US" sz="1600" dirty="0" err="1" smtClean="0"/>
              <a:t>feb</a:t>
            </a:r>
            <a:r>
              <a:rPr lang="en-US" sz="1600" dirty="0" smtClean="0"/>
              <a:t> 19). All lines were on the big wheel return lines (SE 1,2,4  NE 2,3  SW 4 and NW 1)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No charging or damage was found in any other locations. 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In addition, the lines exiting the big wheels were covered with aluminum and grounded to help dissipate the charge before it does damage. (bad Idea)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52800" y="228600"/>
            <a:ext cx="384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Timeline for Run 14</a:t>
            </a:r>
            <a:endParaRPr lang="en-US" sz="3600" dirty="0"/>
          </a:p>
        </p:txBody>
      </p:sp>
      <p:pic>
        <p:nvPicPr>
          <p:cNvPr id="5" name="IMG_3154.MO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3352800"/>
            <a:ext cx="36576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3581401"/>
            <a:ext cx="4114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Re-inspect on Feb 24</a:t>
            </a:r>
            <a:r>
              <a:rPr lang="en-US" baseline="30000" dirty="0" smtClean="0"/>
              <a:t>th</a:t>
            </a:r>
            <a:r>
              <a:rPr lang="en-US" dirty="0" smtClean="0"/>
              <a:t> because of fluid drop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Many damaged Big Wheels lines again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Also found damage to Pixel Return lines</a:t>
            </a:r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95300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FAQ for </a:t>
            </a:r>
            <a:r>
              <a:rPr lang="en-US" sz="1200" dirty="0" err="1" smtClean="0"/>
              <a:t>Novec</a:t>
            </a:r>
            <a:r>
              <a:rPr lang="en-US" sz="1200" dirty="0" smtClean="0"/>
              <a:t> has also changed from last year.  It now includes information about static charging and dissolved plasticizers.</a:t>
            </a:r>
          </a:p>
          <a:p>
            <a:endParaRPr lang="en-US" sz="1200" dirty="0" smtClean="0">
              <a:hlinkClick r:id="rId6"/>
            </a:endParaRPr>
          </a:p>
          <a:p>
            <a:r>
              <a:rPr lang="en-US" sz="1200" dirty="0" smtClean="0">
                <a:hlinkClick r:id="rId6"/>
              </a:rPr>
              <a:t>http://detector-cooling.web.cern.ch/detector-cooling/data/3M_FAQ_Fluorinert.pdf</a:t>
            </a:r>
            <a:r>
              <a:rPr lang="en-US" sz="1200" dirty="0" smtClean="0"/>
              <a:t> </a:t>
            </a:r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interesting Video</a:t>
            </a:r>
            <a:endParaRPr lang="en-US" dirty="0"/>
          </a:p>
        </p:txBody>
      </p:sp>
      <p:pic>
        <p:nvPicPr>
          <p:cNvPr id="4" name="IMG_3162(1).MO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14400" y="1981200"/>
            <a:ext cx="38608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1905000"/>
            <a:ext cx="33175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This is a 18” section of Teflon that was removed from the detector.  It was sitting on the table for about 20 minutes before we cut it.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Seems the whole length of tube collects charge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 does not drain across the surface.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 to Reproduce damage in lab</a:t>
            </a:r>
            <a:endParaRPr lang="en-US" sz="3600" dirty="0"/>
          </a:p>
        </p:txBody>
      </p:sp>
      <p:pic>
        <p:nvPicPr>
          <p:cNvPr id="9" name="Picture 8" descr="aaa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2914650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2400" y="1524000"/>
            <a:ext cx="4100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Hubert Tried to generate charge in </a:t>
            </a:r>
            <a:r>
              <a:rPr lang="en-US" dirty="0" err="1" smtClean="0"/>
              <a:t>teflon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Different temperatures were tested.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 able to generate charge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42672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This year I tried to repeat the test by making a mock up of the big wheel.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(6 feet 3/16” al tube, </a:t>
            </a:r>
            <a:r>
              <a:rPr lang="en-US" dirty="0" err="1" smtClean="0"/>
              <a:t>tygon</a:t>
            </a:r>
            <a:r>
              <a:rPr lang="en-US" dirty="0" smtClean="0"/>
              <a:t>, </a:t>
            </a:r>
            <a:r>
              <a:rPr lang="en-US" dirty="0" err="1" smtClean="0"/>
              <a:t>teflon</a:t>
            </a:r>
            <a:r>
              <a:rPr lang="en-US" dirty="0" smtClean="0"/>
              <a:t> to stainless very similar to the setup in the IR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Ran at different temps and flow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Nothing generated.</a:t>
            </a:r>
          </a:p>
        </p:txBody>
      </p:sp>
      <p:pic>
        <p:nvPicPr>
          <p:cNvPr id="12" name="Picture 11" descr="CIMG3540.JPG"/>
          <p:cNvPicPr>
            <a:picLocks noChangeAspect="1"/>
          </p:cNvPicPr>
          <p:nvPr/>
        </p:nvPicPr>
        <p:blipFill>
          <a:blip r:embed="rId3" cstate="print"/>
          <a:srcRect l="5556" t="7778" r="52963" b="24444"/>
          <a:stretch>
            <a:fillRect/>
          </a:stretch>
        </p:blipFill>
        <p:spPr>
          <a:xfrm rot="5400000">
            <a:off x="5180351" y="1525249"/>
            <a:ext cx="1678898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Spark!!</a:t>
            </a:r>
            <a:endParaRPr lang="en-US" dirty="0"/>
          </a:p>
        </p:txBody>
      </p:sp>
      <p:pic>
        <p:nvPicPr>
          <p:cNvPr id="33794" name="Picture 2" descr="C:\Users\pisani\Downloads\photo (20)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0"/>
            <a:ext cx="3124200" cy="2333508"/>
          </a:xfrm>
          <a:prstGeom prst="rect">
            <a:avLst/>
          </a:prstGeom>
          <a:noFill/>
        </p:spPr>
      </p:pic>
      <p:pic>
        <p:nvPicPr>
          <p:cNvPr id="6" name="IMG_2645 (1).MO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800600" y="1524000"/>
            <a:ext cx="3048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4191000"/>
            <a:ext cx="70214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place we have been able to generate charge is at the Drum of </a:t>
            </a:r>
            <a:r>
              <a:rPr lang="en-US" dirty="0" err="1" smtClean="0"/>
              <a:t>Novec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Drum and flex line are isolated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Drum is porcelain lines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Flex line is stainless steel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pump housing and impeller are plastic. 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762000"/>
            <a:ext cx="7924800" cy="535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April 1</a:t>
            </a:r>
            <a:r>
              <a:rPr lang="en-US" baseline="30000" dirty="0" smtClean="0"/>
              <a:t>st</a:t>
            </a:r>
            <a:r>
              <a:rPr lang="en-US" dirty="0" smtClean="0"/>
              <a:t>, 2013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3/8” per day drop was observed in the high temp chiller.  Leak rate before this was 3/8” per week.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April 3, 2013,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Small hole in FVTX big wheel Return line was found and fixed. Hole was 2 feed down past the FVTX BIG wheel return.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one foot section of tubing around the leak points was removed and couplings installed.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temp chiller leak rate returned to ~1/16” a day.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April 12-15, 2013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larger than normal leak in the low temp loop observed. (3/8” day)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April 17</a:t>
            </a:r>
            <a:r>
              <a:rPr lang="en-US" baseline="30000" dirty="0" smtClean="0"/>
              <a:t>th</a:t>
            </a:r>
            <a:r>
              <a:rPr lang="en-US" dirty="0" smtClean="0"/>
              <a:t> , 2013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 April 17</a:t>
            </a:r>
            <a:r>
              <a:rPr lang="en-US" baseline="30000" dirty="0" smtClean="0"/>
              <a:t>th</a:t>
            </a:r>
            <a:r>
              <a:rPr lang="en-US" dirty="0" smtClean="0"/>
              <a:t> Leak rate was ½” a day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Shunts were installed at the Low temp manifold to provide enough flow to the cooling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one foot section of tubing around the leak points were removed and couplings installed.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Flow to the VTX-Strip bypass lines was stopped and lines drained.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After April 17</a:t>
            </a:r>
            <a:r>
              <a:rPr lang="en-US" baseline="30000" dirty="0" smtClean="0"/>
              <a:t>th</a:t>
            </a:r>
            <a:r>
              <a:rPr lang="en-US" dirty="0" smtClean="0"/>
              <a:t>’s repair, leak rate dropped from  1/2” a day to ¼-3/16” a day.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228600"/>
            <a:ext cx="179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Timeline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228600"/>
            <a:ext cx="3843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Timeline Continued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79248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No new leaks seem to have developed after April 17</a:t>
            </a:r>
            <a:r>
              <a:rPr lang="en-US" baseline="30000" dirty="0" smtClean="0"/>
              <a:t>th</a:t>
            </a:r>
            <a:r>
              <a:rPr lang="en-US" dirty="0" smtClean="0"/>
              <a:t>’s.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May 8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investigated the continuing slow leak in low temp chiller since April 17th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Found leak in the FVTX return line 2 feet from the supply manifold.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After May 8</a:t>
            </a:r>
            <a:r>
              <a:rPr lang="en-US" baseline="30000" dirty="0" smtClean="0"/>
              <a:t>th</a:t>
            </a:r>
            <a:r>
              <a:rPr lang="en-US" dirty="0" smtClean="0"/>
              <a:t> Repair, leak rate down to 1/16 a day.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Both chillers have an average leak rate of 1/16” a day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Leak rates of both chillers at start of run were 3/8” a week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Note:  1” fluid drop =1 gallon of </a:t>
            </a:r>
            <a:r>
              <a:rPr lang="en-US" dirty="0" err="1" smtClean="0"/>
              <a:t>Novec</a:t>
            </a:r>
            <a:r>
              <a:rPr lang="en-US" dirty="0" smtClean="0"/>
              <a:t> in chiller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33600" y="4114800"/>
            <a:ext cx="4418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Diagrams on Slides 5-8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isani\Pictures\Work  picts\photo 2 (10).JPG"/>
          <p:cNvPicPr>
            <a:picLocks noChangeAspect="1" noChangeArrowheads="1"/>
          </p:cNvPicPr>
          <p:nvPr/>
        </p:nvPicPr>
        <p:blipFill>
          <a:blip r:embed="rId3" cstate="print"/>
          <a:srcRect l="27626" t="33770" r="25531" b="26027"/>
          <a:stretch>
            <a:fillRect/>
          </a:stretch>
        </p:blipFill>
        <p:spPr bwMode="auto">
          <a:xfrm>
            <a:off x="685800" y="304800"/>
            <a:ext cx="3200400" cy="2051538"/>
          </a:xfrm>
          <a:prstGeom prst="rect">
            <a:avLst/>
          </a:prstGeom>
          <a:noFill/>
        </p:spPr>
      </p:pic>
      <p:pic>
        <p:nvPicPr>
          <p:cNvPr id="3075" name="Picture 3" descr="C:\Users\pisani\Pictures\Work  picts\photo 1 (9).JPG"/>
          <p:cNvPicPr>
            <a:picLocks noChangeAspect="1" noChangeArrowheads="1"/>
          </p:cNvPicPr>
          <p:nvPr/>
        </p:nvPicPr>
        <p:blipFill>
          <a:blip r:embed="rId4" cstate="print"/>
          <a:srcRect l="19918" t="21667" r="22819" b="30000"/>
          <a:stretch>
            <a:fillRect/>
          </a:stretch>
        </p:blipFill>
        <p:spPr bwMode="auto">
          <a:xfrm>
            <a:off x="4800600" y="457200"/>
            <a:ext cx="38100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23622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Damage was found in only FVTX returns (4) lines and one FVTX supply line that are run in the same bundle as the VTX strip lines running in bypass.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2 to 3 VTX tubes per bundle depending on side in bypass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These lines are in ½” thick foam rubber insulation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All tubes were wet from water/ice INSIDE the insulation near spark point.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There were no ground points near the damaged areas.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These are the same lines that were used last year.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year, short bypass lines at the detector were installed since Strips are not  running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year, grounding was added to the Stainless barbs at the detector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Pressure of return lines are under 10 psi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Flows are the same as last year ~20 </a:t>
            </a:r>
            <a:r>
              <a:rPr lang="en-US" dirty="0" err="1" smtClean="0"/>
              <a:t>gph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Low temp (0C) leaks look to have started around April 12-14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Similar damage found in FVTX Big Wheel return line on North East during the April 3 	access.  Only difference is fluid temp is 10C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sani\Downloads\20120209-_DSC3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7802562" cy="5184775"/>
          </a:xfrm>
          <a:prstGeom prst="rect">
            <a:avLst/>
          </a:prstGeom>
          <a:noFill/>
        </p:spPr>
      </p:pic>
      <p:sp>
        <p:nvSpPr>
          <p:cNvPr id="6" name="Arc 5"/>
          <p:cNvSpPr/>
          <p:nvPr/>
        </p:nvSpPr>
        <p:spPr>
          <a:xfrm>
            <a:off x="5029200" y="2819400"/>
            <a:ext cx="228600" cy="838200"/>
          </a:xfrm>
          <a:prstGeom prst="arc">
            <a:avLst>
              <a:gd name="adj1" fmla="val 16200000"/>
              <a:gd name="adj2" fmla="val 5228250"/>
            </a:avLst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flipH="1">
            <a:off x="4114800" y="2819400"/>
            <a:ext cx="228600" cy="838200"/>
          </a:xfrm>
          <a:prstGeom prst="arc">
            <a:avLst>
              <a:gd name="adj1" fmla="val 16200000"/>
              <a:gd name="adj2" fmla="val 5228250"/>
            </a:avLst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1600200"/>
            <a:ext cx="152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Bypass Lines for missing parts of the VTX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114800" y="3657600"/>
            <a:ext cx="2286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3657600"/>
            <a:ext cx="1524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2743200"/>
            <a:ext cx="1524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29200" y="2743200"/>
            <a:ext cx="2286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34200" y="2133600"/>
            <a:ext cx="15240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Areas where SS hose barbs are grounded </a:t>
            </a:r>
          </a:p>
          <a:p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362200" y="2514600"/>
            <a:ext cx="6858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362200" y="2514600"/>
            <a:ext cx="3505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362200" y="2514600"/>
            <a:ext cx="2819400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362200" y="2514600"/>
            <a:ext cx="1676400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334000" y="2743200"/>
            <a:ext cx="1905000" cy="381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343400" y="2743200"/>
            <a:ext cx="2819400" cy="381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" idx="2"/>
          </p:cNvCxnSpPr>
          <p:nvPr/>
        </p:nvCxnSpPr>
        <p:spPr>
          <a:xfrm flipH="1">
            <a:off x="5164112" y="3124200"/>
            <a:ext cx="2074888" cy="52652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343400" y="3124200"/>
            <a:ext cx="2895600" cy="533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477000" y="4267200"/>
            <a:ext cx="190361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Grounding was added in 2013</a:t>
            </a:r>
          </a:p>
          <a:p>
            <a:r>
              <a:rPr lang="en-US" dirty="0" smtClean="0"/>
              <a:t>To stop large static discharging from the tubing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990600" y="3962400"/>
            <a:ext cx="1524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Bypass lines added to maintain proper flow for cooling system</a:t>
            </a:r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3124200" y="1752600"/>
            <a:ext cx="609600" cy="2819400"/>
          </a:xfrm>
          <a:prstGeom prst="arc">
            <a:avLst>
              <a:gd name="adj1" fmla="val 15806756"/>
              <a:gd name="adj2" fmla="val 5093921"/>
            </a:avLst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>
            <a:off x="5334000" y="1676400"/>
            <a:ext cx="609600" cy="2667000"/>
          </a:xfrm>
          <a:prstGeom prst="arc">
            <a:avLst>
              <a:gd name="adj1" fmla="val 15854513"/>
              <a:gd name="adj2" fmla="val 5277881"/>
            </a:avLst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sani\Downloads\20120209-_DSC3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7802562" cy="5184775"/>
          </a:xfrm>
          <a:prstGeom prst="rect">
            <a:avLst/>
          </a:prstGeom>
          <a:noFill/>
        </p:spPr>
      </p:pic>
      <p:sp>
        <p:nvSpPr>
          <p:cNvPr id="6" name="Arc 5"/>
          <p:cNvSpPr/>
          <p:nvPr/>
        </p:nvSpPr>
        <p:spPr>
          <a:xfrm>
            <a:off x="5029200" y="2514600"/>
            <a:ext cx="228600" cy="838200"/>
          </a:xfrm>
          <a:prstGeom prst="arc">
            <a:avLst>
              <a:gd name="adj1" fmla="val 16200000"/>
              <a:gd name="adj2" fmla="val 5228250"/>
            </a:avLst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flipH="1">
            <a:off x="4114800" y="2514600"/>
            <a:ext cx="228600" cy="838200"/>
          </a:xfrm>
          <a:prstGeom prst="arc">
            <a:avLst>
              <a:gd name="adj1" fmla="val 16200000"/>
              <a:gd name="adj2" fmla="val 5228250"/>
            </a:avLst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flipH="1">
            <a:off x="3124200" y="1447800"/>
            <a:ext cx="609600" cy="2819400"/>
          </a:xfrm>
          <a:prstGeom prst="arc">
            <a:avLst>
              <a:gd name="adj1" fmla="val 15806756"/>
              <a:gd name="adj2" fmla="val 5093921"/>
            </a:avLst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334000" y="1371600"/>
            <a:ext cx="609600" cy="2667000"/>
          </a:xfrm>
          <a:prstGeom prst="arc">
            <a:avLst>
              <a:gd name="adj1" fmla="val 15854513"/>
              <a:gd name="adj2" fmla="val 5277881"/>
            </a:avLst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114800" y="3352800"/>
            <a:ext cx="2286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3352800"/>
            <a:ext cx="1524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2438400"/>
            <a:ext cx="1524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29200" y="2438400"/>
            <a:ext cx="2286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590800" y="4191000"/>
            <a:ext cx="9144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486400" y="3810000"/>
            <a:ext cx="1143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71600" y="3429000"/>
            <a:ext cx="125553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Leak Found</a:t>
            </a:r>
          </a:p>
          <a:p>
            <a:r>
              <a:rPr lang="en-US" dirty="0" smtClean="0"/>
              <a:t>Low Temp FVTX Line 4/17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29400" y="2667000"/>
            <a:ext cx="125553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Leak Found</a:t>
            </a:r>
          </a:p>
          <a:p>
            <a:r>
              <a:rPr lang="en-US" dirty="0" smtClean="0"/>
              <a:t>Low Temp FVTX Line 4/17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715000" y="4038600"/>
            <a:ext cx="9144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29400" y="3886200"/>
            <a:ext cx="125553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Leak Found High Temp FVTX  on 4/3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81200" y="5791200"/>
            <a:ext cx="4800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Similar leaks found in FVTX returns lines on West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533400"/>
            <a:ext cx="2438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Work April 3rd and 17th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sani\Downloads\20120209-_DSC3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7802562" cy="5184775"/>
          </a:xfrm>
          <a:prstGeom prst="rect">
            <a:avLst/>
          </a:prstGeom>
          <a:noFill/>
        </p:spPr>
      </p:pic>
      <p:sp>
        <p:nvSpPr>
          <p:cNvPr id="6" name="Arc 5"/>
          <p:cNvSpPr/>
          <p:nvPr/>
        </p:nvSpPr>
        <p:spPr>
          <a:xfrm>
            <a:off x="5029200" y="2514600"/>
            <a:ext cx="228600" cy="838200"/>
          </a:xfrm>
          <a:prstGeom prst="arc">
            <a:avLst>
              <a:gd name="adj1" fmla="val 16200000"/>
              <a:gd name="adj2" fmla="val 5228250"/>
            </a:avLst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flipH="1">
            <a:off x="4114800" y="2514600"/>
            <a:ext cx="228600" cy="838200"/>
          </a:xfrm>
          <a:prstGeom prst="arc">
            <a:avLst>
              <a:gd name="adj1" fmla="val 16200000"/>
              <a:gd name="adj2" fmla="val 5228250"/>
            </a:avLst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flipH="1">
            <a:off x="3124200" y="1447800"/>
            <a:ext cx="609600" cy="2819400"/>
          </a:xfrm>
          <a:prstGeom prst="arc">
            <a:avLst>
              <a:gd name="adj1" fmla="val 15806756"/>
              <a:gd name="adj2" fmla="val 5093921"/>
            </a:avLst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334000" y="1371600"/>
            <a:ext cx="609600" cy="2667000"/>
          </a:xfrm>
          <a:prstGeom prst="arc">
            <a:avLst>
              <a:gd name="adj1" fmla="val 15854513"/>
              <a:gd name="adj2" fmla="val 5277881"/>
            </a:avLst>
          </a:prstGeom>
          <a:ln w="1016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114800" y="3352800"/>
            <a:ext cx="2286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3352800"/>
            <a:ext cx="1524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2438400"/>
            <a:ext cx="1524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29200" y="2438400"/>
            <a:ext cx="2286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895600" y="5334000"/>
            <a:ext cx="3733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38200" y="4267200"/>
            <a:ext cx="186513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Leak Found Low Temp FVTX  on 5/8  2 feet from manifold on return line only 1 line.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362200" y="457200"/>
            <a:ext cx="4267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May 8</a:t>
            </a:r>
            <a:r>
              <a:rPr lang="en-US" baseline="30000" dirty="0" smtClean="0"/>
              <a:t>th</a:t>
            </a:r>
            <a:r>
              <a:rPr lang="en-US" dirty="0" smtClean="0"/>
              <a:t> Repair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Modifications for Run 14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96200" cy="1905000"/>
          </a:xfrm>
        </p:spPr>
        <p:txBody>
          <a:bodyPr/>
          <a:lstStyle/>
          <a:p>
            <a:r>
              <a:rPr lang="en-US" sz="2000" dirty="0" smtClean="0"/>
              <a:t>All long runs of Teflon were replaces with 5/16” Stainless steel.</a:t>
            </a:r>
          </a:p>
          <a:p>
            <a:r>
              <a:rPr lang="en-US" sz="2000" dirty="0" smtClean="0"/>
              <a:t>3 to 4 foot Teflon jumpers were used at both ends to connect to manifold and detector.</a:t>
            </a:r>
          </a:p>
          <a:p>
            <a:r>
              <a:rPr lang="en-US" sz="2000" dirty="0" smtClean="0"/>
              <a:t>Barbs between Teflon and </a:t>
            </a:r>
            <a:r>
              <a:rPr lang="en-US" sz="2000" dirty="0" err="1" smtClean="0"/>
              <a:t>Tygon</a:t>
            </a:r>
            <a:r>
              <a:rPr lang="en-US" sz="2000" dirty="0" smtClean="0"/>
              <a:t> were grounded (both loops)</a:t>
            </a:r>
          </a:p>
          <a:p>
            <a:endParaRPr lang="en-US" dirty="0"/>
          </a:p>
        </p:txBody>
      </p:sp>
      <p:pic>
        <p:nvPicPr>
          <p:cNvPr id="4" name="Picture 3" descr="abc.jpg"/>
          <p:cNvPicPr>
            <a:picLocks noChangeAspect="1"/>
          </p:cNvPicPr>
          <p:nvPr/>
        </p:nvPicPr>
        <p:blipFill>
          <a:blip r:embed="rId2" cstate="print"/>
          <a:srcRect l="18731" t="10250" r="21667" b="10314"/>
          <a:stretch>
            <a:fillRect/>
          </a:stretch>
        </p:blipFill>
        <p:spPr>
          <a:xfrm>
            <a:off x="762000" y="3124200"/>
            <a:ext cx="3581400" cy="3172097"/>
          </a:xfrm>
          <a:prstGeom prst="rect">
            <a:avLst/>
          </a:prstGeom>
        </p:spPr>
      </p:pic>
      <p:pic>
        <p:nvPicPr>
          <p:cNvPr id="5" name="Picture 4" descr="abbc.jpg"/>
          <p:cNvPicPr>
            <a:picLocks noChangeAspect="1"/>
          </p:cNvPicPr>
          <p:nvPr/>
        </p:nvPicPr>
        <p:blipFill>
          <a:blip r:embed="rId3" cstate="print"/>
          <a:srcRect r="61914" b="41220"/>
          <a:stretch>
            <a:fillRect/>
          </a:stretch>
        </p:blipFill>
        <p:spPr>
          <a:xfrm>
            <a:off x="5257800" y="3200400"/>
            <a:ext cx="2971800" cy="304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33600" y="4038600"/>
            <a:ext cx="990600" cy="45720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57400" y="5029200"/>
            <a:ext cx="990600" cy="45720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35052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Stainless lines being installed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isani\Documents\VTXFVTX\VTX pictures\photo 2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2788815" cy="3733800"/>
          </a:xfrm>
          <a:prstGeom prst="rect">
            <a:avLst/>
          </a:prstGeom>
          <a:noFill/>
        </p:spPr>
      </p:pic>
      <p:pic>
        <p:nvPicPr>
          <p:cNvPr id="1027" name="Picture 3" descr="C:\Users\pisani\Documents\VTXFVTX\VTX pictures\photo 4 (18).JPG"/>
          <p:cNvPicPr>
            <a:picLocks noChangeAspect="1" noChangeArrowheads="1"/>
          </p:cNvPicPr>
          <p:nvPr/>
        </p:nvPicPr>
        <p:blipFill>
          <a:blip r:embed="rId3" cstate="print"/>
          <a:srcRect l="12727" t="2434" r="1818" b="9932"/>
          <a:stretch>
            <a:fillRect/>
          </a:stretch>
        </p:blipFill>
        <p:spPr bwMode="auto">
          <a:xfrm>
            <a:off x="4343400" y="533400"/>
            <a:ext cx="3581400" cy="2743200"/>
          </a:xfrm>
          <a:prstGeom prst="rect">
            <a:avLst/>
          </a:prstGeom>
          <a:noFill/>
        </p:spPr>
      </p:pic>
      <p:pic>
        <p:nvPicPr>
          <p:cNvPr id="1028" name="Picture 4" descr="C:\Users\pisani\Documents\VTXFVTX\VTX pictures\photo 1 (23).JPG"/>
          <p:cNvPicPr>
            <a:picLocks noChangeAspect="1" noChangeArrowheads="1"/>
          </p:cNvPicPr>
          <p:nvPr/>
        </p:nvPicPr>
        <p:blipFill>
          <a:blip r:embed="rId4" cstate="print"/>
          <a:srcRect l="15517" t="2308" r="16536" b="37675"/>
          <a:stretch>
            <a:fillRect/>
          </a:stretch>
        </p:blipFill>
        <p:spPr bwMode="auto">
          <a:xfrm>
            <a:off x="4343400" y="3581400"/>
            <a:ext cx="3581400" cy="238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913</Words>
  <Application>Microsoft Macintosh PowerPoint</Application>
  <PresentationFormat>On-screen Show (4:3)</PresentationFormat>
  <Paragraphs>99</Paragraphs>
  <Slides>13</Slides>
  <Notes>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Summery of Cooling System Teflon Leaks*  *This is independent of the internal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Modifications for Run 14 </vt:lpstr>
      <vt:lpstr>Stainless lines being installed</vt:lpstr>
      <vt:lpstr>PowerPoint Presentation</vt:lpstr>
      <vt:lpstr>Another interesting Video</vt:lpstr>
      <vt:lpstr>Work to Reproduce damage in lab</vt:lpstr>
      <vt:lpstr>Spark!!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pisani</dc:creator>
  <cp:lastModifiedBy>Hubert Van Hecke</cp:lastModifiedBy>
  <cp:revision>59</cp:revision>
  <dcterms:created xsi:type="dcterms:W3CDTF">2013-04-18T13:39:01Z</dcterms:created>
  <dcterms:modified xsi:type="dcterms:W3CDTF">2014-03-04T18:21:33Z</dcterms:modified>
</cp:coreProperties>
</file>