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5"/>
  </p:notesMasterIdLst>
  <p:sldIdLst>
    <p:sldId id="256" r:id="rId2"/>
    <p:sldId id="281" r:id="rId3"/>
    <p:sldId id="282" r:id="rId4"/>
    <p:sldId id="292" r:id="rId5"/>
    <p:sldId id="284" r:id="rId6"/>
    <p:sldId id="290" r:id="rId7"/>
    <p:sldId id="296" r:id="rId8"/>
    <p:sldId id="291" r:id="rId9"/>
    <p:sldId id="293" r:id="rId10"/>
    <p:sldId id="286" r:id="rId11"/>
    <p:sldId id="287" r:id="rId12"/>
    <p:sldId id="294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33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8733C-C00D-46D0-9EE0-D1D9FC6FD867}" type="datetimeFigureOut">
              <a:rPr lang="en-US" smtClean="0"/>
              <a:pPr/>
              <a:t>3/20/12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CA1E1-1F80-4FD5-B10A-4B6C9AC335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4123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247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693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9700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457200" cy="441325"/>
          </a:xfrm>
        </p:spPr>
        <p:txBody>
          <a:bodyPr/>
          <a:lstStyle>
            <a:lvl1pPr>
              <a:defRPr sz="1600"/>
            </a:lvl1pPr>
          </a:lstStyle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802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16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835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132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112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157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466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584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0612"/>
            <a:ext cx="8229600" cy="8853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91440" rIns="91440" bIns="91440" rtlCol="0" anchor="ctr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89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381000" cy="365125"/>
          </a:xfrm>
          <a:prstGeom prst="rect">
            <a:avLst/>
          </a:prstGeom>
        </p:spPr>
        <p:txBody>
          <a:bodyPr vert="horz" lIns="91440" tIns="91440" rIns="91440" bIns="9144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Rounded MT Bold" pitchFamily="34" charset="0"/>
              </a:defRPr>
            </a:lvl1pPr>
          </a:lstStyle>
          <a:p>
            <a:fld id="{4482846B-9F1C-4ABB-80DF-423A028386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3864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 Rounded MT Bold" pitchFamily="34" charset="0"/>
          <a:ea typeface="+mj-ea"/>
          <a:cs typeface="Aharoni" pitchFamily="2" charset="-79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itchFamily="2" charset="2"/>
        <a:buChar char="v"/>
        <a:defRPr sz="2800" kern="1200">
          <a:solidFill>
            <a:schemeClr val="tx1"/>
          </a:solidFill>
          <a:latin typeface="Arial Rounded MT Bold" pitchFamily="34" charset="0"/>
          <a:ea typeface="+mn-ea"/>
          <a:cs typeface="+mn-cs"/>
        </a:defRPr>
      </a:lvl1pPr>
      <a:lvl2pPr marL="796925" indent="-339725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 Rounded MT Bold" pitchFamily="34" charset="0"/>
          <a:ea typeface="+mn-ea"/>
          <a:cs typeface="+mn-cs"/>
        </a:defRPr>
      </a:lvl2pPr>
      <a:lvl3pPr marL="1254125" indent="-339725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Arial Rounded MT Bold" pitchFamily="34" charset="0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Arial Rounded MT Bol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 Rounded MT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4517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dirty="0" smtClean="0">
                <a:latin typeface="Arial Rounded MT Bold" pitchFamily="34" charset="0"/>
              </a:rPr>
              <a:t>Physics Impact of</a:t>
            </a:r>
            <a:br>
              <a:rPr lang="en-US" sz="4400" dirty="0" smtClean="0">
                <a:latin typeface="Arial Rounded MT Bold" pitchFamily="34" charset="0"/>
              </a:rPr>
            </a:br>
            <a:r>
              <a:rPr lang="en-US" sz="4400" dirty="0" smtClean="0">
                <a:latin typeface="Arial Rounded MT Bold" pitchFamily="34" charset="0"/>
              </a:rPr>
              <a:t>MPC-EX</a:t>
            </a:r>
            <a:br>
              <a:rPr lang="en-US" sz="4400" dirty="0" smtClean="0">
                <a:latin typeface="Arial Rounded MT Bold" pitchFamily="34" charset="0"/>
              </a:rPr>
            </a:br>
            <a:r>
              <a:rPr lang="en-US" sz="4400" dirty="0" smtClean="0">
                <a:latin typeface="Arial Rounded MT Bold" pitchFamily="34" charset="0"/>
              </a:rPr>
              <a:t>on other Subsystems</a:t>
            </a:r>
            <a:endParaRPr lang="en-US" sz="4400" dirty="0">
              <a:latin typeface="Arial Rounded MT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Oleg </a:t>
            </a:r>
            <a:r>
              <a:rPr lang="en-US" dirty="0" err="1" smtClean="0"/>
              <a:t>Eyser</a:t>
            </a:r>
            <a:endParaRPr lang="en-US" dirty="0" smtClean="0"/>
          </a:p>
          <a:p>
            <a:r>
              <a:rPr lang="en-US" sz="2000" dirty="0" smtClean="0"/>
              <a:t>UCR/BNL</a:t>
            </a:r>
          </a:p>
          <a:p>
            <a:r>
              <a:rPr lang="en-US" dirty="0" smtClean="0"/>
              <a:t>MPC-EX Internal Review</a:t>
            </a:r>
          </a:p>
          <a:p>
            <a:r>
              <a:rPr lang="en-US" dirty="0" smtClean="0"/>
              <a:t>December 9,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2" descr="C:\G4VM\G4VM\SharedFolder\ratiofi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1347788"/>
            <a:ext cx="7786687" cy="528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571500" y="1047750"/>
            <a:ext cx="1133475" cy="2762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1200" smtClean="0">
                <a:solidFill>
                  <a:srgbClr val="000000"/>
                </a:solidFill>
                <a:latin typeface="Calibri" pitchFamily="34" charset="0"/>
              </a:rPr>
              <a:t>Collision bunch</a:t>
            </a:r>
            <a:endParaRPr lang="ja-JP" altLang="en-US" sz="1200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rot="5400000">
            <a:off x="892176" y="1501775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000250" y="3155950"/>
            <a:ext cx="715963" cy="5222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altLang="ja-JP" sz="280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endParaRPr lang="ja-JP" altLang="en-US" sz="28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57688" y="3148013"/>
            <a:ext cx="898525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15</a:t>
            </a:r>
            <a:r>
              <a:rPr lang="en-US" altLang="ja-JP" sz="280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endParaRPr lang="ja-JP" altLang="en-US" sz="28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16750" y="3148013"/>
            <a:ext cx="896938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15</a:t>
            </a:r>
            <a:r>
              <a:rPr lang="en-US" altLang="ja-JP" sz="280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endParaRPr lang="ja-JP" altLang="en-US" sz="28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70100" y="5656263"/>
            <a:ext cx="715963" cy="5222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r>
              <a:rPr lang="en-US" altLang="ja-JP" sz="280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endParaRPr lang="ja-JP" altLang="en-US" sz="28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41850" y="5648325"/>
            <a:ext cx="715963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9</a:t>
            </a:r>
            <a:r>
              <a:rPr lang="en-US" altLang="ja-JP" sz="280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endParaRPr lang="ja-JP" altLang="en-US" sz="28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213600" y="5648325"/>
            <a:ext cx="715963" cy="5238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9</a:t>
            </a:r>
            <a:r>
              <a:rPr lang="en-US" altLang="ja-JP" sz="2800" smtClean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altLang="ja-JP" sz="2800" smtClean="0">
                <a:solidFill>
                  <a:srgbClr val="FF0000"/>
                </a:solidFill>
                <a:latin typeface="Calibri" pitchFamily="34" charset="0"/>
              </a:rPr>
              <a:t>s</a:t>
            </a:r>
            <a:endParaRPr lang="ja-JP" altLang="en-US" sz="280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05" name="テキスト ボックス 22"/>
          <p:cNvSpPr txBox="1">
            <a:spLocks noChangeArrowheads="1"/>
          </p:cNvSpPr>
          <p:nvPr/>
        </p:nvSpPr>
        <p:spPr bwMode="auto">
          <a:xfrm>
            <a:off x="2143125" y="2401888"/>
            <a:ext cx="801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FF0000"/>
                </a:solidFill>
                <a:latin typeface="Calibri" pitchFamily="34" charset="0"/>
              </a:rPr>
              <a:t>S.St1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06" name="テキスト ボックス 23"/>
          <p:cNvSpPr txBox="1">
            <a:spLocks noChangeArrowheads="1"/>
          </p:cNvSpPr>
          <p:nvPr/>
        </p:nvSpPr>
        <p:spPr bwMode="auto">
          <a:xfrm>
            <a:off x="4714875" y="2401888"/>
            <a:ext cx="801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FF0000"/>
                </a:solidFill>
                <a:latin typeface="Calibri" pitchFamily="34" charset="0"/>
              </a:rPr>
              <a:t>S.St2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07" name="テキスト ボックス 24"/>
          <p:cNvSpPr txBox="1">
            <a:spLocks noChangeArrowheads="1"/>
          </p:cNvSpPr>
          <p:nvPr/>
        </p:nvSpPr>
        <p:spPr bwMode="auto">
          <a:xfrm>
            <a:off x="7358063" y="2401888"/>
            <a:ext cx="801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FF0000"/>
                </a:solidFill>
                <a:latin typeface="Calibri" pitchFamily="34" charset="0"/>
              </a:rPr>
              <a:t>S.St3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08" name="テキスト ボックス 25"/>
          <p:cNvSpPr txBox="1">
            <a:spLocks noChangeArrowheads="1"/>
          </p:cNvSpPr>
          <p:nvPr/>
        </p:nvSpPr>
        <p:spPr bwMode="auto">
          <a:xfrm>
            <a:off x="2143125" y="5076825"/>
            <a:ext cx="85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FF0000"/>
                </a:solidFill>
                <a:latin typeface="Calibri" pitchFamily="34" charset="0"/>
              </a:rPr>
              <a:t>N.St1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09" name="テキスト ボックス 26"/>
          <p:cNvSpPr txBox="1">
            <a:spLocks noChangeArrowheads="1"/>
          </p:cNvSpPr>
          <p:nvPr/>
        </p:nvSpPr>
        <p:spPr bwMode="auto">
          <a:xfrm>
            <a:off x="4714875" y="5076825"/>
            <a:ext cx="85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FF0000"/>
                </a:solidFill>
                <a:latin typeface="Calibri" pitchFamily="34" charset="0"/>
              </a:rPr>
              <a:t>N.St2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210" name="テキスト ボックス 27"/>
          <p:cNvSpPr txBox="1">
            <a:spLocks noChangeArrowheads="1"/>
          </p:cNvSpPr>
          <p:nvPr/>
        </p:nvSpPr>
        <p:spPr bwMode="auto">
          <a:xfrm>
            <a:off x="7286625" y="5076825"/>
            <a:ext cx="858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FF0000"/>
                </a:solidFill>
                <a:latin typeface="Calibri" pitchFamily="34" charset="0"/>
              </a:rPr>
              <a:t>N.St3</a:t>
            </a:r>
            <a:endParaRPr lang="ja-JP" alt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Single Bunch Analysis Run10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23" name="テキスト ボックス 6"/>
          <p:cNvSpPr txBox="1"/>
          <p:nvPr/>
        </p:nvSpPr>
        <p:spPr>
          <a:xfrm>
            <a:off x="7239000" y="914400"/>
            <a:ext cx="173483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dirty="0" smtClean="0">
                <a:solidFill>
                  <a:srgbClr val="000000"/>
                </a:solidFill>
                <a:latin typeface="Arial Rounded MT Bold" pitchFamily="34" charset="0"/>
              </a:rPr>
              <a:t>Tsutomu </a:t>
            </a:r>
            <a:r>
              <a:rPr lang="en-US" altLang="ja-JP" dirty="0" err="1" smtClean="0">
                <a:solidFill>
                  <a:srgbClr val="000000"/>
                </a:solidFill>
                <a:latin typeface="Arial Rounded MT Bold" pitchFamily="34" charset="0"/>
              </a:rPr>
              <a:t>Mibe</a:t>
            </a:r>
            <a:endParaRPr lang="ja-JP" altLang="en-US" dirty="0" smtClean="0">
              <a:solidFill>
                <a:srgbClr val="00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786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0448" r="6000" b="1865"/>
          <a:stretch/>
        </p:blipFill>
        <p:spPr>
          <a:xfrm>
            <a:off x="2872854" y="1524000"/>
            <a:ext cx="6271146" cy="52532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3177"/>
            <a:ext cx="8229600" cy="800219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Thermal </a:t>
            </a:r>
            <a:r>
              <a:rPr lang="en-US" dirty="0">
                <a:latin typeface="Arial Rounded MT Bold" pitchFamily="34" charset="0"/>
              </a:rPr>
              <a:t>N</a:t>
            </a:r>
            <a:r>
              <a:rPr lang="en-US" dirty="0" smtClean="0">
                <a:latin typeface="Arial Rounded MT Bold" pitchFamily="34" charset="0"/>
              </a:rPr>
              <a:t>eutron </a:t>
            </a:r>
            <a:r>
              <a:rPr lang="en-US" dirty="0">
                <a:latin typeface="Arial Rounded MT Bold" pitchFamily="34" charset="0"/>
              </a:rPr>
              <a:t>T</a:t>
            </a:r>
            <a:r>
              <a:rPr lang="en-US" dirty="0" smtClean="0">
                <a:latin typeface="Arial Rounded MT Bold" pitchFamily="34" charset="0"/>
              </a:rPr>
              <a:t>imes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4900"/>
            <a:ext cx="8229600" cy="11049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Different regions with changing </a:t>
            </a:r>
            <a:r>
              <a:rPr lang="en-US" sz="2400" dirty="0" smtClean="0"/>
              <a:t>behavior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1752600"/>
            <a:ext cx="2701023" cy="30612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91440" rIns="0" bIns="91440" rtlCol="0" anchor="ctr" anchorCtr="0">
            <a:spAutoFit/>
          </a:bodyPr>
          <a:lstStyle/>
          <a:p>
            <a:r>
              <a:rPr lang="en-US" sz="1600" u="sng" dirty="0" smtClean="0">
                <a:solidFill>
                  <a:schemeClr val="tx1"/>
                </a:solidFill>
                <a:latin typeface="Arial Rounded MT Bold" pitchFamily="34" charset="0"/>
              </a:rPr>
              <a:t>Thermalization</a:t>
            </a:r>
          </a:p>
          <a:p>
            <a:pPr marL="171450" indent="-171450">
              <a:buFont typeface="Arial" pitchFamily="34" charset="0"/>
              <a:buChar char="•"/>
              <a:tabLst>
                <a:tab pos="102393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Carbon: 	110 collisions</a:t>
            </a:r>
          </a:p>
          <a:p>
            <a:pPr marL="171450" indent="-171450">
              <a:buFont typeface="Arial" pitchFamily="34" charset="0"/>
              <a:buChar char="•"/>
              <a:tabLst>
                <a:tab pos="102393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Iron: 	500 collisions</a:t>
            </a:r>
          </a:p>
          <a:p>
            <a:pPr marL="171450" indent="-171450">
              <a:buFont typeface="Arial" pitchFamily="34" charset="0"/>
              <a:buChar char="•"/>
              <a:tabLst>
                <a:tab pos="102393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Lead: 	1800 collisions </a:t>
            </a:r>
          </a:p>
          <a:p>
            <a:pPr marL="285750" indent="-285750">
              <a:buFont typeface="Wingdings" pitchFamily="2" charset="2"/>
              <a:buChar char="v"/>
              <a:tabLst>
                <a:tab pos="1023938" algn="l"/>
              </a:tabLst>
            </a:pPr>
            <a:endParaRPr lang="en-US" sz="1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v"/>
              <a:tabLst>
                <a:tab pos="102393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Effective </a:t>
            </a:r>
            <a:r>
              <a:rPr lang="en-US" sz="1400" dirty="0" err="1" smtClean="0">
                <a:solidFill>
                  <a:schemeClr val="tx1"/>
                </a:solidFill>
                <a:latin typeface="Arial Rounded MT Bold" pitchFamily="34" charset="0"/>
              </a:rPr>
              <a:t>thermalization</a:t>
            </a: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/>
            </a:r>
            <a:b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</a:b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takes ≈30 µs</a:t>
            </a: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v"/>
              <a:tabLst>
                <a:tab pos="102393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Travel times between</a:t>
            </a:r>
            <a:b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</a:b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stations &gt; 0.5 </a:t>
            </a:r>
            <a:r>
              <a:rPr lang="en-US" sz="1400" dirty="0" err="1" smtClean="0">
                <a:solidFill>
                  <a:schemeClr val="tx1"/>
                </a:solidFill>
                <a:latin typeface="Arial Rounded MT Bold" pitchFamily="34" charset="0"/>
              </a:rPr>
              <a:t>ms</a:t>
            </a:r>
            <a:endParaRPr lang="en-US" sz="1400" dirty="0" smtClean="0">
              <a:solidFill>
                <a:schemeClr val="tx1"/>
              </a:solidFill>
              <a:latin typeface="Arial Rounded MT Bold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itchFamily="2" charset="2"/>
              <a:buChar char="v"/>
              <a:tabLst>
                <a:tab pos="102393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Very consistent between</a:t>
            </a:r>
            <a:b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</a:br>
            <a:r>
              <a:rPr lang="en-US" sz="1400" dirty="0" smtClean="0">
                <a:solidFill>
                  <a:schemeClr val="tx1"/>
                </a:solidFill>
                <a:latin typeface="Arial Rounded MT Bold" pitchFamily="34" charset="0"/>
              </a:rPr>
              <a:t>St1 and St3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429000" y="2133600"/>
            <a:ext cx="609600" cy="2590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429000" y="2362200"/>
            <a:ext cx="685800" cy="18288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01877" y="2829580"/>
            <a:ext cx="143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  <a:latin typeface="Arial Rounded MT Bold" pitchFamily="34" charset="0"/>
              </a:rPr>
              <a:t>t</a:t>
            </a:r>
            <a:r>
              <a:rPr lang="en-US" sz="1400" dirty="0" err="1" smtClean="0">
                <a:solidFill>
                  <a:srgbClr val="002060"/>
                </a:solidFill>
                <a:latin typeface="Arial Rounded MT Bold" pitchFamily="34" charset="0"/>
              </a:rPr>
              <a:t>hermalization</a:t>
            </a:r>
            <a:r>
              <a:rPr lang="en-US" sz="1400" dirty="0" smtClean="0">
                <a:solidFill>
                  <a:srgbClr val="002060"/>
                </a:solidFill>
                <a:latin typeface="Arial Rounded MT Bold" pitchFamily="34" charset="0"/>
              </a:rPr>
              <a:t/>
            </a:r>
            <a:br>
              <a:rPr lang="en-US" sz="1400" dirty="0" smtClean="0">
                <a:solidFill>
                  <a:srgbClr val="002060"/>
                </a:solidFill>
                <a:latin typeface="Arial Rounded MT Bold" pitchFamily="34" charset="0"/>
              </a:rPr>
            </a:br>
            <a:r>
              <a:rPr lang="en-US" sz="1400" dirty="0" smtClean="0">
                <a:solidFill>
                  <a:srgbClr val="002060"/>
                </a:solidFill>
                <a:latin typeface="Arial Rounded MT Bold" pitchFamily="34" charset="0"/>
              </a:rPr>
              <a:t>in G10 @ St3</a:t>
            </a:r>
            <a:endParaRPr lang="en-US" sz="1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2877" y="4277380"/>
            <a:ext cx="143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Arial Rounded MT Bold" pitchFamily="34" charset="0"/>
              </a:rPr>
              <a:t>t</a:t>
            </a:r>
            <a:r>
              <a:rPr lang="en-US" sz="1400" dirty="0" err="1" smtClean="0">
                <a:solidFill>
                  <a:srgbClr val="FF0000"/>
                </a:solidFill>
                <a:latin typeface="Arial Rounded MT Bold" pitchFamily="34" charset="0"/>
              </a:rPr>
              <a:t>hermalization</a:t>
            </a:r>
            <a:r>
              <a:rPr lang="en-US" sz="1400" dirty="0" smtClean="0">
                <a:solidFill>
                  <a:srgbClr val="FF0000"/>
                </a:solidFill>
                <a:latin typeface="Arial Rounded MT Bold" pitchFamily="34" charset="0"/>
              </a:rPr>
              <a:t/>
            </a:r>
            <a:br>
              <a:rPr lang="en-US" sz="1400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en-US" sz="1400" dirty="0" smtClean="0">
                <a:solidFill>
                  <a:srgbClr val="FF0000"/>
                </a:solidFill>
                <a:latin typeface="Arial Rounded MT Bold" pitchFamily="34" charset="0"/>
              </a:rPr>
              <a:t>in G10 @ St1</a:t>
            </a:r>
            <a:endParaRPr lang="en-US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1426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Arial Rounded MT Bold" pitchFamily="34" charset="0"/>
              </a:rPr>
              <a:t>Li Absorber in Piston Hole</a:t>
            </a:r>
            <a:endParaRPr lang="en-US" dirty="0">
              <a:latin typeface="Arial Rounded MT Bold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9195"/>
          <a:stretch/>
        </p:blipFill>
        <p:spPr>
          <a:xfrm>
            <a:off x="2259189" y="1181100"/>
            <a:ext cx="6884811" cy="449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5874603"/>
            <a:ext cx="6780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Absorber in piston hole only has small effect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371600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Additional Li</a:t>
            </a:r>
            <a:r>
              <a:rPr lang="en-US" sz="2000" baseline="-25000" dirty="0" smtClean="0">
                <a:latin typeface="Arial Rounded MT Bold" pitchFamily="34" charset="0"/>
              </a:rPr>
              <a:t>2</a:t>
            </a:r>
            <a:r>
              <a:rPr lang="en-US" sz="2000" dirty="0" smtClean="0">
                <a:latin typeface="Arial Rounded MT Bold" pitchFamily="34" charset="0"/>
              </a:rPr>
              <a:t>CO</a:t>
            </a:r>
            <a:r>
              <a:rPr lang="en-US" sz="2000" baseline="-25000" dirty="0" smtClean="0">
                <a:latin typeface="Arial Rounded MT Bold" pitchFamily="34" charset="0"/>
              </a:rPr>
              <a:t>3</a:t>
            </a:r>
            <a:r>
              <a:rPr lang="en-US" sz="2000" dirty="0" smtClean="0">
                <a:latin typeface="Arial Rounded MT Bold" pitchFamily="34" charset="0"/>
              </a:rPr>
              <a:t> absorber at the opening of the piston hole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Using all UIUC Li</a:t>
            </a:r>
            <a:r>
              <a:rPr lang="en-US" sz="2000" baseline="-25000" dirty="0" smtClean="0">
                <a:latin typeface="Arial Rounded MT Bold" pitchFamily="34" charset="0"/>
              </a:rPr>
              <a:t>2</a:t>
            </a:r>
            <a:r>
              <a:rPr lang="en-US" sz="2000" dirty="0" smtClean="0">
                <a:latin typeface="Arial Rounded MT Bold" pitchFamily="34" charset="0"/>
              </a:rPr>
              <a:t>CO</a:t>
            </a:r>
            <a:r>
              <a:rPr lang="en-US" sz="2000" baseline="-25000" dirty="0" smtClean="0">
                <a:latin typeface="Arial Rounded MT Bold" pitchFamily="34" charset="0"/>
              </a:rPr>
              <a:t>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22.0 cm radius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Arial Rounded MT Bold" pitchFamily="34" charset="0"/>
              </a:rPr>
              <a:t>1.2 cm thickness</a:t>
            </a:r>
            <a:endParaRPr lang="en-US" sz="2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70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Neutron Capture in Tungsten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4988" y="1376363"/>
            <a:ext cx="55340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9289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&amp; Physics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2984" b="4512"/>
          <a:stretch/>
        </p:blipFill>
        <p:spPr>
          <a:xfrm>
            <a:off x="762000" y="3581400"/>
            <a:ext cx="3377357" cy="312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419600" y="3581400"/>
            <a:ext cx="4165600" cy="312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04043" y="1066800"/>
            <a:ext cx="6653957" cy="2514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v"/>
              <a:defRPr sz="2800" kern="1200">
                <a:solidFill>
                  <a:schemeClr val="tx1"/>
                </a:solidFill>
                <a:latin typeface="Arial Rounded MT Bold" pitchFamily="34" charset="0"/>
                <a:ea typeface="+mn-ea"/>
                <a:cs typeface="+mn-cs"/>
              </a:defRPr>
            </a:lvl1pPr>
            <a:lvl2pPr marL="796925" indent="-339725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 Rounded MT Bold" pitchFamily="34" charset="0"/>
                <a:ea typeface="+mn-ea"/>
                <a:cs typeface="+mn-cs"/>
              </a:defRPr>
            </a:lvl2pPr>
            <a:lvl3pPr marL="1254125" indent="-339725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000" kern="1200">
                <a:solidFill>
                  <a:schemeClr val="tx1"/>
                </a:solidFill>
                <a:latin typeface="Arial Rounded MT Bold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 Rounded MT Bold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 Rounded MT Bold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GEANT4</a:t>
            </a:r>
          </a:p>
          <a:p>
            <a:pPr lvl="1"/>
            <a:r>
              <a:rPr lang="en-US" sz="2000" dirty="0" smtClean="0"/>
              <a:t>complete south </a:t>
            </a:r>
            <a:r>
              <a:rPr lang="en-US" sz="2000" dirty="0" err="1" smtClean="0"/>
              <a:t>muon</a:t>
            </a:r>
            <a:r>
              <a:rPr lang="en-US" sz="2000" dirty="0" smtClean="0"/>
              <a:t> arm + central magnet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QGSP_BERT_HP interactions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process modeling for neutron </a:t>
            </a:r>
            <a:r>
              <a:rPr lang="en-US" sz="2000" dirty="0" err="1" smtClean="0">
                <a:solidFill>
                  <a:srgbClr val="C00000"/>
                </a:solidFill>
              </a:rPr>
              <a:t>thermalization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c</a:t>
            </a:r>
            <a:r>
              <a:rPr lang="en-US" sz="2000" dirty="0" smtClean="0">
                <a:solidFill>
                  <a:srgbClr val="C00000"/>
                </a:solidFill>
              </a:rPr>
              <a:t>omplete </a:t>
            </a:r>
            <a:r>
              <a:rPr lang="en-US" sz="2000" dirty="0">
                <a:solidFill>
                  <a:srgbClr val="C00000"/>
                </a:solidFill>
              </a:rPr>
              <a:t>isotope mix for materials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PYTHIA input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neutron flux or photons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19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33372"/>
          <a:stretch/>
        </p:blipFill>
        <p:spPr>
          <a:xfrm>
            <a:off x="189836" y="4267200"/>
            <a:ext cx="4534564" cy="251459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578098" y="1295399"/>
            <a:ext cx="3443692" cy="2590801"/>
          </a:xfrm>
          <a:prstGeom prst="roundRect">
            <a:avLst>
              <a:gd name="adj" fmla="val 437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Neutrons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Content Placeholder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5476" r="3809"/>
          <a:stretch/>
        </p:blipFill>
        <p:spPr>
          <a:xfrm>
            <a:off x="5578098" y="1447800"/>
            <a:ext cx="3404172" cy="23170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348"/>
          <a:stretch/>
        </p:blipFill>
        <p:spPr>
          <a:xfrm>
            <a:off x="0" y="990599"/>
            <a:ext cx="5578098" cy="33528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0843" y="1230868"/>
            <a:ext cx="3277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Arial Rounded MT Bold" pitchFamily="34" charset="0"/>
              </a:rPr>
              <a:t>Origins of neutrons in </a:t>
            </a:r>
            <a:r>
              <a:rPr lang="en-US" sz="1600" dirty="0" err="1" smtClean="0">
                <a:solidFill>
                  <a:srgbClr val="002060"/>
                </a:solidFill>
                <a:latin typeface="Arial Rounded MT Bold" pitchFamily="34" charset="0"/>
              </a:rPr>
              <a:t>MuTr</a:t>
            </a:r>
            <a:r>
              <a:rPr lang="en-US" sz="1600" dirty="0" smtClean="0">
                <a:solidFill>
                  <a:srgbClr val="002060"/>
                </a:solidFill>
                <a:latin typeface="Arial Rounded MT Bold" pitchFamily="34" charset="0"/>
              </a:rPr>
              <a:t> St1</a:t>
            </a:r>
            <a:endParaRPr lang="en-US" sz="16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65846" y="4385608"/>
            <a:ext cx="44781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Thermal neutrons behave gas-like</a:t>
            </a:r>
          </a:p>
          <a:p>
            <a:pPr marL="463550" indent="-463550">
              <a:buFont typeface="Wingdings" pitchFamily="2" charset="2"/>
              <a:buChar char="v"/>
            </a:pPr>
            <a:r>
              <a:rPr lang="en-US" sz="2400" dirty="0" err="1" smtClean="0">
                <a:solidFill>
                  <a:srgbClr val="002060"/>
                </a:solidFill>
                <a:latin typeface="Arial Rounded MT Bold" pitchFamily="34" charset="0"/>
              </a:rPr>
              <a:t>Thermalization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happens</a:t>
            </a:r>
            <a:r>
              <a:rPr lang="en-US" sz="2400" dirty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primarily on hydrogen (water, plastic, G10)</a:t>
            </a:r>
          </a:p>
        </p:txBody>
      </p:sp>
      <p:sp>
        <p:nvSpPr>
          <p:cNvPr id="10" name="Rectangle 9"/>
          <p:cNvSpPr/>
          <p:nvPr/>
        </p:nvSpPr>
        <p:spPr>
          <a:xfrm flipH="1">
            <a:off x="2209800" y="2971800"/>
            <a:ext cx="45719" cy="685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399721" y="1600201"/>
            <a:ext cx="1105479" cy="144780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98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leg\Documents\PHENIX\ForwardUpgrades\mpc_ex\preshow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7300" y="914400"/>
            <a:ext cx="6629400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Inclusion of Pre-Shower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493603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Neutron origins are shifted into the pre-shower</a:t>
            </a:r>
          </a:p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Spallation products are directed (dep. on material)</a:t>
            </a:r>
          </a:p>
        </p:txBody>
      </p:sp>
      <p:sp>
        <p:nvSpPr>
          <p:cNvPr id="6" name="Rectangle 5"/>
          <p:cNvSpPr/>
          <p:nvPr/>
        </p:nvSpPr>
        <p:spPr>
          <a:xfrm flipH="1">
            <a:off x="3459480" y="1447800"/>
            <a:ext cx="45719" cy="15240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4648200" y="4114800"/>
            <a:ext cx="45719" cy="304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49830" y="1459468"/>
            <a:ext cx="118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 Rounded MT Bold" pitchFamily="34" charset="0"/>
              </a:rPr>
              <a:t>MuTr</a:t>
            </a:r>
            <a:r>
              <a:rPr lang="en-US" dirty="0" smtClean="0">
                <a:latin typeface="Arial Rounded MT Bold" pitchFamily="34" charset="0"/>
              </a:rPr>
              <a:t> St1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41164" y="1916668"/>
            <a:ext cx="171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</a:rPr>
              <a:t>MPC read-out</a:t>
            </a:r>
            <a:endParaRPr lang="en-US" dirty="0">
              <a:latin typeface="Arial Rounded MT Bold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81400" y="1828800"/>
            <a:ext cx="762001" cy="42493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693919" y="2286000"/>
            <a:ext cx="792482" cy="175260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457200" cy="441325"/>
          </a:xfrm>
        </p:spPr>
        <p:txBody>
          <a:bodyPr/>
          <a:lstStyle/>
          <a:p>
            <a:fld id="{4482846B-9F1C-4ABB-80DF-423A0283860C}" type="slidenum">
              <a:rPr lang="en-US" sz="1600" smtClean="0"/>
              <a:pPr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968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leg\Documents\PHENIX\ForwardUpgrades\mpc_ex\neutrons_slow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2810" t="50000" r="803"/>
          <a:stretch/>
        </p:blipFill>
        <p:spPr bwMode="auto">
          <a:xfrm>
            <a:off x="0" y="1066800"/>
            <a:ext cx="9144000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Neutrons with MPC-EX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51054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Comparison with dedicated Li absorber shows that neutrons leave piston hole before </a:t>
            </a:r>
            <a:r>
              <a:rPr lang="en-US" sz="2400" dirty="0" err="1" smtClean="0">
                <a:solidFill>
                  <a:srgbClr val="002060"/>
                </a:solidFill>
                <a:latin typeface="Arial Rounded MT Bold" pitchFamily="34" charset="0"/>
              </a:rPr>
              <a:t>thermalization</a:t>
            </a:r>
            <a:endParaRPr lang="en-US" sz="24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marL="463550" indent="-463550">
              <a:buFont typeface="Wingdings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Arial Rounded MT Bold" pitchFamily="34" charset="0"/>
              </a:rPr>
              <a:t>It is not important where the neutrons are produced (for a </a:t>
            </a:r>
            <a:r>
              <a:rPr lang="en-US" sz="2400" i="1" dirty="0">
                <a:solidFill>
                  <a:srgbClr val="002060"/>
                </a:solidFill>
                <a:latin typeface="Arial Rounded MT Bold" pitchFamily="34" charset="0"/>
              </a:rPr>
              <a:t>thin</a:t>
            </a:r>
            <a:r>
              <a:rPr lang="en-US" sz="2400" dirty="0">
                <a:solidFill>
                  <a:srgbClr val="002060"/>
                </a:solidFill>
                <a:latin typeface="Arial Rounded MT Bold" pitchFamily="34" charset="0"/>
              </a:rPr>
              <a:t> component in front of piston hole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)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6096000" y="3305175"/>
            <a:ext cx="1066800" cy="10668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01551" y="4612957"/>
            <a:ext cx="3690049" cy="492443"/>
          </a:xfrm>
          <a:prstGeom prst="rect">
            <a:avLst/>
          </a:prstGeom>
          <a:noFill/>
        </p:spPr>
        <p:txBody>
          <a:bodyPr wrap="none" tIns="91440" bIns="91440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Arial Rounded MT Bold" pitchFamily="34" charset="0"/>
              </a:rPr>
              <a:t>(absorption resonance in W)</a:t>
            </a:r>
          </a:p>
        </p:txBody>
      </p:sp>
      <p:cxnSp>
        <p:nvCxnSpPr>
          <p:cNvPr id="11" name="Elbow Connector 10"/>
          <p:cNvCxnSpPr>
            <a:stCxn id="3" idx="2"/>
            <a:endCxn id="10" idx="1"/>
          </p:cNvCxnSpPr>
          <p:nvPr/>
        </p:nvCxnSpPr>
        <p:spPr>
          <a:xfrm rot="10800000" flipV="1">
            <a:off x="5301552" y="3838575"/>
            <a:ext cx="794449" cy="1020604"/>
          </a:xfrm>
          <a:prstGeom prst="bentConnector3">
            <a:avLst>
              <a:gd name="adj1" fmla="val 128775"/>
            </a:avLst>
          </a:prstGeom>
          <a:ln>
            <a:headEnd type="diamond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419814" y="2828586"/>
            <a:ext cx="2216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Rounded MT Bold" pitchFamily="34" charset="0"/>
              </a:rPr>
              <a:t>p</a:t>
            </a:r>
            <a:r>
              <a:rPr lang="en-US" dirty="0" smtClean="0">
                <a:latin typeface="Arial Rounded MT Bold" pitchFamily="34" charset="0"/>
              </a:rPr>
              <a:t>er event per cm</a:t>
            </a:r>
            <a:r>
              <a:rPr lang="en-US" baseline="30000" dirty="0" smtClean="0">
                <a:latin typeface="Arial Rounded MT Bold" pitchFamily="34" charset="0"/>
              </a:rPr>
              <a:t>2</a:t>
            </a:r>
            <a:endParaRPr lang="en-US" baseline="30000" dirty="0">
              <a:latin typeface="Arial Rounded MT Bold" pitchFamily="34" charset="0"/>
            </a:endParaRPr>
          </a:p>
        </p:txBody>
      </p:sp>
      <p:sp>
        <p:nvSpPr>
          <p:cNvPr id="15" name="Bent-Up Arrow 14"/>
          <p:cNvSpPr/>
          <p:nvPr/>
        </p:nvSpPr>
        <p:spPr>
          <a:xfrm rot="16200000" flipV="1">
            <a:off x="4511933" y="1463933"/>
            <a:ext cx="457200" cy="424934"/>
          </a:xfrm>
          <a:prstGeom prst="bentUpArrow">
            <a:avLst>
              <a:gd name="adj1" fmla="val 25000"/>
              <a:gd name="adj2" fmla="val 24067"/>
              <a:gd name="adj3" fmla="val 25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03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leg\Documents\PHENIX\ForwardUpgrades\mpc_ex\neutrons_fast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2810" t="50000" r="803"/>
          <a:stretch/>
        </p:blipFill>
        <p:spPr bwMode="auto">
          <a:xfrm>
            <a:off x="0" y="1066800"/>
            <a:ext cx="9144000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Neutrons with MPC-EX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z="1600" smtClean="0"/>
              <a:pPr/>
              <a:t>6</a:t>
            </a:fld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152400" y="5105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Impact on </a:t>
            </a:r>
            <a:r>
              <a:rPr lang="en-US" sz="2400" dirty="0" err="1" smtClean="0">
                <a:solidFill>
                  <a:srgbClr val="002060"/>
                </a:solidFill>
                <a:latin typeface="Arial Rounded MT Bold" pitchFamily="34" charset="0"/>
              </a:rPr>
              <a:t>MuTr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is comparable to slow neutrons</a:t>
            </a:r>
          </a:p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Increased impact on MPC (read-out and crystals)</a:t>
            </a:r>
          </a:p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Total spectrum falls exponentially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76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 descr="C:\Users\oleg\Documents\PHENIX\ForwardUpgrades\mpc_ex\impact_mpcex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205" r="2410"/>
          <a:stretch/>
        </p:blipFill>
        <p:spPr bwMode="auto">
          <a:xfrm>
            <a:off x="0" y="1143000"/>
            <a:ext cx="9144000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5105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Tungsten itself is a pretty good neutron absorber</a:t>
            </a:r>
          </a:p>
          <a:p>
            <a:pPr marL="463550" indent="-463550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The directed spallation process leads to an increased neutron flux on the MPC read-out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547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Muon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Trackers</a:t>
            </a:r>
          </a:p>
          <a:p>
            <a:pPr lvl="1"/>
            <a:r>
              <a:rPr lang="en-US" dirty="0" smtClean="0"/>
              <a:t>High energy gamma emission from </a:t>
            </a:r>
            <a:r>
              <a:rPr lang="en-US" dirty="0" smtClean="0">
                <a:solidFill>
                  <a:srgbClr val="FF0000"/>
                </a:solidFill>
              </a:rPr>
              <a:t>thermal neutron capture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Increased by about 5%</a:t>
            </a:r>
          </a:p>
          <a:p>
            <a:r>
              <a:rPr lang="en-US" dirty="0" smtClean="0">
                <a:solidFill>
                  <a:srgbClr val="003300"/>
                </a:solidFill>
              </a:rPr>
              <a:t>MPC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Fast neutron</a:t>
            </a:r>
            <a:r>
              <a:rPr lang="en-US" dirty="0" smtClean="0"/>
              <a:t> background in read-out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Total neutron flux</a:t>
            </a:r>
            <a:r>
              <a:rPr lang="en-US" dirty="0" smtClean="0"/>
              <a:t> in PbWO</a:t>
            </a:r>
            <a:r>
              <a:rPr lang="en-US" baseline="-25000" dirty="0" smtClean="0"/>
              <a:t>4</a:t>
            </a:r>
            <a:r>
              <a:rPr lang="en-US" dirty="0" smtClean="0"/>
              <a:t> crystals</a:t>
            </a:r>
          </a:p>
          <a:p>
            <a:pPr lvl="1"/>
            <a:r>
              <a:rPr lang="en-US" u="sng" dirty="0" smtClean="0">
                <a:solidFill>
                  <a:srgbClr val="FF0000"/>
                </a:solidFill>
              </a:rPr>
              <a:t>Increased by about 40%</a:t>
            </a:r>
          </a:p>
          <a:p>
            <a:pPr lvl="1"/>
            <a:r>
              <a:rPr lang="en-US" dirty="0" smtClean="0"/>
              <a:t>Comparable to increased </a:t>
            </a:r>
            <a:r>
              <a:rPr lang="en-US" dirty="0" err="1" smtClean="0"/>
              <a:t>c.o.m</a:t>
            </a:r>
            <a:r>
              <a:rPr lang="en-US" dirty="0" smtClean="0"/>
              <a:t>. energy </a:t>
            </a:r>
            <a:br>
              <a:rPr lang="en-US" dirty="0" smtClean="0"/>
            </a:br>
            <a:r>
              <a:rPr lang="en-US" dirty="0" smtClean="0"/>
              <a:t>200 </a:t>
            </a:r>
            <a:r>
              <a:rPr lang="en-US" dirty="0" smtClean="0">
                <a:sym typeface="Symbol"/>
              </a:rPr>
              <a:t> 500 </a:t>
            </a:r>
            <a:r>
              <a:rPr lang="en-US" dirty="0" err="1" smtClean="0">
                <a:sym typeface="Symbol"/>
              </a:rPr>
              <a:t>GeV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46B-9F1C-4ABB-80DF-423A028386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40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885349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1373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384</Words>
  <Application>Microsoft Macintosh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Physics Impact of MPC-EX on other Subsystems</vt:lpstr>
      <vt:lpstr>Geometry &amp; Physics</vt:lpstr>
      <vt:lpstr>Thermal Neutrons</vt:lpstr>
      <vt:lpstr>Inclusion of Pre-Shower</vt:lpstr>
      <vt:lpstr>Slow Neutrons with MPC-EX</vt:lpstr>
      <vt:lpstr>Fast Neutrons with MPC-EX</vt:lpstr>
      <vt:lpstr>Summary</vt:lpstr>
      <vt:lpstr>Conclusions</vt:lpstr>
      <vt:lpstr>backup</vt:lpstr>
      <vt:lpstr>Single Bunch Analysis Run10</vt:lpstr>
      <vt:lpstr>Thermal Neutron Times</vt:lpstr>
      <vt:lpstr>Li Absorber in Piston Hole</vt:lpstr>
      <vt:lpstr>Neutron Capture in Tungsten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</dc:creator>
  <cp:lastModifiedBy>Hubert Van Hecke</cp:lastModifiedBy>
  <cp:revision>141</cp:revision>
  <cp:lastPrinted>2012-03-20T19:08:16Z</cp:lastPrinted>
  <dcterms:created xsi:type="dcterms:W3CDTF">2012-03-20T19:15:21Z</dcterms:created>
  <dcterms:modified xsi:type="dcterms:W3CDTF">2012-03-20T19:16:17Z</dcterms:modified>
</cp:coreProperties>
</file>