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1600" kern="1200">
        <a:solidFill>
          <a:schemeClr val="tx1"/>
        </a:solidFill>
        <a:latin typeface="Arial Unicode MS" charset="0"/>
        <a:ea typeface="Arial Unicode MS" charset="0"/>
        <a:cs typeface="Arial Unicode MS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1600" kern="1200">
        <a:solidFill>
          <a:schemeClr val="tx1"/>
        </a:solidFill>
        <a:latin typeface="Arial Unicode MS" charset="0"/>
        <a:ea typeface="Arial Unicode MS" charset="0"/>
        <a:cs typeface="Arial Unicode MS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1600" kern="1200">
        <a:solidFill>
          <a:schemeClr val="tx1"/>
        </a:solidFill>
        <a:latin typeface="Arial Unicode MS" charset="0"/>
        <a:ea typeface="Arial Unicode MS" charset="0"/>
        <a:cs typeface="Arial Unicode MS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1600" kern="1200">
        <a:solidFill>
          <a:schemeClr val="tx1"/>
        </a:solidFill>
        <a:latin typeface="Arial Unicode MS" charset="0"/>
        <a:ea typeface="Arial Unicode MS" charset="0"/>
        <a:cs typeface="Arial Unicode MS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1600" kern="1200">
        <a:solidFill>
          <a:schemeClr val="tx1"/>
        </a:solidFill>
        <a:latin typeface="Arial Unicode MS" charset="0"/>
        <a:ea typeface="Arial Unicode MS" charset="0"/>
        <a:cs typeface="Arial Unicode MS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 Unicode MS" charset="0"/>
        <a:ea typeface="Arial Unicode MS" charset="0"/>
        <a:cs typeface="Arial Unicode MS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 Unicode MS" charset="0"/>
        <a:ea typeface="Arial Unicode MS" charset="0"/>
        <a:cs typeface="Arial Unicode MS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 Unicode MS" charset="0"/>
        <a:ea typeface="Arial Unicode MS" charset="0"/>
        <a:cs typeface="Arial Unicode MS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 Unicode MS" charset="0"/>
        <a:ea typeface="Arial Unicode MS" charset="0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3399"/>
    <a:srgbClr val="CC9900"/>
    <a:srgbClr val="A50021"/>
    <a:srgbClr val="1C587D"/>
    <a:srgbClr val="D5D3FC"/>
    <a:srgbClr val="FCED94"/>
    <a:srgbClr val="F7FF9E"/>
    <a:srgbClr val="0CF9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0972" autoAdjust="0"/>
    <p:restoredTop sz="94703" autoAdjust="0"/>
  </p:normalViewPr>
  <p:slideViewPr>
    <p:cSldViewPr>
      <p:cViewPr varScale="1">
        <p:scale>
          <a:sx n="156" d="100"/>
          <a:sy n="156" d="100"/>
        </p:scale>
        <p:origin x="-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" pitchFamily="18" charset="0"/>
                <a:ea typeface="ＭＳ Ｐゴシック" pitchFamily="50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52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" pitchFamily="18" charset="0"/>
                <a:ea typeface="ＭＳ Ｐゴシック" pitchFamily="50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60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" pitchFamily="18" charset="0"/>
                <a:ea typeface="ＭＳ Ｐゴシック" pitchFamily="50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5263" y="88360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fld id="{BF0C9397-F490-1F49-B775-01B077525C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pitchFamily="50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pitchFamily="50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pitchFamily="50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fld id="{7175BD70-98A9-CB46-8E20-F80EE16842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50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B498F-1583-1B45-B54C-9EF5120BEDDE}" type="slidenum">
              <a:rPr lang="en-US"/>
              <a:pPr/>
              <a:t>1</a:t>
            </a:fld>
            <a:endParaRPr lang="en-US"/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May 15th,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4C8BD5-78DB-774C-8B6F-BFB2A8E778FA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15th,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B4A61-73FF-F045-9CEB-3E590E571B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15th,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5264F-77E1-2747-93EC-8D3A0D94E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15th,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B9DBC-299A-4C4E-8F37-68A122736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15th,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6A7FE-78E5-1541-819C-ED2EA5398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FVTX Review,  November 17th,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223ED-1250-F94C-B78B-4E88649F9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15th,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730F4-C72C-BB46-BDE3-3E94D2423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15th,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7CC72-3646-A04B-8EB8-EEE6977429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15th,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45361-29FC-1744-BB92-2C463120B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15th,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5DE7A-6F73-1145-A92D-F1BAC87D4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15th,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98A4A-7759-354E-AEF7-5F77CD4F2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15th,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23AAA-80BA-6244-AE29-BE87E215D7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15th,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C36DE-B78A-3440-8B44-299539165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8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77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 dirty="0" smtClean="0">
                <a:latin typeface="+mn-lt"/>
                <a:ea typeface="+mn-ea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/>
              <a:t>May 15th, 2011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fld id="{D891E771-1C56-E449-9C0A-582C014F18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533400" y="1219200"/>
            <a:ext cx="8001000" cy="0"/>
          </a:xfrm>
          <a:prstGeom prst="line">
            <a:avLst/>
          </a:prstGeom>
          <a:noFill/>
          <a:ln w="38100">
            <a:solidFill>
              <a:srgbClr val="1C587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9" descr="phenix_75_72dpi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57200" y="6324600"/>
            <a:ext cx="12954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lanllogo"/>
          <p:cNvPicPr>
            <a:picLocks noChangeAspect="1" noChangeArrowheads="1"/>
          </p:cNvPicPr>
          <p:nvPr userDrawn="1"/>
        </p:nvPicPr>
        <p:blipFill>
          <a:blip r:embed="rId16"/>
          <a:srcRect t="11650" r="12462" b="28490"/>
          <a:stretch>
            <a:fillRect/>
          </a:stretch>
        </p:blipFill>
        <p:spPr bwMode="auto">
          <a:xfrm>
            <a:off x="6096000" y="6172200"/>
            <a:ext cx="1590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FVTX Half Assy rear view w BW.JPG"/>
          <p:cNvPicPr>
            <a:picLocks noChangeAspect="1"/>
          </p:cNvPicPr>
          <p:nvPr userDrawn="1"/>
        </p:nvPicPr>
        <p:blipFill>
          <a:blip r:embed="rId17"/>
          <a:srcRect l="36667" t="9135" r="35001" b="10454"/>
          <a:stretch>
            <a:fillRect/>
          </a:stretch>
        </p:blipFill>
        <p:spPr bwMode="auto">
          <a:xfrm>
            <a:off x="7848600" y="0"/>
            <a:ext cx="636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VTX-FVTX-n-bp8.JPG"/>
          <p:cNvPicPr>
            <a:picLocks noChangeAspect="1"/>
          </p:cNvPicPr>
          <p:nvPr userDrawn="1"/>
        </p:nvPicPr>
        <p:blipFill>
          <a:blip r:embed="rId18"/>
          <a:srcRect l="33333" t="10352" r="24167"/>
          <a:stretch>
            <a:fillRect/>
          </a:stretch>
        </p:blipFill>
        <p:spPr bwMode="auto">
          <a:xfrm>
            <a:off x="609600" y="76200"/>
            <a:ext cx="7620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15th,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F5275-C97B-C14D-AEE8-A26CCBE03B5C}" type="slidenum">
              <a:rPr lang="en-US"/>
              <a:pPr/>
              <a:t>1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>
                <a:ea typeface="Arial Unicode MS" charset="0"/>
                <a:cs typeface="Arial Unicode MS" charset="0"/>
              </a:rPr>
              <a:t>FVTX half-station-disk assembly orientation and bias cable layout</a:t>
            </a:r>
            <a:endParaRPr lang="en-US" sz="360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81400"/>
            <a:ext cx="7391400" cy="17526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A50021"/>
                </a:solidFill>
                <a:ea typeface="Arial Unicode MS" charset="0"/>
                <a:cs typeface="Arial Unicode MS" charset="0"/>
              </a:rPr>
              <a:t>Walter Sondheim - </a:t>
            </a:r>
            <a:r>
              <a:rPr lang="en-US" sz="2800" i="1">
                <a:solidFill>
                  <a:srgbClr val="A50021"/>
                </a:solidFill>
                <a:ea typeface="Arial Unicode MS" charset="0"/>
                <a:cs typeface="Arial Unicode MS" charset="0"/>
              </a:rPr>
              <a:t>LANL</a:t>
            </a:r>
            <a:r>
              <a:rPr lang="en-US" sz="2800" b="1">
                <a:solidFill>
                  <a:srgbClr val="A50021"/>
                </a:solidFill>
                <a:ea typeface="Arial Unicode MS" charset="0"/>
                <a:cs typeface="Arial Unicode MS" charset="0"/>
              </a:rPr>
              <a:t> </a:t>
            </a:r>
          </a:p>
          <a:p>
            <a:pPr eaLnBrk="1" hangingPunct="1"/>
            <a:r>
              <a:rPr lang="en-US" sz="2800">
                <a:solidFill>
                  <a:srgbClr val="A50021"/>
                </a:solidFill>
                <a:ea typeface="Arial Unicode MS" charset="0"/>
                <a:cs typeface="Arial Unicode MS" charset="0"/>
              </a:rPr>
              <a:t> Mechanical Project Engineer;</a:t>
            </a:r>
            <a:r>
              <a:rPr lang="en-US" sz="2800" b="1">
                <a:solidFill>
                  <a:srgbClr val="A50021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2800">
                <a:solidFill>
                  <a:srgbClr val="A50021"/>
                </a:solidFill>
                <a:ea typeface="Arial Unicode MS" charset="0"/>
                <a:cs typeface="Arial Unicode MS" charset="0"/>
              </a:rPr>
              <a:t>VTX &amp; FVTX</a:t>
            </a:r>
          </a:p>
          <a:p>
            <a:pPr eaLnBrk="1" hangingPunct="1"/>
            <a:endParaRPr lang="en-US" b="1" i="1">
              <a:solidFill>
                <a:schemeClr val="accent2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010400" cy="1143000"/>
          </a:xfrm>
        </p:spPr>
        <p:txBody>
          <a:bodyPr/>
          <a:lstStyle/>
          <a:p>
            <a:r>
              <a:rPr lang="en-US" sz="3200"/>
              <a:t>Northwest and Southeast Assembly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15th,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95970-71F2-2C41-9EE6-3DE5DCA86CBF}" type="slidenum">
              <a:rPr lang="en-US"/>
              <a:pPr/>
              <a:t>2</a:t>
            </a:fld>
            <a:endParaRPr lang="en-US"/>
          </a:p>
        </p:txBody>
      </p:sp>
      <p:pic>
        <p:nvPicPr>
          <p:cNvPr id="5125" name="Picture 4" descr="FVTX Half Assy NW_SE-1.JPG"/>
          <p:cNvPicPr>
            <a:picLocks noChangeAspect="1"/>
          </p:cNvPicPr>
          <p:nvPr/>
        </p:nvPicPr>
        <p:blipFill>
          <a:blip r:embed="rId2"/>
          <a:srcRect l="33456" t="11111" r="32484" b="14444"/>
          <a:stretch>
            <a:fillRect/>
          </a:stretch>
        </p:blipFill>
        <p:spPr bwMode="auto">
          <a:xfrm>
            <a:off x="609600" y="1371600"/>
            <a:ext cx="2667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3962400" y="1981200"/>
            <a:ext cx="37338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000"/>
              <a:t>An assembled Half-FVTX detector, location in the PHENIX experimental hall:  the Northwest or Southeast position.</a:t>
            </a:r>
          </a:p>
          <a:p>
            <a:pPr>
              <a:buFontTx/>
              <a:buNone/>
            </a:pPr>
            <a:r>
              <a:rPr lang="en-US" sz="2000"/>
              <a:t>All station disk are numbered from the IP side of the detector, stations 1, 2, 3 &amp; 4, from a mechanical perspective.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010400" cy="1143000"/>
          </a:xfrm>
        </p:spPr>
        <p:txBody>
          <a:bodyPr/>
          <a:lstStyle/>
          <a:p>
            <a:r>
              <a:rPr lang="en-US" sz="3200"/>
              <a:t>NW and SE station 1: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15th,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150E6-F75A-7F49-A12C-AC6C6B208E50}" type="slidenum">
              <a:rPr lang="en-US"/>
              <a:pPr/>
              <a:t>3</a:t>
            </a:fld>
            <a:endParaRPr lang="en-US"/>
          </a:p>
        </p:txBody>
      </p:sp>
      <p:pic>
        <p:nvPicPr>
          <p:cNvPr id="6149" name="Picture 4" descr="FVTX HALF DISK 1_2.JPG"/>
          <p:cNvPicPr>
            <a:picLocks noChangeAspect="1"/>
          </p:cNvPicPr>
          <p:nvPr/>
        </p:nvPicPr>
        <p:blipFill>
          <a:blip r:embed="rId2"/>
          <a:srcRect l="32085" t="8888" r="30379" b="8888"/>
          <a:stretch>
            <a:fillRect/>
          </a:stretch>
        </p:blipFill>
        <p:spPr bwMode="auto">
          <a:xfrm>
            <a:off x="152400" y="1295400"/>
            <a:ext cx="28098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FVTX HALF DISK 1_2 bacakside.JPG"/>
          <p:cNvPicPr>
            <a:picLocks noChangeAspect="1"/>
          </p:cNvPicPr>
          <p:nvPr/>
        </p:nvPicPr>
        <p:blipFill>
          <a:blip r:embed="rId3"/>
          <a:srcRect l="32085" t="8888" r="32085" b="10001"/>
          <a:stretch>
            <a:fillRect/>
          </a:stretch>
        </p:blipFill>
        <p:spPr bwMode="auto">
          <a:xfrm>
            <a:off x="6324600" y="1295400"/>
            <a:ext cx="2732088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762000" y="6019800"/>
            <a:ext cx="1676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IP facing side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7162800" y="5943600"/>
            <a:ext cx="2209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Looking towards IP backside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3276600" y="1371600"/>
            <a:ext cx="27432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Upstream first top wedge #1, going counterclockwise to 12.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3276600" y="3733800"/>
            <a:ext cx="2895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Downstream first top wedge #1A, going clockwise to 12A.</a:t>
            </a:r>
          </a:p>
        </p:txBody>
      </p:sp>
      <p:cxnSp>
        <p:nvCxnSpPr>
          <p:cNvPr id="6155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2438400" y="2057400"/>
            <a:ext cx="83820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56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5791200" y="3124200"/>
            <a:ext cx="990600" cy="685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57" name="TextBox 14"/>
          <p:cNvSpPr txBox="1">
            <a:spLocks noChangeArrowheads="1"/>
          </p:cNvSpPr>
          <p:nvPr/>
        </p:nvSpPr>
        <p:spPr bwMode="auto">
          <a:xfrm>
            <a:off x="3200400" y="4800600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#12</a:t>
            </a:r>
          </a:p>
        </p:txBody>
      </p:sp>
      <p:sp>
        <p:nvSpPr>
          <p:cNvPr id="6158" name="TextBox 15"/>
          <p:cNvSpPr txBox="1">
            <a:spLocks noChangeArrowheads="1"/>
          </p:cNvSpPr>
          <p:nvPr/>
        </p:nvSpPr>
        <p:spPr bwMode="auto">
          <a:xfrm>
            <a:off x="5486400" y="4800600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#12A</a:t>
            </a:r>
          </a:p>
        </p:txBody>
      </p:sp>
      <p:cxnSp>
        <p:nvCxnSpPr>
          <p:cNvPr id="6159" name="Straight Arrow Connector 17"/>
          <p:cNvCxnSpPr>
            <a:cxnSpLocks noChangeShapeType="1"/>
          </p:cNvCxnSpPr>
          <p:nvPr/>
        </p:nvCxnSpPr>
        <p:spPr bwMode="auto">
          <a:xfrm flipV="1">
            <a:off x="6096000" y="4495800"/>
            <a:ext cx="838200" cy="381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60" name="Straight Arrow Connector 19"/>
          <p:cNvCxnSpPr>
            <a:cxnSpLocks noChangeShapeType="1"/>
            <a:stCxn id="6157" idx="1"/>
          </p:cNvCxnSpPr>
          <p:nvPr/>
        </p:nvCxnSpPr>
        <p:spPr bwMode="auto">
          <a:xfrm rot="10800000">
            <a:off x="2362200" y="4419600"/>
            <a:ext cx="838200" cy="53816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</p:spPr>
        <p:txBody>
          <a:bodyPr/>
          <a:lstStyle/>
          <a:p>
            <a:r>
              <a:rPr lang="en-US" sz="3200"/>
              <a:t>NW and SE station 2: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15th,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3FBA12-4557-CC4C-9A34-D0A4C94E5B3D}" type="slidenum">
              <a:rPr lang="en-US"/>
              <a:pPr/>
              <a:t>4</a:t>
            </a:fld>
            <a:endParaRPr lang="en-US"/>
          </a:p>
        </p:txBody>
      </p:sp>
      <p:pic>
        <p:nvPicPr>
          <p:cNvPr id="7173" name="Picture 4" descr="FVTX HALF DISK 2_2 backside.JPG"/>
          <p:cNvPicPr>
            <a:picLocks noChangeAspect="1"/>
          </p:cNvPicPr>
          <p:nvPr/>
        </p:nvPicPr>
        <p:blipFill>
          <a:blip r:embed="rId2"/>
          <a:srcRect l="33333" t="7251" r="31667" b="7117"/>
          <a:stretch>
            <a:fillRect/>
          </a:stretch>
        </p:blipFill>
        <p:spPr bwMode="auto">
          <a:xfrm>
            <a:off x="6096000" y="1295400"/>
            <a:ext cx="28844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FVTX HALF DISK 2_2.JPG"/>
          <p:cNvPicPr>
            <a:picLocks noChangeAspect="1"/>
          </p:cNvPicPr>
          <p:nvPr/>
        </p:nvPicPr>
        <p:blipFill>
          <a:blip r:embed="rId3"/>
          <a:srcRect l="28333" t="4666" r="36667" b="8342"/>
          <a:stretch>
            <a:fillRect/>
          </a:stretch>
        </p:blipFill>
        <p:spPr bwMode="auto">
          <a:xfrm>
            <a:off x="152400" y="1295400"/>
            <a:ext cx="28400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200400" y="1447800"/>
            <a:ext cx="2667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Upstream first top wedge #1, going counterclockwise to 12.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3124200" y="3581400"/>
            <a:ext cx="3124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Downstream first top wedge #1A, going clockwise to 12A.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3124200" y="5410200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#12</a:t>
            </a: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5181600" y="5486400"/>
            <a:ext cx="914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5029200" y="5410200"/>
            <a:ext cx="83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#12A</a:t>
            </a:r>
          </a:p>
        </p:txBody>
      </p:sp>
      <p:cxnSp>
        <p:nvCxnSpPr>
          <p:cNvPr id="7180" name="Straight Arrow Connector 12"/>
          <p:cNvCxnSpPr>
            <a:cxnSpLocks noChangeShapeType="1"/>
          </p:cNvCxnSpPr>
          <p:nvPr/>
        </p:nvCxnSpPr>
        <p:spPr bwMode="auto">
          <a:xfrm rot="10800000" flipV="1">
            <a:off x="2438400" y="2133600"/>
            <a:ext cx="762000" cy="457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1" name="Straight Arrow Connector 14"/>
          <p:cNvCxnSpPr>
            <a:cxnSpLocks noChangeShapeType="1"/>
          </p:cNvCxnSpPr>
          <p:nvPr/>
        </p:nvCxnSpPr>
        <p:spPr bwMode="auto">
          <a:xfrm rot="10800000">
            <a:off x="2362200" y="4800600"/>
            <a:ext cx="762000" cy="6096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2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5486400" y="2971800"/>
            <a:ext cx="1295400" cy="533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3" name="Straight Arrow Connector 18"/>
          <p:cNvCxnSpPr>
            <a:cxnSpLocks noChangeShapeType="1"/>
          </p:cNvCxnSpPr>
          <p:nvPr/>
        </p:nvCxnSpPr>
        <p:spPr bwMode="auto">
          <a:xfrm flipV="1">
            <a:off x="5638800" y="4876800"/>
            <a:ext cx="1219200" cy="6096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</p:spPr>
        <p:txBody>
          <a:bodyPr/>
          <a:lstStyle/>
          <a:p>
            <a:r>
              <a:rPr lang="en-US" sz="3200"/>
              <a:t>NW and SE station 3: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15th,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C5CDF-CBB1-A04A-926F-2561617EF5D3}" type="slidenum">
              <a:rPr lang="en-US"/>
              <a:pPr/>
              <a:t>5</a:t>
            </a:fld>
            <a:endParaRPr lang="en-US"/>
          </a:p>
        </p:txBody>
      </p:sp>
      <p:pic>
        <p:nvPicPr>
          <p:cNvPr id="8197" name="Picture 4" descr="FVTX HALF DISK 3_2.JPG"/>
          <p:cNvPicPr>
            <a:picLocks noChangeAspect="1"/>
          </p:cNvPicPr>
          <p:nvPr/>
        </p:nvPicPr>
        <p:blipFill>
          <a:blip r:embed="rId2"/>
          <a:srcRect l="32500" t="7117" r="33333" b="7117"/>
          <a:stretch>
            <a:fillRect/>
          </a:stretch>
        </p:blipFill>
        <p:spPr bwMode="auto">
          <a:xfrm>
            <a:off x="152400" y="1295400"/>
            <a:ext cx="2895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FVTX HALF DISK 3_2 backside.JPG"/>
          <p:cNvPicPr>
            <a:picLocks noChangeAspect="1"/>
          </p:cNvPicPr>
          <p:nvPr/>
        </p:nvPicPr>
        <p:blipFill>
          <a:blip r:embed="rId3"/>
          <a:srcRect l="33333" t="7117" r="32500" b="7117"/>
          <a:stretch>
            <a:fillRect/>
          </a:stretch>
        </p:blipFill>
        <p:spPr bwMode="auto">
          <a:xfrm>
            <a:off x="6288088" y="1295400"/>
            <a:ext cx="28559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3276600" y="1447800"/>
            <a:ext cx="2819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Upstream first top wedge #1, going counterclockwise to 12.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3124200" y="3505200"/>
            <a:ext cx="3124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Downstream first top wedge #1A, going clockwise to 12A.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3124200" y="5410200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#12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5105400" y="5410200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#12A</a:t>
            </a:r>
          </a:p>
        </p:txBody>
      </p:sp>
      <p:cxnSp>
        <p:nvCxnSpPr>
          <p:cNvPr id="8203" name="Straight Arrow Connector 12"/>
          <p:cNvCxnSpPr>
            <a:cxnSpLocks noChangeShapeType="1"/>
          </p:cNvCxnSpPr>
          <p:nvPr/>
        </p:nvCxnSpPr>
        <p:spPr bwMode="auto">
          <a:xfrm rot="10800000" flipV="1">
            <a:off x="2590800" y="2057400"/>
            <a:ext cx="762000" cy="533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04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5676900" y="2933700"/>
            <a:ext cx="1066800" cy="685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05" name="Straight Arrow Connector 16"/>
          <p:cNvCxnSpPr>
            <a:cxnSpLocks noChangeShapeType="1"/>
            <a:stCxn id="8201" idx="1"/>
          </p:cNvCxnSpPr>
          <p:nvPr/>
        </p:nvCxnSpPr>
        <p:spPr bwMode="auto">
          <a:xfrm rot="10800000">
            <a:off x="2514600" y="4800600"/>
            <a:ext cx="609600" cy="76676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06" name="Straight Arrow Connector 18"/>
          <p:cNvCxnSpPr>
            <a:cxnSpLocks noChangeShapeType="1"/>
          </p:cNvCxnSpPr>
          <p:nvPr/>
        </p:nvCxnSpPr>
        <p:spPr bwMode="auto">
          <a:xfrm flipV="1">
            <a:off x="5791200" y="4724400"/>
            <a:ext cx="121920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010400" cy="1143000"/>
          </a:xfrm>
        </p:spPr>
        <p:txBody>
          <a:bodyPr/>
          <a:lstStyle/>
          <a:p>
            <a:r>
              <a:rPr lang="en-US" sz="3200"/>
              <a:t>NW and SE station 4: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15th,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C7B08-0A0A-3E43-8D57-8025A578E5DC}" type="slidenum">
              <a:rPr lang="en-US"/>
              <a:pPr/>
              <a:t>6</a:t>
            </a:fld>
            <a:endParaRPr lang="en-US"/>
          </a:p>
        </p:txBody>
      </p:sp>
      <p:pic>
        <p:nvPicPr>
          <p:cNvPr id="9221" name="Picture 4" descr="FVTX Half Disk 4.JPG"/>
          <p:cNvPicPr>
            <a:picLocks noChangeAspect="1"/>
          </p:cNvPicPr>
          <p:nvPr/>
        </p:nvPicPr>
        <p:blipFill>
          <a:blip r:embed="rId2"/>
          <a:srcRect l="30661" t="15556" r="35497" b="15555"/>
          <a:stretch>
            <a:fillRect/>
          </a:stretch>
        </p:blipFill>
        <p:spPr bwMode="auto">
          <a:xfrm>
            <a:off x="152400" y="1295400"/>
            <a:ext cx="24955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FVTX Half Disk 4 backside.JPG"/>
          <p:cNvPicPr>
            <a:picLocks noChangeAspect="1"/>
          </p:cNvPicPr>
          <p:nvPr/>
        </p:nvPicPr>
        <p:blipFill>
          <a:blip r:embed="rId3"/>
          <a:srcRect l="30661" t="15556" r="35497" b="15555"/>
          <a:stretch>
            <a:fillRect/>
          </a:stretch>
        </p:blipFill>
        <p:spPr bwMode="auto">
          <a:xfrm>
            <a:off x="6477000" y="1295400"/>
            <a:ext cx="25384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3200400" y="1447800"/>
            <a:ext cx="2819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Upstream first top wedge #1, going counterclockwise to 12.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2971800" y="3352800"/>
            <a:ext cx="3200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Downstream first top wedge #1A, going clockwise to 12A.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2971800" y="5105400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#12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5486400" y="5105400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#12A</a:t>
            </a:r>
          </a:p>
        </p:txBody>
      </p:sp>
      <p:cxnSp>
        <p:nvCxnSpPr>
          <p:cNvPr id="9227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2286000" y="2057400"/>
            <a:ext cx="990600" cy="533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8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5943600" y="2743200"/>
            <a:ext cx="914400" cy="6096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9" name="Straight Arrow Connector 15"/>
          <p:cNvCxnSpPr>
            <a:cxnSpLocks noChangeShapeType="1"/>
          </p:cNvCxnSpPr>
          <p:nvPr/>
        </p:nvCxnSpPr>
        <p:spPr bwMode="auto">
          <a:xfrm rot="10800000">
            <a:off x="2133600" y="4343400"/>
            <a:ext cx="838200" cy="7620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9230" name="Straight Arrow Connector 17"/>
          <p:cNvCxnSpPr>
            <a:cxnSpLocks noChangeShapeType="1"/>
          </p:cNvCxnSpPr>
          <p:nvPr/>
        </p:nvCxnSpPr>
        <p:spPr bwMode="auto">
          <a:xfrm flipV="1">
            <a:off x="6096000" y="4343400"/>
            <a:ext cx="990600" cy="838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010400" cy="1143000"/>
          </a:xfrm>
        </p:spPr>
        <p:txBody>
          <a:bodyPr/>
          <a:lstStyle/>
          <a:p>
            <a:r>
              <a:rPr lang="en-US" sz="3200"/>
              <a:t>FVTX ROC card: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15th,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F62655-8FF3-B846-8BCF-B0366C7D6E73}" type="slidenum">
              <a:rPr lang="en-US"/>
              <a:pPr/>
              <a:t>7</a:t>
            </a:fld>
            <a:endParaRPr lang="en-US"/>
          </a:p>
        </p:txBody>
      </p:sp>
      <p:pic>
        <p:nvPicPr>
          <p:cNvPr id="10245" name="Picture 4" descr="FVTX-ROC card w few bias cables.JPG"/>
          <p:cNvPicPr>
            <a:picLocks noChangeAspect="1"/>
          </p:cNvPicPr>
          <p:nvPr/>
        </p:nvPicPr>
        <p:blipFill>
          <a:blip r:embed="rId2"/>
          <a:srcRect l="19724" t="7777" r="21677"/>
          <a:stretch>
            <a:fillRect/>
          </a:stretch>
        </p:blipFill>
        <p:spPr bwMode="auto">
          <a:xfrm>
            <a:off x="6003925" y="1905000"/>
            <a:ext cx="31400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152400" y="1295400"/>
            <a:ext cx="579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Bias cable connector or ROC card; 1 – 16, left to right</a:t>
            </a:r>
          </a:p>
          <a:p>
            <a:pPr lvl="1"/>
            <a:r>
              <a:rPr lang="en-US"/>
              <a:t>#1 station1 wedge 1A, </a:t>
            </a:r>
            <a:r>
              <a:rPr lang="en-US">
                <a:solidFill>
                  <a:srgbClr val="FF0000"/>
                </a:solidFill>
              </a:rPr>
              <a:t>downstream tall pedestal</a:t>
            </a:r>
          </a:p>
          <a:p>
            <a:pPr lvl="1"/>
            <a:r>
              <a:rPr lang="en-US"/>
              <a:t>#2 station 2 wedge 1A, downstream short pedestal</a:t>
            </a:r>
          </a:p>
          <a:p>
            <a:pPr lvl="1"/>
            <a:r>
              <a:rPr lang="en-US"/>
              <a:t>#3 station 3 wedge 1A, downstream short pedestal</a:t>
            </a:r>
          </a:p>
          <a:p>
            <a:pPr lvl="1"/>
            <a:r>
              <a:rPr lang="en-US"/>
              <a:t>#4 station 4 wedge 1A, downstream short pedestal</a:t>
            </a:r>
          </a:p>
          <a:p>
            <a:pPr lvl="1"/>
            <a:r>
              <a:rPr lang="en-US"/>
              <a:t>#5 station 1 wedge 1, </a:t>
            </a:r>
            <a:r>
              <a:rPr lang="en-US">
                <a:solidFill>
                  <a:srgbClr val="FF0000"/>
                </a:solidFill>
              </a:rPr>
              <a:t>upstream short pedestal</a:t>
            </a:r>
          </a:p>
          <a:p>
            <a:pPr lvl="1"/>
            <a:r>
              <a:rPr lang="en-US"/>
              <a:t>#6 station 2 wedge 1, upstream tall pedestal</a:t>
            </a:r>
          </a:p>
          <a:p>
            <a:pPr lvl="1"/>
            <a:r>
              <a:rPr lang="en-US"/>
              <a:t>#7 station 3 wedge 1, upstream tall pedestal</a:t>
            </a:r>
          </a:p>
          <a:p>
            <a:pPr lvl="1"/>
            <a:r>
              <a:rPr lang="en-US"/>
              <a:t>#8 station 4 wedge 1, upstream tall pedestal</a:t>
            </a:r>
          </a:p>
          <a:p>
            <a:pPr lvl="1"/>
            <a:r>
              <a:rPr lang="en-US"/>
              <a:t>#9 station 1 wedge 2A, </a:t>
            </a:r>
            <a:r>
              <a:rPr lang="en-US">
                <a:solidFill>
                  <a:srgbClr val="FF0000"/>
                </a:solidFill>
              </a:rPr>
              <a:t>downstream short pedestal</a:t>
            </a:r>
          </a:p>
          <a:p>
            <a:pPr lvl="1"/>
            <a:r>
              <a:rPr lang="en-US"/>
              <a:t>#10 station 2 wedge 2A, downstream tall pedestal</a:t>
            </a:r>
          </a:p>
          <a:p>
            <a:pPr lvl="1"/>
            <a:r>
              <a:rPr lang="en-US"/>
              <a:t>#11 station 3 wedge 2A, downstream tall pedestal</a:t>
            </a:r>
          </a:p>
          <a:p>
            <a:pPr lvl="1"/>
            <a:r>
              <a:rPr lang="en-US"/>
              <a:t>#12 station 4 wedge 2A, downstream tall pedestal</a:t>
            </a:r>
          </a:p>
          <a:p>
            <a:pPr lvl="1"/>
            <a:r>
              <a:rPr lang="en-US"/>
              <a:t>#13 station 1 wedge 2, </a:t>
            </a:r>
            <a:r>
              <a:rPr lang="en-US">
                <a:solidFill>
                  <a:srgbClr val="FF0000"/>
                </a:solidFill>
              </a:rPr>
              <a:t>upstream tall pedestal</a:t>
            </a:r>
          </a:p>
          <a:p>
            <a:pPr lvl="1"/>
            <a:r>
              <a:rPr lang="en-US"/>
              <a:t>#14 station 2 wedge 2, upstream short pedestal</a:t>
            </a:r>
          </a:p>
          <a:p>
            <a:pPr lvl="1"/>
            <a:r>
              <a:rPr lang="en-US"/>
              <a:t>#15 station 3 wedge 2, upstream short pedestal</a:t>
            </a:r>
          </a:p>
          <a:p>
            <a:pPr lvl="1"/>
            <a:r>
              <a:rPr lang="en-US"/>
              <a:t>#16 station 4 wedge 2, upstream short pedestal</a:t>
            </a:r>
          </a:p>
          <a:p>
            <a:r>
              <a:rPr lang="en-US">
                <a:solidFill>
                  <a:srgbClr val="FF0000"/>
                </a:solidFill>
              </a:rPr>
              <a:t>In Roger’s model the station 1 half disk has different wedge layout</a:t>
            </a:r>
          </a:p>
          <a:p>
            <a:pPr lvl="1"/>
            <a:endParaRPr lang="en-US"/>
          </a:p>
        </p:txBody>
      </p: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6096000" y="1295400"/>
            <a:ext cx="27432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Bias connections on ROC board, left to right 1 - 16</a:t>
            </a:r>
          </a:p>
        </p:txBody>
      </p:sp>
      <p:sp>
        <p:nvSpPr>
          <p:cNvPr id="10248" name="TextBox 13"/>
          <p:cNvSpPr txBox="1">
            <a:spLocks noChangeArrowheads="1"/>
          </p:cNvSpPr>
          <p:nvPr/>
        </p:nvSpPr>
        <p:spPr bwMode="auto">
          <a:xfrm>
            <a:off x="5943600" y="3124200"/>
            <a:ext cx="381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1</a:t>
            </a:r>
          </a:p>
        </p:txBody>
      </p:sp>
      <p:sp>
        <p:nvSpPr>
          <p:cNvPr id="10249" name="TextBox 14"/>
          <p:cNvSpPr txBox="1">
            <a:spLocks noChangeArrowheads="1"/>
          </p:cNvSpPr>
          <p:nvPr/>
        </p:nvSpPr>
        <p:spPr bwMode="auto">
          <a:xfrm>
            <a:off x="8382000" y="3657600"/>
            <a:ext cx="533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010400" cy="1143000"/>
          </a:xfrm>
        </p:spPr>
        <p:txBody>
          <a:bodyPr/>
          <a:lstStyle/>
          <a:p>
            <a:r>
              <a:rPr lang="en-US" sz="3200"/>
              <a:t>FVTX Bias connection on wedge: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15th,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D64873-0980-3F47-9590-22FDFBA6B696}" type="slidenum">
              <a:rPr lang="en-US"/>
              <a:pPr/>
              <a:t>8</a:t>
            </a:fld>
            <a:endParaRPr lang="en-US"/>
          </a:p>
        </p:txBody>
      </p:sp>
      <p:pic>
        <p:nvPicPr>
          <p:cNvPr id="11269" name="Picture 4" descr="FVTX Sta1-2 bias cable run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2975" y="1295400"/>
            <a:ext cx="5568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838200" y="5257800"/>
            <a:ext cx="2133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Station 1 wedge 1A</a:t>
            </a:r>
          </a:p>
        </p:txBody>
      </p:sp>
      <p:cxnSp>
        <p:nvCxnSpPr>
          <p:cNvPr id="11271" name="Straight Arrow Connector 7"/>
          <p:cNvCxnSpPr>
            <a:cxnSpLocks noChangeShapeType="1"/>
          </p:cNvCxnSpPr>
          <p:nvPr/>
        </p:nvCxnSpPr>
        <p:spPr bwMode="auto">
          <a:xfrm flipV="1">
            <a:off x="2743200" y="5334000"/>
            <a:ext cx="3200400" cy="76200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FVTX bias cables: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15th,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50450-2720-AE46-887B-8B52201E532B}" type="slidenum">
              <a:rPr lang="en-US"/>
              <a:pPr/>
              <a:t>9</a:t>
            </a:fld>
            <a:endParaRPr lang="en-US"/>
          </a:p>
        </p:txBody>
      </p:sp>
      <p:pic>
        <p:nvPicPr>
          <p:cNvPr id="12293" name="Picture 4" descr="FVTX Sta1-2 bias cable run-2.JPG"/>
          <p:cNvPicPr>
            <a:picLocks noChangeAspect="1"/>
          </p:cNvPicPr>
          <p:nvPr/>
        </p:nvPicPr>
        <p:blipFill>
          <a:blip r:embed="rId2"/>
          <a:srcRect l="1344" b="14444"/>
          <a:stretch>
            <a:fillRect/>
          </a:stretch>
        </p:blipFill>
        <p:spPr bwMode="auto">
          <a:xfrm>
            <a:off x="2362200" y="1249363"/>
            <a:ext cx="6781800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04800" y="1828800"/>
            <a:ext cx="3200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In final iteration of bias cable layout they will be color coded.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11315</TotalTime>
  <Words>494</Words>
  <Application>Microsoft Macintosh PowerPoint</Application>
  <PresentationFormat>On-screen Show (4:3)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 Unicode MS</vt:lpstr>
      <vt:lpstr>Arial</vt:lpstr>
      <vt:lpstr>ＭＳ Ｐゴシック</vt:lpstr>
      <vt:lpstr>Times</vt:lpstr>
      <vt:lpstr>Blank Presentation</vt:lpstr>
      <vt:lpstr>FVTX half-station-disk assembly orientation and bias cable layout</vt:lpstr>
      <vt:lpstr>Northwest and Southeast Assembly</vt:lpstr>
      <vt:lpstr>NW and SE station 1:</vt:lpstr>
      <vt:lpstr>NW and SE station 2:</vt:lpstr>
      <vt:lpstr>NW and SE station 3:</vt:lpstr>
      <vt:lpstr>NW and SE station 4:</vt:lpstr>
      <vt:lpstr>FVTX ROC card:</vt:lpstr>
      <vt:lpstr>FVTX Bias connection on wedge:</vt:lpstr>
      <vt:lpstr>FVTX bias cables:</vt:lpstr>
    </vt:vector>
  </TitlesOfParts>
  <Company>Los Alamos National Laboratory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Physics  P-25</dc:creator>
  <cp:keywords/>
  <cp:lastModifiedBy>Hubert Van Hecke</cp:lastModifiedBy>
  <cp:revision>332</cp:revision>
  <dcterms:created xsi:type="dcterms:W3CDTF">2011-09-01T22:06:29Z</dcterms:created>
  <dcterms:modified xsi:type="dcterms:W3CDTF">2011-09-01T22:07:55Z</dcterms:modified>
</cp:coreProperties>
</file>