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66" r:id="rId3"/>
    <p:sldId id="349" r:id="rId4"/>
    <p:sldId id="351" r:id="rId5"/>
    <p:sldId id="372" r:id="rId6"/>
    <p:sldId id="361" r:id="rId7"/>
    <p:sldId id="363" r:id="rId8"/>
    <p:sldId id="364" r:id="rId9"/>
    <p:sldId id="365" r:id="rId10"/>
    <p:sldId id="348" r:id="rId11"/>
    <p:sldId id="354" r:id="rId12"/>
    <p:sldId id="367" r:id="rId13"/>
    <p:sldId id="368" r:id="rId14"/>
    <p:sldId id="370" r:id="rId15"/>
    <p:sldId id="358" r:id="rId16"/>
    <p:sldId id="369" r:id="rId17"/>
    <p:sldId id="371" r:id="rId18"/>
    <p:sldId id="301" r:id="rId19"/>
    <p:sldId id="373" r:id="rId20"/>
    <p:sldId id="350" r:id="rId21"/>
    <p:sldId id="362" r:id="rId22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0F15"/>
    <a:srgbClr val="FF0000"/>
    <a:srgbClr val="339933"/>
    <a:srgbClr val="006600"/>
    <a:srgbClr val="339966"/>
    <a:srgbClr val="00CC66"/>
    <a:srgbClr val="CC0000"/>
    <a:srgbClr val="003399"/>
    <a:srgbClr val="00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6142" autoAdjust="0"/>
    <p:restoredTop sz="93152" autoAdjust="0"/>
  </p:normalViewPr>
  <p:slideViewPr>
    <p:cSldViewPr>
      <p:cViewPr varScale="1">
        <p:scale>
          <a:sx n="97" d="100"/>
          <a:sy n="97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25+10 min total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Apparatus from E906 </a:t>
            </a:r>
            <a:r>
              <a:rPr lang="en-US" smtClean="0"/>
              <a:t>(Fermilab)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9-0531 RHIC complex.JPG"/>
          <p:cNvPicPr>
            <a:picLocks noChangeAspect="1"/>
          </p:cNvPicPr>
          <p:nvPr/>
        </p:nvPicPr>
        <p:blipFill>
          <a:blip r:embed="rId3">
            <a:lum contrast="-35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705600" cy="21336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nternal target option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for RHIC Drell-Yan experiment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Wolfram Fischer and Dejan Trbojevic</a:t>
            </a:r>
            <a:r>
              <a:rPr lang="en-US" sz="700" dirty="0" smtClean="0">
                <a:solidFill>
                  <a:schemeClr val="tx1"/>
                </a:solidFill>
              </a:rPr>
              <a:t> </a:t>
            </a:r>
            <a:r>
              <a:rPr lang="en-US" sz="600" dirty="0" smtClean="0">
                <a:solidFill>
                  <a:schemeClr val="tx1"/>
                </a:solidFill>
              </a:rPr>
              <a:t/>
            </a:r>
            <a:br>
              <a:rPr lang="en-US" sz="600" dirty="0" smtClean="0">
                <a:solidFill>
                  <a:schemeClr val="tx1"/>
                </a:solidFill>
              </a:rPr>
            </a:br>
            <a:r>
              <a:rPr lang="en-US" sz="800" b="0" dirty="0" smtClean="0"/>
              <a:t/>
            </a:r>
            <a:br>
              <a:rPr lang="en-US" sz="800" b="0" dirty="0" smtClean="0"/>
            </a:br>
            <a:endParaRPr lang="en-US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5638800"/>
            <a:ext cx="3581400" cy="1066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31 October 2010</a:t>
            </a:r>
          </a:p>
          <a:p>
            <a:pPr algn="r"/>
            <a:r>
              <a:rPr lang="en-US" dirty="0" smtClean="0"/>
              <a:t>Santa Fe Polarized Drell-Yan </a:t>
            </a:r>
            <a:br>
              <a:rPr lang="en-US" dirty="0" smtClean="0"/>
            </a:br>
            <a:r>
              <a:rPr lang="en-US" dirty="0" smtClean="0"/>
              <a:t>Physics Workshop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7200" y="228600"/>
            <a:ext cx="875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 smtClean="0">
                <a:solidFill>
                  <a:srgbClr val="FF0F15"/>
                </a:solidFill>
                <a:latin typeface="Zapf Dingbats"/>
                <a:ea typeface="Zapf Dingbats"/>
                <a:cs typeface="Zapf Dingbats"/>
              </a:rPr>
              <a:t>★</a:t>
            </a:r>
            <a:endParaRPr lang="en-US" sz="6600" dirty="0" smtClean="0">
              <a:solidFill>
                <a:srgbClr val="FF0F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density internal target –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15 </a:t>
            </a:r>
            <a:r>
              <a:rPr lang="en-US" dirty="0" smtClean="0">
                <a:solidFill>
                  <a:srgbClr val="0000FF"/>
                </a:solidFill>
              </a:rPr>
              <a:t>atoms/cm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00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Low density H target</a:t>
            </a:r>
            <a:r>
              <a:rPr lang="en-US" sz="1800" dirty="0" smtClean="0">
                <a:solidFill>
                  <a:schemeClr val="accent2"/>
                </a:solidFill>
              </a:rPr>
              <a:t> (storage cell, cluster)</a:t>
            </a: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1800" dirty="0" smtClean="0"/>
              <a:t>for continuous operation in parallel to PHENIX and STAR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With 10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15 </a:t>
            </a:r>
            <a:r>
              <a:rPr lang="en-US" sz="2400" b="1" dirty="0" smtClean="0">
                <a:solidFill>
                  <a:schemeClr val="accent2"/>
                </a:solidFill>
              </a:rPr>
              <a:t>atoms/cm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beam lifetime: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15 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initial loss rate of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4x10</a:t>
            </a:r>
            <a:r>
              <a:rPr lang="en-US" sz="1800" baseline="30000" dirty="0" smtClean="0">
                <a:solidFill>
                  <a:srgbClr val="FF0000"/>
                </a:solidFill>
              </a:rPr>
              <a:t>8</a:t>
            </a:r>
            <a:r>
              <a:rPr lang="en-US" sz="1800" dirty="0" smtClean="0">
                <a:solidFill>
                  <a:srgbClr val="FF0000"/>
                </a:solidFill>
              </a:rPr>
              <a:t> p/s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+ secondary particles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luminosity lifetime: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 7.5 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emittance growth: </a:t>
            </a:r>
            <a:r>
              <a:rPr lang="en-US" i="1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/</a:t>
            </a:r>
            <a:r>
              <a:rPr lang="en-US" i="1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~ 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 mm mrad/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luminosity loss to PHENIX and STAR (10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store): ~% range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Need to reduce target density by about factor 3-5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~ 50 h without target under current conditions</a:t>
            </a:r>
            <a:endParaRPr lang="en-US" sz="500" dirty="0" smtClean="0">
              <a:solidFill>
                <a:srgbClr val="000000"/>
              </a:solidFill>
            </a:endParaRPr>
          </a:p>
          <a:p>
            <a:endParaRPr lang="en-US" sz="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39" y="3733800"/>
            <a:ext cx="5801362" cy="2667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lifetime in Run-8 pp (100 GeV)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337" y="6381690"/>
            <a:ext cx="8384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Expect proton beam lifetimes at 250 GeV to approach these values in the future.</a:t>
            </a:r>
          </a:p>
        </p:txBody>
      </p:sp>
      <p:pic>
        <p:nvPicPr>
          <p:cNvPr id="7" name="Picture 6" descr="pic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62" y="1219200"/>
            <a:ext cx="5642838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762000"/>
            <a:ext cx="8685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Intensity fitted to </a:t>
            </a:r>
            <a:r>
              <a:rPr lang="en-US" dirty="0" err="1" smtClean="0"/>
              <a:t>N(t</a:t>
            </a:r>
            <a:r>
              <a:rPr lang="en-US" dirty="0" smtClean="0"/>
              <a:t>) = A*exp(-t/t1) + (1-A)*exp(-t/t2)   [first 3h]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133600"/>
            <a:ext cx="272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slow part, A = 10%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4648200"/>
            <a:ext cx="301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slow part, 1-A = 90%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3886200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50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10" y="3886200"/>
            <a:ext cx="5950989" cy="2590800"/>
          </a:xfrm>
          <a:prstGeom prst="rect">
            <a:avLst/>
          </a:prstGeom>
        </p:spPr>
      </p:pic>
      <p:pic>
        <p:nvPicPr>
          <p:cNvPr id="13" name="Picture 12" descr="pic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6172200" cy="2691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lifetime in Run-8 pp (100 GeV)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337" y="6381690"/>
            <a:ext cx="8384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Expect proton beam lifetimes at 250 GeV to approach these values in the future.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97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Luminosity fitted to </a:t>
            </a:r>
            <a:r>
              <a:rPr lang="en-US" dirty="0" err="1" smtClean="0"/>
              <a:t>L(t</a:t>
            </a:r>
            <a:r>
              <a:rPr lang="en-US" dirty="0" smtClean="0"/>
              <a:t>) = A*exp(-t/t1) + (1-A)*exp(-t/t2)   [first 3h]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1828800"/>
            <a:ext cx="272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slow part, A = 12%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4648200"/>
            <a:ext cx="301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slow part, 1-A = 88%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3886200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14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internal target –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17 </a:t>
            </a:r>
            <a:r>
              <a:rPr lang="en-US" dirty="0" smtClean="0">
                <a:solidFill>
                  <a:srgbClr val="0000FF"/>
                </a:solidFill>
              </a:rPr>
              <a:t>atoms/cm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00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High density target </a:t>
            </a:r>
            <a:r>
              <a:rPr lang="en-US" sz="1800" dirty="0" smtClean="0">
                <a:solidFill>
                  <a:schemeClr val="accent2"/>
                </a:solidFill>
              </a:rPr>
              <a:t>(pellet, solid)</a:t>
            </a: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1800" dirty="0" smtClean="0"/>
              <a:t>for end-of-store operation after PHENIX and STAR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With 10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17 </a:t>
            </a:r>
            <a:r>
              <a:rPr lang="en-US" sz="2400" b="1" dirty="0" smtClean="0">
                <a:solidFill>
                  <a:schemeClr val="accent2"/>
                </a:solidFill>
              </a:rPr>
              <a:t>atoms/cm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beam lifetime: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0.15 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initial loss rate of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4x10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p/s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+ secondary particles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emittance growth: </a:t>
            </a:r>
            <a:r>
              <a:rPr lang="en-US" i="1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/</a:t>
            </a:r>
            <a:r>
              <a:rPr lang="en-US" i="1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~  1 mm mrad/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can cause beam losses in other parts of ring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luminosity loss to PHENIX and STAR (10 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store): ~2-3%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due to lost time in overall </a:t>
            </a:r>
            <a:r>
              <a:rPr lang="en-US" sz="1600" dirty="0" smtClean="0">
                <a:solidFill>
                  <a:srgbClr val="0000FF"/>
                </a:solidFill>
              </a:rPr>
              <a:t>cycle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DY experiment </a:t>
            </a:r>
            <a:r>
              <a:rPr lang="en-US" sz="1600" dirty="0" smtClean="0">
                <a:solidFill>
                  <a:srgbClr val="0000FF"/>
                </a:solidFill>
              </a:rPr>
              <a:t>becomes the beam dump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sz="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Luminosity loss to STAR and PHENIX for end-of-store operation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43117"/>
            <a:ext cx="6934200" cy="49836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24200" y="1219994"/>
            <a:ext cx="3337880" cy="4876800"/>
            <a:chOff x="3124200" y="1219994"/>
            <a:chExt cx="3337880" cy="48768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686594" y="3657600"/>
              <a:ext cx="4876800" cy="1588"/>
            </a:xfrm>
            <a:prstGeom prst="line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200400" y="3657600"/>
              <a:ext cx="3261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6600"/>
                  </a:solidFill>
                  <a:latin typeface="Times New Roman"/>
                  <a:cs typeface="Times New Roman"/>
                </a:rPr>
                <a:t>operation ok right of line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" y="5867400"/>
            <a:ext cx="8534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Assumptions: </a:t>
            </a:r>
          </a:p>
          <a:p>
            <a:pPr algn="l">
              <a:buFont typeface="Arial"/>
              <a:buChar char="•"/>
            </a:pPr>
            <a:r>
              <a:rPr lang="en-US" sz="1800" dirty="0" smtClean="0"/>
              <a:t> 12 </a:t>
            </a:r>
            <a:r>
              <a:rPr lang="en-US" sz="1800" dirty="0" err="1" smtClean="0"/>
              <a:t>h</a:t>
            </a:r>
            <a:r>
              <a:rPr lang="en-US" sz="1800" dirty="0" smtClean="0"/>
              <a:t> from beginning of store to </a:t>
            </a:r>
            <a:r>
              <a:rPr lang="en-US" sz="1800" dirty="0" smtClean="0"/>
              <a:t>next (without DY experiment)</a:t>
            </a:r>
          </a:p>
          <a:p>
            <a:pPr algn="l">
              <a:buFont typeface="Arial"/>
              <a:buChar char="•"/>
            </a:pPr>
            <a:r>
              <a:rPr lang="en-US" sz="1800" dirty="0" smtClean="0"/>
              <a:t> end-of-store run with length of 1.5x beam lifetime (</a:t>
            </a:r>
            <a:r>
              <a:rPr lang="en-US" sz="1800" i="1" dirty="0" err="1" smtClean="0"/>
              <a:t>N</a:t>
            </a:r>
            <a:r>
              <a:rPr lang="en-US" sz="1800" baseline="-25000" dirty="0" err="1" smtClean="0"/>
              <a:t>b,final</a:t>
            </a:r>
            <a:r>
              <a:rPr lang="en-US" sz="1800" dirty="0" smtClean="0"/>
              <a:t> = 0.22 </a:t>
            </a:r>
            <a:r>
              <a:rPr lang="en-US" sz="1800" dirty="0" err="1" smtClean="0"/>
              <a:t>x</a:t>
            </a:r>
            <a:r>
              <a:rPr lang="en-US" sz="1800" dirty="0" smtClean="0"/>
              <a:t> </a:t>
            </a:r>
            <a:r>
              <a:rPr lang="en-US" sz="1800" i="1" dirty="0" err="1" smtClean="0"/>
              <a:t>N</a:t>
            </a:r>
            <a:r>
              <a:rPr lang="en-US" sz="1800" baseline="-25000" dirty="0" err="1" smtClean="0"/>
              <a:t>b,initial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internal target –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17 </a:t>
            </a:r>
            <a:r>
              <a:rPr lang="en-US" sz="1800" dirty="0" smtClean="0"/>
              <a:t>atoms/cm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With high density target beam loss at internal target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is similar to beam dump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Internal target will become </a:t>
            </a:r>
            <a:br>
              <a:rPr lang="en-US" dirty="0" smtClean="0"/>
            </a:br>
            <a:r>
              <a:rPr lang="en-US" dirty="0" smtClean="0"/>
              <a:t>effectively the beam dump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Will need shielding and </a:t>
            </a:r>
            <a:br>
              <a:rPr lang="en-US" dirty="0" smtClean="0"/>
            </a:br>
            <a:r>
              <a:rPr lang="en-US" dirty="0" smtClean="0"/>
              <a:t>radiation control like at dump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In particular need shielding </a:t>
            </a:r>
            <a:br>
              <a:rPr lang="en-US" dirty="0" smtClean="0"/>
            </a:br>
            <a:r>
              <a:rPr lang="en-US" dirty="0" smtClean="0"/>
              <a:t>for superconducting magnets</a:t>
            </a:r>
            <a:br>
              <a:rPr lang="en-US" dirty="0" smtClean="0"/>
            </a:br>
            <a:r>
              <a:rPr lang="en-US" dirty="0" smtClean="0"/>
              <a:t>in area (especially DX)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Electronics in experimental</a:t>
            </a:r>
            <a:br>
              <a:rPr lang="en-US" dirty="0" smtClean="0"/>
            </a:br>
            <a:r>
              <a:rPr lang="en-US" dirty="0" smtClean="0"/>
              <a:t>hall needs to be radiation hard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0" y="2133600"/>
            <a:ext cx="466249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001000" y="3124200"/>
            <a:ext cx="762000" cy="762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proton intensity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Bunch intensity</a:t>
            </a:r>
          </a:p>
          <a:p>
            <a:pPr>
              <a:buFont typeface="Arial"/>
              <a:buChar char="•"/>
            </a:pPr>
            <a:r>
              <a:rPr lang="en-US" dirty="0" smtClean="0"/>
              <a:t>Polarized source upgrade under way</a:t>
            </a:r>
            <a:br>
              <a:rPr lang="en-US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10x intensity, ~5% more polarization (2013)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could translate in about 3x10</a:t>
            </a:r>
            <a:r>
              <a:rPr lang="en-US" sz="1600" baseline="30000" dirty="0" smtClean="0">
                <a:solidFill>
                  <a:srgbClr val="0000FF"/>
                </a:solidFill>
              </a:rPr>
              <a:t>11</a:t>
            </a:r>
            <a:r>
              <a:rPr lang="en-US" sz="1600" dirty="0" smtClean="0">
                <a:solidFill>
                  <a:srgbClr val="0000FF"/>
                </a:solidFill>
              </a:rPr>
              <a:t> p/bunch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SAD/ASE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(under way)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Number of bunches </a:t>
            </a:r>
            <a:r>
              <a:rPr lang="en-US" sz="1800" dirty="0" smtClean="0">
                <a:solidFill>
                  <a:srgbClr val="0000FF"/>
                </a:solidFill>
              </a:rPr>
              <a:t>(&gt;111) </a:t>
            </a:r>
            <a:r>
              <a:rPr lang="en-US" sz="2400" b="1" dirty="0" smtClean="0">
                <a:solidFill>
                  <a:srgbClr val="0000FF"/>
                </a:solidFill>
              </a:rPr>
              <a:t>requires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SAD/ASE </a:t>
            </a:r>
            <a:r>
              <a:rPr lang="en-US" sz="1600" dirty="0" smtClean="0">
                <a:solidFill>
                  <a:schemeClr val="accent2"/>
                </a:solidFill>
              </a:rPr>
              <a:t>(under way)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RHIC injection system</a:t>
            </a:r>
          </a:p>
          <a:p>
            <a:pPr>
              <a:buFont typeface="Arial"/>
              <a:buChar char="•"/>
            </a:pPr>
            <a:r>
              <a:rPr lang="en-US" dirty="0" smtClean="0"/>
              <a:t>likely in-situ coating of beam pipe </a:t>
            </a:r>
            <a:br>
              <a:rPr lang="en-US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(R&amp;D under way)</a:t>
            </a:r>
          </a:p>
          <a:p>
            <a:pPr>
              <a:buFont typeface="Arial"/>
              <a:buChar char="•"/>
            </a:pPr>
            <a:r>
              <a:rPr lang="en-US" dirty="0" smtClean="0"/>
              <a:t>possibly another dump upgrade </a:t>
            </a:r>
            <a:br>
              <a:rPr lang="en-US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(just finished one – beam pipe inserts)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improved machine protection system</a:t>
            </a:r>
            <a:br>
              <a:rPr lang="en-US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(loss control on ramp, during store)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3" descr="IMG_65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657600" cy="256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2819400"/>
            <a:ext cx="196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/>
                </a:solidFill>
              </a:rPr>
              <a:t>existing OPPIS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91200" y="3657600"/>
            <a:ext cx="3055023" cy="2932331"/>
            <a:chOff x="6012777" y="3849469"/>
            <a:chExt cx="3055023" cy="2932331"/>
          </a:xfrm>
        </p:grpSpPr>
        <p:sp>
          <p:nvSpPr>
            <p:cNvPr id="9" name="TextBox 8"/>
            <p:cNvSpPr txBox="1"/>
            <p:nvPr/>
          </p:nvSpPr>
          <p:spPr>
            <a:xfrm>
              <a:off x="6053984" y="3849469"/>
              <a:ext cx="30138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/>
                <a:t>In-situ pipe coating </a:t>
              </a:r>
              <a:r>
                <a:rPr lang="en-US" sz="1600" dirty="0" smtClean="0">
                  <a:solidFill>
                    <a:srgbClr val="0000FF"/>
                  </a:solidFill>
                </a:rPr>
                <a:t>SEY</a:t>
              </a:r>
              <a:br>
                <a:rPr lang="en-US" sz="1600" dirty="0" smtClean="0">
                  <a:solidFill>
                    <a:srgbClr val="0000FF"/>
                  </a:solidFill>
                </a:rPr>
              </a:br>
              <a:r>
                <a:rPr lang="en-US" sz="1600" dirty="0" smtClean="0">
                  <a:solidFill>
                    <a:srgbClr val="0000FF"/>
                  </a:solidFill>
                </a:rPr>
                <a:t>and </a:t>
              </a:r>
              <a:r>
                <a:rPr lang="en-US" sz="160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600" dirty="0" smtClean="0">
                  <a:solidFill>
                    <a:srgbClr val="0000FF"/>
                  </a:solidFill>
                </a:rPr>
                <a:t> reduction (start &gt;2013)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2777" y="4479925"/>
              <a:ext cx="3055023" cy="230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 – target surrounding beam (E. Stephenson)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7736485" cy="6051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80537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Plan experiment to measure polarization at large amplitudes (M. Bai).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endParaRPr lang="en-US" sz="18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Internal target is </a:t>
            </a:r>
            <a:r>
              <a:rPr lang="en-US" sz="2400" b="1" dirty="0" smtClean="0">
                <a:solidFill>
                  <a:srgbClr val="0000FF"/>
                </a:solidFill>
              </a:rPr>
              <a:t>an option </a:t>
            </a:r>
            <a:r>
              <a:rPr lang="en-US" sz="2400" b="1" dirty="0" smtClean="0">
                <a:solidFill>
                  <a:srgbClr val="0000FF"/>
                </a:solidFill>
              </a:rPr>
              <a:t>for beam </a:t>
            </a:r>
            <a:r>
              <a:rPr lang="en-US" sz="2400" b="1" dirty="0" smtClean="0">
                <a:solidFill>
                  <a:srgbClr val="0000FF"/>
                </a:solidFill>
              </a:rPr>
              <a:t>operation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Layout of internal target experiment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dirty="0" smtClean="0"/>
              <a:t>orbit distortion with shielded fields probably ok</a:t>
            </a:r>
            <a:br>
              <a:rPr lang="en-US" dirty="0" smtClean="0"/>
            </a:b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= 7.5 m at s = -7 m, </a:t>
            </a:r>
            <a:r>
              <a:rPr lang="en-US" sz="1800" dirty="0" smtClean="0">
                <a:solidFill>
                  <a:srgbClr val="FF0000"/>
                </a:solidFill>
              </a:rPr>
              <a:t>need ~4 mm target width</a:t>
            </a:r>
            <a:r>
              <a:rPr lang="en-US" sz="1800" dirty="0" smtClean="0"/>
              <a:t> for full overlap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Low density target option </a:t>
            </a:r>
            <a:r>
              <a:rPr lang="en-US" sz="1800" b="1" dirty="0" smtClean="0">
                <a:solidFill>
                  <a:srgbClr val="FF0000"/>
                </a:solidFill>
              </a:rPr>
              <a:t>– 0.3x10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15 </a:t>
            </a:r>
            <a:r>
              <a:rPr lang="en-US" sz="1800" b="1" dirty="0" smtClean="0">
                <a:solidFill>
                  <a:srgbClr val="FF0000"/>
                </a:solidFill>
              </a:rPr>
              <a:t>atoms/cm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parasitic operation to STAR and PHENIX</a:t>
            </a:r>
            <a:r>
              <a:rPr lang="en-US" sz="1800" smtClean="0"/>
              <a:t>, </a:t>
            </a:r>
            <a:r>
              <a:rPr lang="en-US" sz="1800" smtClean="0"/>
              <a:t>(%-range </a:t>
            </a:r>
            <a:r>
              <a:rPr lang="en-US" sz="1800" dirty="0" smtClean="0"/>
              <a:t>luminosity loss)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High density target option </a:t>
            </a:r>
            <a:r>
              <a:rPr lang="en-US" sz="1800" b="1" dirty="0" smtClean="0">
                <a:solidFill>
                  <a:srgbClr val="FF0000"/>
                </a:solidFill>
              </a:rPr>
              <a:t>– 3x10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16 </a:t>
            </a:r>
            <a:r>
              <a:rPr lang="en-US" sz="1800" b="1" dirty="0" smtClean="0">
                <a:solidFill>
                  <a:srgbClr val="FF0000"/>
                </a:solidFill>
              </a:rPr>
              <a:t>to 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17</a:t>
            </a:r>
            <a:r>
              <a:rPr lang="en-US" sz="1800" b="1" dirty="0" smtClean="0">
                <a:solidFill>
                  <a:srgbClr val="FF0000"/>
                </a:solidFill>
              </a:rPr>
              <a:t>atoms/cm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end-of-store operation, few % luminosity loss to STAR and PHENIX</a:t>
            </a:r>
            <a:br>
              <a:rPr lang="en-US" sz="1800" dirty="0" smtClean="0"/>
            </a:br>
            <a:r>
              <a:rPr lang="en-US" sz="1800" dirty="0" smtClean="0"/>
              <a:t>target becomes beam dump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Higher bunch intensity upgrade under way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4614" y="2844224"/>
            <a:ext cx="3878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smtClean="0"/>
              <a:t>Additional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Layout of internal target experiment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considerations, orbit correction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Low density target option</a:t>
            </a:r>
            <a:r>
              <a:rPr lang="en-US" sz="1800" b="1" dirty="0" smtClean="0">
                <a:solidFill>
                  <a:srgbClr val="FF0000"/>
                </a:solidFill>
              </a:rPr>
              <a:t>– 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15 </a:t>
            </a:r>
            <a:r>
              <a:rPr lang="en-US" sz="1800" b="1" dirty="0" smtClean="0">
                <a:solidFill>
                  <a:srgbClr val="FF0000"/>
                </a:solidFill>
              </a:rPr>
              <a:t>atoms/cm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dirty="0" smtClean="0"/>
              <a:t>low density = operation in parallel to STAR and PHENIX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High density target option </a:t>
            </a:r>
            <a:r>
              <a:rPr lang="en-US" sz="1800" b="1" dirty="0" smtClean="0">
                <a:solidFill>
                  <a:srgbClr val="FF0000"/>
                </a:solidFill>
              </a:rPr>
              <a:t>– 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17</a:t>
            </a:r>
            <a:r>
              <a:rPr lang="en-US" sz="1800" b="1" dirty="0" smtClean="0">
                <a:solidFill>
                  <a:srgbClr val="FF0000"/>
                </a:solidFill>
              </a:rPr>
              <a:t>atoms/cm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density =</a:t>
            </a:r>
            <a:r>
              <a:rPr lang="en-US" dirty="0" smtClean="0"/>
              <a:t> dedicate operation after store for STAR </a:t>
            </a:r>
            <a:r>
              <a:rPr lang="en-US" dirty="0" smtClean="0"/>
              <a:t>and </a:t>
            </a:r>
            <a:r>
              <a:rPr lang="en-US" dirty="0" smtClean="0"/>
              <a:t>PHENIX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Field quality of triples in IR2 not as good as IR6 and IR8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Local IR correctors installed in IR2 </a:t>
            </a:r>
            <a:r>
              <a:rPr lang="en-US" sz="1800" dirty="0" smtClean="0">
                <a:solidFill>
                  <a:srgbClr val="0000FF"/>
                </a:solidFill>
              </a:rPr>
              <a:t>(like IR6 and IR8)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but have currently no power supplies connected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have used full complement in IR6/IR8 in operation: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6-poles, skew 6-poles, 8-poles, 10-poles, 12-poles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implies large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in triplets </a:t>
            </a:r>
            <a:r>
              <a:rPr lang="en-US" sz="1800" dirty="0" smtClean="0">
                <a:solidFill>
                  <a:schemeClr val="accent2"/>
                </a:solidFill>
              </a:rPr>
              <a:t>(</a:t>
            </a:r>
            <a:r>
              <a:rPr lang="en-US" sz="18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30000" dirty="0" smtClean="0">
                <a:solidFill>
                  <a:schemeClr val="accent2"/>
                </a:solidFill>
              </a:rPr>
              <a:t>*</a:t>
            </a:r>
            <a:r>
              <a:rPr lang="en-US" sz="18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= const ~ 1.5 km)</a:t>
            </a:r>
            <a:r>
              <a:rPr lang="en-US" dirty="0" smtClean="0"/>
              <a:t> </a:t>
            </a:r>
            <a:r>
              <a:rPr lang="en-US" sz="2400" dirty="0" smtClean="0"/>
              <a:t>and therefore larger exposure of beam to triplet field errors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/>
              <a:t>These cause emittance growth and beam lifetime reduction through the enhancement of chaotic particle motion </a:t>
            </a:r>
            <a:r>
              <a:rPr lang="en-US" sz="1800" dirty="0" smtClean="0">
                <a:solidFill>
                  <a:srgbClr val="0000FF"/>
                </a:solidFill>
              </a:rPr>
              <a:t>(the reason for all beam loss)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205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14735"/>
            <a:ext cx="16002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8444840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                 [F. Pilat et al., “Non-linear effects in the RHIC interaction regions, …”, PAC 2003.]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665" y="762000"/>
            <a:ext cx="740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RHIC interaction region with nonlinear correctors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077361"/>
            <a:ext cx="8495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Full corrector set (like IR6/IR8): </a:t>
            </a:r>
            <a:r>
              <a:rPr lang="en-US" sz="2000" b="1" dirty="0" smtClean="0">
                <a:solidFill>
                  <a:schemeClr val="accent2"/>
                </a:solidFill>
              </a:rPr>
              <a:t>14 ps per beam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Reduced set (6-pole, skew 6-pole):   </a:t>
            </a:r>
            <a:r>
              <a:rPr lang="en-US" sz="2000" b="1" dirty="0" smtClean="0">
                <a:solidFill>
                  <a:schemeClr val="accent2"/>
                </a:solidFill>
              </a:rPr>
              <a:t>4 ps per beam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About $12k per 50A ps (+infrastructure, controls, and installation: ~$100k)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1000" y="3427412"/>
            <a:ext cx="2590800" cy="841376"/>
            <a:chOff x="381000" y="3427412"/>
            <a:chExt cx="2590800" cy="841376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381000" y="3427412"/>
              <a:ext cx="25908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295400" y="3657600"/>
              <a:ext cx="7620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81000" y="4267200"/>
              <a:ext cx="9144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057400" y="4265612"/>
              <a:ext cx="9144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-32052" y="3848100"/>
              <a:ext cx="8321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6200000" flipV="1">
              <a:off x="2552700" y="3842052"/>
              <a:ext cx="8321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6200000" flipV="1">
              <a:off x="1002695" y="3962400"/>
              <a:ext cx="6035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6200000" flipV="1">
              <a:off x="1752600" y="3956352"/>
              <a:ext cx="6035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6400800" y="3565675"/>
            <a:ext cx="2590800" cy="841376"/>
            <a:chOff x="381000" y="3427412"/>
            <a:chExt cx="2590800" cy="841376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81000" y="3427412"/>
              <a:ext cx="25908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295400" y="3657600"/>
              <a:ext cx="7620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81000" y="4267200"/>
              <a:ext cx="9144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057400" y="4265612"/>
              <a:ext cx="914400" cy="158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6200000" flipV="1">
              <a:off x="-32052" y="3848100"/>
              <a:ext cx="8321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V="1">
              <a:off x="2552700" y="3842052"/>
              <a:ext cx="8321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1002695" y="3962400"/>
              <a:ext cx="6035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6200000" flipV="1">
              <a:off x="1752600" y="3956352"/>
              <a:ext cx="603552" cy="6048"/>
            </a:xfrm>
            <a:prstGeom prst="line">
              <a:avLst/>
            </a:prstGeom>
            <a:noFill/>
            <a:ln w="31750" cap="flat" cmpd="sng" algn="ctr">
              <a:solidFill>
                <a:srgbClr val="FF0F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Drell-Yan experiment proposal with internal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3091"/>
            <a:ext cx="8396288" cy="59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2 dipoles </a:t>
            </a:r>
            <a:r>
              <a:rPr lang="en-US" sz="2400" dirty="0" smtClean="0">
                <a:solidFill>
                  <a:schemeClr val="accent2"/>
                </a:solidFill>
              </a:rPr>
              <a:t>(11, 3 mrad bend)</a:t>
            </a:r>
            <a:r>
              <a:rPr lang="en-US" sz="2400" dirty="0" smtClean="0"/>
              <a:t> with same </a:t>
            </a:r>
            <a:r>
              <a:rPr lang="en-US" sz="2400" dirty="0" smtClean="0"/>
              <a:t>polarity</a:t>
            </a:r>
            <a:br>
              <a:rPr lang="en-US" sz="2400" dirty="0" smtClean="0"/>
            </a:br>
            <a:r>
              <a:rPr lang="en-US" dirty="0" smtClean="0">
                <a:solidFill>
                  <a:schemeClr val="accent2"/>
                </a:solidFill>
              </a:rPr>
              <a:t>(RHIC arc dipoles bends 38 mrad)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Beams largely shielded (see next slide)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For comparison: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RHIC orbit corrector has 0.3 mrad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(at locations with larger </a:t>
            </a:r>
            <a:r>
              <a:rPr lang="en-US" sz="1800" dirty="0" err="1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800" dirty="0" smtClean="0">
                <a:solidFill>
                  <a:schemeClr val="accent2"/>
                </a:solidFill>
              </a:rPr>
              <a:t>-functions)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6781800" cy="420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5619535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If we drill a R=5 cm through hole, then field drops to 0.336 T</a:t>
            </a:r>
          </a:p>
          <a:p>
            <a:r>
              <a:rPr lang="en-US" sz="1600" dirty="0"/>
              <a:t>(magnetic length will increased by 10 cm)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43400" y="2590800"/>
            <a:ext cx="4724400" cy="3733800"/>
            <a:chOff x="609600" y="1281113"/>
            <a:chExt cx="8305800" cy="550068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281113"/>
              <a:ext cx="8305800" cy="550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71600" y="5165725"/>
              <a:ext cx="609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46322" y="4281487"/>
              <a:ext cx="2533135" cy="122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By = 0.1662 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4876800"/>
            <a:ext cx="4391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R = 5cm: 1.3 Tm</a:t>
            </a:r>
            <a:br>
              <a:rPr lang="en-US" sz="2000" dirty="0" smtClean="0"/>
            </a:br>
            <a:r>
              <a:rPr lang="en-US" sz="2000" dirty="0" smtClean="0"/>
              <a:t>R = 2cm: 0.6 Tm  </a:t>
            </a:r>
          </a:p>
          <a:p>
            <a:pPr algn="l"/>
            <a:r>
              <a:rPr lang="en-US" sz="2000" dirty="0" smtClean="0"/>
              <a:t>+ ~20% from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magnet</a:t>
            </a:r>
          </a:p>
          <a:p>
            <a:pPr algn="l"/>
            <a:r>
              <a:rPr lang="en-US" sz="2000" dirty="0" smtClean="0"/>
              <a:t>[RHIC arc dipole corrector: ~0.3 Tm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320135"/>
            <a:ext cx="84980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Needs further work, likely not a showstopper for small radius.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Have operated BRAHMS mostly with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= 3.0 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dirty="0" smtClean="0"/>
              <a:t>(until Run-6)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Have also used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2.0 m </a:t>
            </a:r>
            <a:r>
              <a:rPr lang="en-US" sz="1600" dirty="0" smtClean="0">
                <a:solidFill>
                  <a:srgbClr val="0000FF"/>
                </a:solidFill>
              </a:rPr>
              <a:t>(d-Au at 100 GeV/nucleon, Run-3, </a:t>
            </a:r>
            <a:r>
              <a:rPr lang="en-US" sz="1600" b="1" dirty="0" smtClean="0">
                <a:solidFill>
                  <a:srgbClr val="0000FF"/>
                </a:solidFill>
              </a:rPr>
              <a:t>lifetime/background</a:t>
            </a:r>
            <a:r>
              <a:rPr lang="en-US" sz="1600" dirty="0" smtClean="0">
                <a:solidFill>
                  <a:srgbClr val="0000FF"/>
                </a:solidFill>
              </a:rPr>
              <a:t> problems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2.5 m </a:t>
            </a:r>
            <a:r>
              <a:rPr lang="en-US" sz="1600" dirty="0" smtClean="0">
                <a:solidFill>
                  <a:srgbClr val="0000FF"/>
                </a:solidFill>
              </a:rPr>
              <a:t>(Cu</a:t>
            </a:r>
            <a:r>
              <a:rPr lang="en-US" sz="1600" baseline="30000" dirty="0" smtClean="0">
                <a:solidFill>
                  <a:srgbClr val="0000FF"/>
                </a:solidFill>
              </a:rPr>
              <a:t>29+</a:t>
            </a:r>
            <a:r>
              <a:rPr lang="en-US" sz="1600" dirty="0" smtClean="0">
                <a:solidFill>
                  <a:srgbClr val="0000FF"/>
                </a:solidFill>
              </a:rPr>
              <a:t> at 100 GeV/nucleon, Run-5, </a:t>
            </a:r>
            <a:r>
              <a:rPr lang="en-US" sz="1600" b="1" dirty="0" smtClean="0">
                <a:solidFill>
                  <a:srgbClr val="0000FF"/>
                </a:solidFill>
              </a:rPr>
              <a:t>lifetime/background</a:t>
            </a:r>
            <a:r>
              <a:rPr lang="en-US" sz="1600" dirty="0" smtClean="0">
                <a:solidFill>
                  <a:srgbClr val="0000FF"/>
                </a:solidFill>
              </a:rPr>
              <a:t> problems)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3.0 m </a:t>
            </a:r>
            <a:r>
              <a:rPr lang="en-US" sz="1600" dirty="0" smtClean="0">
                <a:solidFill>
                  <a:srgbClr val="0000FF"/>
                </a:solidFill>
              </a:rPr>
              <a:t>(Cu</a:t>
            </a:r>
            <a:r>
              <a:rPr lang="en-US" sz="1600" baseline="30000" dirty="0" smtClean="0">
                <a:solidFill>
                  <a:srgbClr val="0000FF"/>
                </a:solidFill>
              </a:rPr>
              <a:t>29+</a:t>
            </a:r>
            <a:r>
              <a:rPr lang="en-US" sz="1600" dirty="0" smtClean="0">
                <a:solidFill>
                  <a:srgbClr val="0000FF"/>
                </a:solidFill>
              </a:rPr>
              <a:t> at 11.2 GeV/nucleon, Run-5)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3.0 m </a:t>
            </a:r>
            <a:r>
              <a:rPr lang="en-US" sz="1600" dirty="0" smtClean="0">
                <a:solidFill>
                  <a:srgbClr val="0000FF"/>
                </a:solidFill>
              </a:rPr>
              <a:t>(31.2 GeV p, Run-6)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* = 2.0 m possible (perhaps even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* = 1.0 m)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[not critical for internal target, see next slide]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May need power supplies for local correctors</a:t>
            </a:r>
            <a:br>
              <a:rPr lang="en-US" sz="2400" dirty="0" smtClean="0"/>
            </a:br>
            <a:r>
              <a:rPr lang="en-US" dirty="0" smtClean="0">
                <a:solidFill>
                  <a:srgbClr val="0000FF"/>
                </a:solidFill>
              </a:rPr>
              <a:t>can be studied with dynamic aperture simulations (Y. Luo)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0-1025 DY experi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286000"/>
            <a:ext cx="5181600" cy="3440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So far all consideration were for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at nominal IP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Internal target is at s = -7.0 m where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should be as small as possible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600" dirty="0" smtClean="0"/>
              <a:t>(to both maximize luminosity and minimize emittance growth of proton beam)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With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at nominal IP: </a:t>
            </a:r>
          </a:p>
          <a:p>
            <a:r>
              <a:rPr lang="en-US" b="1" dirty="0" smtClean="0">
                <a:solidFill>
                  <a:srgbClr val="FF0F15"/>
                </a:solidFill>
              </a:rPr>
              <a:t>	</a:t>
            </a:r>
            <a:r>
              <a:rPr lang="en-US" sz="2400" b="1" dirty="0" err="1" smtClean="0">
                <a:solidFill>
                  <a:srgbClr val="FF0F15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err="1" smtClean="0">
                <a:solidFill>
                  <a:srgbClr val="FF0F15"/>
                </a:solidFill>
              </a:rPr>
              <a:t>min</a:t>
            </a:r>
            <a:r>
              <a:rPr lang="en-US" sz="2400" b="1" dirty="0" smtClean="0">
                <a:solidFill>
                  <a:srgbClr val="FF0F15"/>
                </a:solidFill>
              </a:rPr>
              <a:t> = 14m</a:t>
            </a:r>
            <a:r>
              <a:rPr lang="en-US" sz="2400" dirty="0" smtClean="0"/>
              <a:t> at s = -7m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(reached for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= 7 m)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RMS beam size for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min</a:t>
            </a:r>
            <a:r>
              <a:rPr lang="en-US" dirty="0" smtClean="0"/>
              <a:t> = 14m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20 mm.mrad</a:t>
            </a:r>
            <a:br>
              <a:rPr lang="en-US" dirty="0" smtClean="0"/>
            </a:br>
            <a:r>
              <a:rPr lang="en-US" dirty="0" smtClean="0"/>
              <a:t>- 250 GeV protons</a:t>
            </a:r>
            <a:br>
              <a:rPr lang="en-US" dirty="0" smtClean="0"/>
            </a:br>
            <a:r>
              <a:rPr lang="en-US" dirty="0" smtClean="0"/>
              <a:t>is 1 mm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=&gt; need ~4 mm target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width for full overlap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53200" y="2667000"/>
          <a:ext cx="1676400" cy="766354"/>
        </p:xfrm>
        <a:graphic>
          <a:graphicData uri="http://schemas.openxmlformats.org/presentationml/2006/ole">
            <p:oleObj spid="_x0000_s47106" name="Equation" r:id="rId4" imgW="8890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lifetime with internal target         D. Trbojevic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990600"/>
            <a:ext cx="5003800" cy="105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816024"/>
            <a:ext cx="8760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[D. Trbojevic, “Beam lifetime and emittance growth in RHIC under normal operating conditions, </a:t>
            </a:r>
            <a:br>
              <a:rPr lang="en-US" sz="1600" dirty="0" smtClean="0"/>
            </a:br>
            <a:r>
              <a:rPr lang="en-US" sz="1600" dirty="0" smtClean="0"/>
              <a:t>with the hydrogen gas jet, the cluster jet and pellet targets”, BNL C-AD/AP/403 (2010)]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7217" y="2398455"/>
            <a:ext cx="66527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err="1" smtClean="0">
                <a:latin typeface="Symbol" charset="2"/>
                <a:cs typeface="Symbol" charset="2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lifetime </a:t>
            </a:r>
          </a:p>
          <a:p>
            <a:pPr algn="l"/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particle number</a:t>
            </a:r>
          </a:p>
          <a:p>
            <a:pPr algn="l"/>
            <a:r>
              <a:rPr lang="en-US" sz="2000" i="1" dirty="0" err="1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time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algn="l"/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target density</a:t>
            </a:r>
          </a:p>
          <a:p>
            <a:pPr algn="l"/>
            <a:r>
              <a:rPr lang="en-US" sz="2000" i="1" dirty="0" err="1" smtClean="0"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interaction length (= circumference)</a:t>
            </a:r>
          </a:p>
          <a:p>
            <a:pPr algn="l"/>
            <a:r>
              <a:rPr lang="en-US" sz="2000" i="1" dirty="0" err="1" smtClean="0"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revolution frequency</a:t>
            </a:r>
          </a:p>
          <a:p>
            <a:pPr algn="l"/>
            <a:r>
              <a:rPr lang="en-US" sz="2000" i="1" dirty="0" err="1" smtClean="0">
                <a:latin typeface="Symbol" charset="2"/>
                <a:cs typeface="Symbol" charset="2"/>
              </a:rPr>
              <a:t>s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cross section for nuclear interactions leading to loss</a:t>
            </a:r>
          </a:p>
          <a:p>
            <a:pPr algn="l"/>
            <a:r>
              <a:rPr lang="en-US" sz="2000" i="1" dirty="0" err="1" smtClean="0">
                <a:latin typeface="Symbol" charset="2"/>
                <a:cs typeface="Symbol" charset="2"/>
              </a:rPr>
              <a:t>s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cross section for Coulomb interactions leading to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growth with internal target         D. Trbojevic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816024"/>
            <a:ext cx="8760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[D. Trbojevic, “Beam lifetime and emittance growth in RHIC under normal operating conditions, </a:t>
            </a:r>
            <a:br>
              <a:rPr lang="en-US" sz="1600" dirty="0" smtClean="0"/>
            </a:br>
            <a:r>
              <a:rPr lang="en-US" sz="1600" dirty="0" smtClean="0"/>
              <a:t>with the hydrogen gas jet, the cluster jet and pellet targets”, BNL C-AD/AP/403 (2010)]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366" y="2819400"/>
            <a:ext cx="32282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latin typeface="Symbol" charset="2"/>
                <a:cs typeface="Symbol" charset="2"/>
              </a:rPr>
              <a:t>e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normalize emittance</a:t>
            </a:r>
          </a:p>
          <a:p>
            <a:pPr algn="l"/>
            <a:r>
              <a:rPr lang="en-US" sz="2000" i="1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TWISS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twiss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function</a:t>
            </a:r>
          </a:p>
          <a:p>
            <a:pPr algn="l"/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	scattering angle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l"/>
            <a:r>
              <a:rPr lang="en-US" sz="2000" i="1" dirty="0" smtClean="0">
                <a:latin typeface="Times New Roman"/>
                <a:cs typeface="Times New Roman"/>
              </a:rPr>
              <a:t>m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target density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speed of light</a:t>
            </a:r>
            <a:b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Lorentz factor</a:t>
            </a:r>
          </a:p>
          <a:p>
            <a:pPr algn="l"/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000" i="1" dirty="0" smtClean="0">
                <a:latin typeface="Times New Roman"/>
                <a:cs typeface="Times New Roman"/>
              </a:rPr>
              <a:t>, A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particle Z and A</a:t>
            </a:r>
          </a:p>
          <a:p>
            <a:pPr algn="l"/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speed of light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RAD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radiation length</a:t>
            </a:r>
          </a:p>
        </p:txBody>
      </p:sp>
      <p:pic>
        <p:nvPicPr>
          <p:cNvPr id="9" name="Picture 8" descr="pic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14400"/>
            <a:ext cx="2781300" cy="762000"/>
          </a:xfrm>
          <a:prstGeom prst="rect">
            <a:avLst/>
          </a:prstGeom>
        </p:spPr>
      </p:pic>
      <p:pic>
        <p:nvPicPr>
          <p:cNvPr id="10" name="Picture 9" descr="pic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838200"/>
            <a:ext cx="3924300" cy="914400"/>
          </a:xfrm>
          <a:prstGeom prst="rect">
            <a:avLst/>
          </a:prstGeom>
        </p:spPr>
      </p:pic>
      <p:pic>
        <p:nvPicPr>
          <p:cNvPr id="11" name="Picture 10" descr="pic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854200"/>
            <a:ext cx="5448300" cy="73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0" y="2819400"/>
            <a:ext cx="46252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fine structure constant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gas density (molecules/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Z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T</a:t>
            </a:r>
            <a:r>
              <a:rPr lang="en-US" sz="2000" i="1" dirty="0" smtClean="0">
                <a:latin typeface="Times New Roman"/>
                <a:cs typeface="Times New Roman"/>
              </a:rPr>
              <a:t>, A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target Z and A</a:t>
            </a:r>
          </a:p>
          <a:p>
            <a:pPr algn="l"/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gas density (g/cm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algn="l"/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classical electron radius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Thomas-Fermi screening radius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effective radius of  target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46337472</TotalTime>
  <Words>1757</Words>
  <Application>Microsoft Macintosh PowerPoint</Application>
  <PresentationFormat>Letter Paper (8.5x11 in)</PresentationFormat>
  <Paragraphs>198</Paragraphs>
  <Slides>21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Uslhc</vt:lpstr>
      <vt:lpstr>Equation</vt:lpstr>
      <vt:lpstr> Internal target option for RHIC Drell-Yan experiment  Wolfram Fischer and Dejan Trbojevic   </vt:lpstr>
      <vt:lpstr>Content</vt:lpstr>
      <vt:lpstr>Drell-Yan experiment proposal with internal target</vt:lpstr>
      <vt:lpstr>Orbit effects</vt:lpstr>
      <vt:lpstr>Orbit effects</vt:lpstr>
      <vt:lpstr>b* considerations</vt:lpstr>
      <vt:lpstr>b* considerations</vt:lpstr>
      <vt:lpstr>Beam lifetime with internal target         D. Trbojevic</vt:lpstr>
      <vt:lpstr>Emittance growth with internal target         D. Trbojevic</vt:lpstr>
      <vt:lpstr>Low density internal target – 1015 atoms/cm2 </vt:lpstr>
      <vt:lpstr>Beam lifetime in Run-8 pp (100 GeV) </vt:lpstr>
      <vt:lpstr>Luminosity lifetime in Run-8 pp (100 GeV) </vt:lpstr>
      <vt:lpstr>High density internal target – 1017 atoms/cm2 </vt:lpstr>
      <vt:lpstr>Luminosity loss to STAR and PHENIX for end-of-store operation</vt:lpstr>
      <vt:lpstr>High density internal target – 1017 atoms/cm2 </vt:lpstr>
      <vt:lpstr>Polarized proton intensity upgrades</vt:lpstr>
      <vt:lpstr>Other ideas – target surrounding beam (E. Stephenson)</vt:lpstr>
      <vt:lpstr>Summary</vt:lpstr>
      <vt:lpstr>Slide 19</vt:lpstr>
      <vt:lpstr>b* considerations</vt:lpstr>
      <vt:lpstr>b* considerations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1416</cp:revision>
  <cp:lastPrinted>1998-09-11T14:49:03Z</cp:lastPrinted>
  <dcterms:created xsi:type="dcterms:W3CDTF">2010-10-31T13:44:08Z</dcterms:created>
  <dcterms:modified xsi:type="dcterms:W3CDTF">2010-10-31T21:39:47Z</dcterms:modified>
</cp:coreProperties>
</file>