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68" r:id="rId4"/>
    <p:sldId id="257" r:id="rId5"/>
    <p:sldId id="258" r:id="rId6"/>
    <p:sldId id="267" r:id="rId7"/>
    <p:sldId id="266" r:id="rId8"/>
    <p:sldId id="269" r:id="rId9"/>
    <p:sldId id="260" r:id="rId10"/>
    <p:sldId id="276" r:id="rId11"/>
    <p:sldId id="277" r:id="rId12"/>
    <p:sldId id="261" r:id="rId13"/>
    <p:sldId id="273" r:id="rId14"/>
    <p:sldId id="263" r:id="rId15"/>
    <p:sldId id="262" r:id="rId16"/>
    <p:sldId id="274" r:id="rId17"/>
    <p:sldId id="271" r:id="rId18"/>
    <p:sldId id="272" r:id="rId19"/>
    <p:sldId id="270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84DE5-E004-4898-B58E-F9861AC0FCF7}" type="datetimeFigureOut">
              <a:rPr lang="en-US" smtClean="0"/>
              <a:t>10/31/10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AFE25-AB4E-4637-800E-A470E168F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8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AFE25-AB4E-4637-800E-A470E168FE7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8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7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3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0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2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0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5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2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7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4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177"/>
            <a:ext cx="8229600" cy="800219"/>
          </a:xfrm>
          <a:prstGeom prst="rect">
            <a:avLst/>
          </a:prstGeom>
        </p:spPr>
        <p:txBody>
          <a:bodyPr vert="horz" lIns="91440" tIns="91440" rIns="91440" bIns="9144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89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416675"/>
            <a:ext cx="84582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Rounded MT Bold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16675"/>
            <a:ext cx="3810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itchFamily="34" charset="0"/>
              </a:defRPr>
            </a:lvl1pPr>
          </a:lstStyle>
          <a:p>
            <a:fld id="{4482846B-9F1C-4ABB-80DF-423A02838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47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 Rounded MT Bold" pitchFamily="34" charset="0"/>
          <a:ea typeface="+mj-ea"/>
          <a:cs typeface="Aharoni" pitchFamily="2" charset="-79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Font typeface="Wingdings" pitchFamily="2" charset="2"/>
        <a:buChar char="v"/>
        <a:defRPr sz="24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1pPr>
      <a:lvl2pPr marL="796925" indent="-339725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2pPr>
      <a:lvl3pPr marL="1254125" indent="-339725" algn="l" defTabSz="914400" rtl="0" eaLnBrk="1" latinLnBrk="0" hangingPunct="1">
        <a:spcBef>
          <a:spcPct val="20000"/>
        </a:spcBef>
        <a:buFont typeface="Courier New" pitchFamily="49" charset="0"/>
        <a:buChar char="o"/>
        <a:defRPr sz="18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Rounded MT Bol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895600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50800" stA="50000" endPos="40000" dist="254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b="1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PHENIX Upgrades</a:t>
            </a:r>
            <a:br>
              <a:rPr lang="en-US" sz="4800" b="1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</a:br>
            <a:r>
              <a:rPr lang="en-US" sz="4800" b="1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and </a:t>
            </a:r>
            <a:br>
              <a:rPr lang="en-US" sz="4800" b="1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</a:br>
            <a:r>
              <a:rPr lang="en-US" sz="4800" b="1" dirty="0" err="1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Drell</a:t>
            </a:r>
            <a:r>
              <a:rPr lang="en-US" sz="4800" b="1" dirty="0" smtClean="0">
                <a:ln w="1905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 Yan Capabilities</a:t>
            </a:r>
            <a:endParaRPr lang="en-US" sz="4800" b="1" dirty="0">
              <a:ln w="1905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22860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K. Oleg </a:t>
            </a:r>
            <a:r>
              <a:rPr lang="en-US" sz="2800" dirty="0" err="1" smtClean="0">
                <a:solidFill>
                  <a:schemeClr val="bg1"/>
                </a:solidFill>
                <a:latin typeface="Arial Rounded MT Bold" pitchFamily="34" charset="0"/>
              </a:rPr>
              <a:t>Eyser</a:t>
            </a:r>
            <a:endParaRPr lang="en-US" sz="2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Arial Rounded MT Bold" pitchFamily="34" charset="0"/>
              </a:rPr>
              <a:t>UC Riverside</a:t>
            </a:r>
          </a:p>
          <a:p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for the PHENIX collaboration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Santa Fe Polarized </a:t>
            </a:r>
            <a:r>
              <a:rPr lang="en-US" sz="2000" dirty="0" err="1" smtClean="0">
                <a:solidFill>
                  <a:schemeClr val="bg1"/>
                </a:solidFill>
                <a:latin typeface="Arial Rounded MT Bold" pitchFamily="34" charset="0"/>
              </a:rPr>
              <a:t>Drell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 Yan Workshop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October 31, 2010</a:t>
            </a:r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 Rounded MT Bold" pitchFamily="34" charset="0"/>
              </a:rPr>
              <a:t>Calorimetry</a:t>
            </a:r>
            <a:r>
              <a:rPr lang="en-US" dirty="0" smtClean="0">
                <a:latin typeface="Arial Rounded MT Bold" pitchFamily="34" charset="0"/>
              </a:rPr>
              <a:t> &amp; Particle ID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229600" cy="5287963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Combine electro-magnetic and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hadronic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calorimetry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with a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preshower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detector</a:t>
            </a:r>
          </a:p>
          <a:p>
            <a:r>
              <a:rPr lang="en-US" dirty="0" err="1" smtClean="0"/>
              <a:t>EMCal</a:t>
            </a:r>
            <a:r>
              <a:rPr lang="en-US" dirty="0" smtClean="0"/>
              <a:t>: </a:t>
            </a:r>
            <a:r>
              <a:rPr lang="en-US" dirty="0" err="1" smtClean="0"/>
              <a:t>PbGl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PbSc</a:t>
            </a:r>
            <a:r>
              <a:rPr lang="en-US" dirty="0" smtClean="0"/>
              <a:t> / PbWO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Large longitudinal momenta require small Moliere radius</a:t>
            </a:r>
          </a:p>
          <a:p>
            <a:pPr lvl="1"/>
            <a:r>
              <a:rPr lang="en-US" dirty="0" smtClean="0"/>
              <a:t>π</a:t>
            </a:r>
            <a:r>
              <a:rPr lang="en-US" baseline="30000" dirty="0" smtClean="0"/>
              <a:t>0</a:t>
            </a:r>
            <a:r>
              <a:rPr lang="en-US" dirty="0" smtClean="0"/>
              <a:t> reconstruction up to 80 </a:t>
            </a:r>
            <a:r>
              <a:rPr lang="en-US" dirty="0" err="1" smtClean="0"/>
              <a:t>GeV</a:t>
            </a:r>
            <a:r>
              <a:rPr lang="en-US" dirty="0" smtClean="0"/>
              <a:t> desirable for A</a:t>
            </a:r>
            <a:r>
              <a:rPr lang="en-US" baseline="-25000" dirty="0" smtClean="0"/>
              <a:t>N</a:t>
            </a:r>
            <a:r>
              <a:rPr lang="en-US" dirty="0" smtClean="0"/>
              <a:t> at high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endParaRPr lang="en-US" baseline="-25000" dirty="0"/>
          </a:p>
          <a:p>
            <a:pPr lvl="1"/>
            <a:r>
              <a:rPr lang="en-US" dirty="0" smtClean="0"/>
              <a:t>Radiation hardness at large pseudo-</a:t>
            </a:r>
            <a:r>
              <a:rPr lang="en-US" dirty="0" err="1" smtClean="0"/>
              <a:t>rapidities</a:t>
            </a:r>
            <a:endParaRPr lang="en-US" dirty="0" smtClean="0"/>
          </a:p>
          <a:p>
            <a:r>
              <a:rPr lang="en-US" dirty="0" err="1" smtClean="0"/>
              <a:t>HaCal</a:t>
            </a:r>
            <a:r>
              <a:rPr lang="en-US" dirty="0" smtClean="0"/>
              <a:t>: </a:t>
            </a:r>
            <a:r>
              <a:rPr lang="en-US" dirty="0" err="1" smtClean="0"/>
              <a:t>FeSc</a:t>
            </a:r>
            <a:r>
              <a:rPr lang="en-US" dirty="0" smtClean="0"/>
              <a:t> (same as central </a:t>
            </a:r>
            <a:r>
              <a:rPr lang="en-US" dirty="0" err="1" smtClean="0"/>
              <a:t>HaCal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Typical energy resolution needed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muon</a:t>
            </a:r>
            <a:r>
              <a:rPr lang="en-US" dirty="0" smtClean="0"/>
              <a:t> ID is beneficial: CALICE concept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PreShower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Based on FOCAL proposal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2∙X</a:t>
            </a:r>
            <a:r>
              <a:rPr lang="en-US" baseline="-25000" dirty="0" smtClean="0">
                <a:solidFill>
                  <a:srgbClr val="0070C0"/>
                </a:solidFill>
              </a:rPr>
              <a:t>0</a:t>
            </a:r>
            <a:r>
              <a:rPr lang="en-US" dirty="0" smtClean="0">
                <a:solidFill>
                  <a:srgbClr val="0070C0"/>
                </a:solidFill>
              </a:rPr>
              <a:t> with two layers of Si strips (500 µm pitch)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Full GEANT4 modeling not done yet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177"/>
            <a:ext cx="8305800" cy="80021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Ring Imaging Cerenkov Detector</a:t>
            </a:r>
            <a:endParaRPr lang="en-US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89037"/>
                <a:ext cx="8229600" cy="5211763"/>
              </a:xfrm>
            </p:spPr>
            <p:txBody>
              <a:bodyPr/>
              <a:lstStyle/>
              <a:p>
                <a:r>
                  <a:rPr lang="en-US" dirty="0" smtClean="0"/>
                  <a:t>Dual-radiator RICH</a:t>
                </a:r>
              </a:p>
              <a:p>
                <a:pPr lvl="1"/>
                <a:r>
                  <a:rPr lang="en-US" dirty="0" smtClean="0"/>
                  <a:t>Combine aerogel and gas radiator</a:t>
                </a:r>
              </a:p>
              <a:p>
                <a:pPr lvl="2"/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aerogel</a:t>
                </a:r>
                <a:r>
                  <a:rPr lang="en-US" dirty="0" smtClean="0"/>
                  <a:t> &gt; 1.03</a:t>
                </a:r>
              </a:p>
              <a:p>
                <a:pPr lvl="2"/>
                <a:r>
                  <a:rPr lang="en-US" dirty="0" smtClean="0"/>
                  <a:t>n</a:t>
                </a:r>
                <a:r>
                  <a:rPr lang="en-US" baseline="-25000" dirty="0" smtClean="0"/>
                  <a:t>C4F10</a:t>
                </a:r>
                <a:r>
                  <a:rPr lang="en-US" dirty="0" smtClean="0"/>
                  <a:t> = 1.00137</a:t>
                </a:r>
              </a:p>
              <a:p>
                <a:pPr lvl="1"/>
                <a:r>
                  <a:rPr lang="en-US" dirty="0" smtClean="0"/>
                  <a:t>Particle ID up to p = 60 </a:t>
                </a:r>
                <a:r>
                  <a:rPr lang="en-US" dirty="0" err="1" smtClean="0"/>
                  <a:t>GeV</a:t>
                </a:r>
                <a:r>
                  <a:rPr lang="en-US" dirty="0" smtClean="0"/>
                  <a:t>/c</a:t>
                </a:r>
              </a:p>
              <a:p>
                <a:r>
                  <a:rPr lang="en-US" dirty="0" smtClean="0"/>
                  <a:t>Light-weight mirrors</a:t>
                </a:r>
              </a:p>
              <a:p>
                <a:pPr lvl="1"/>
                <a:r>
                  <a:rPr lang="en-US" dirty="0" smtClean="0"/>
                  <a:t>Glass coated beryllium or </a:t>
                </a:r>
                <a:br>
                  <a:rPr lang="en-US" dirty="0" smtClean="0"/>
                </a:br>
                <a:r>
                  <a:rPr lang="en-US" dirty="0" smtClean="0"/>
                  <a:t>carbon fiber</a:t>
                </a:r>
              </a:p>
              <a:p>
                <a:r>
                  <a:rPr lang="en-US" dirty="0" smtClean="0"/>
                  <a:t>Photon detectors: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𝑟𝑎𝑑𝑖𝑎𝑡𝑜𝑟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PMT, APD, HPD, GEM…</a:t>
                </a:r>
              </a:p>
              <a:p>
                <a:pPr lvl="1"/>
                <a:r>
                  <a:rPr lang="en-US" dirty="0" smtClean="0"/>
                  <a:t>R&amp;D needed to determine</a:t>
                </a:r>
                <a:br>
                  <a:rPr lang="en-US" dirty="0" smtClean="0"/>
                </a:br>
                <a:r>
                  <a:rPr lang="en-US" dirty="0" smtClean="0"/>
                  <a:t>the best solution for the</a:t>
                </a:r>
                <a:br>
                  <a:rPr lang="en-US" dirty="0" smtClean="0"/>
                </a:br>
                <a:r>
                  <a:rPr lang="en-US" dirty="0" smtClean="0"/>
                  <a:t>requirements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89037"/>
                <a:ext cx="8229600" cy="5211763"/>
              </a:xfrm>
              <a:blipFill rotWithShape="1">
                <a:blip r:embed="rId2"/>
                <a:stretch>
                  <a:fillRect l="-1037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257800" y="2133600"/>
            <a:ext cx="3543300" cy="3318510"/>
            <a:chOff x="4888230" y="2948940"/>
            <a:chExt cx="3543300" cy="331851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0956"/>
            <a:stretch/>
          </p:blipFill>
          <p:spPr bwMode="auto">
            <a:xfrm>
              <a:off x="4888230" y="2948940"/>
              <a:ext cx="3543300" cy="3318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5131756" y="2983468"/>
              <a:ext cx="30330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Arial Rounded MT Bold" pitchFamily="34" charset="0"/>
                </a:rPr>
                <a:t>LHCb</a:t>
              </a:r>
              <a:r>
                <a:rPr lang="en-US" dirty="0" smtClean="0">
                  <a:latin typeface="Arial Rounded MT Bold" pitchFamily="34" charset="0"/>
                </a:rPr>
                <a:t> multi-radiator RICH</a:t>
              </a:r>
              <a:endParaRPr lang="en-US" dirty="0">
                <a:latin typeface="Arial Rounded MT Bold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217046" y="3657600"/>
            <a:ext cx="4317354" cy="2971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657600"/>
            <a:ext cx="3631554" cy="29718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Simulation settings</a:t>
            </a:r>
            <a:endParaRPr lang="en-US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89037"/>
                <a:ext cx="8229600" cy="242016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PYTHIA 6.4</a:t>
                </a:r>
              </a:p>
              <a:p>
                <a:pPr lvl="1"/>
                <a:r>
                  <a:rPr lang="en-US" dirty="0" smtClean="0"/>
                  <a:t>Tune A</a:t>
                </a:r>
              </a:p>
              <a:p>
                <a:pPr lvl="1"/>
                <a:r>
                  <a:rPr lang="en-US" dirty="0" err="1" smtClean="0">
                    <a:solidFill>
                      <a:srgbClr val="0070C0"/>
                    </a:solidFill>
                  </a:rPr>
                  <a:t>Drell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Yan: ISUB 1</a:t>
                </a:r>
              </a:p>
              <a:p>
                <a:pPr lvl="1"/>
                <a:r>
                  <a:rPr 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QCD jets: ISUBs 11, 12, 13, 28, 53, 68</a:t>
                </a:r>
              </a:p>
              <a:p>
                <a:pPr lvl="1"/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Elastic, diffraction, and low-</a:t>
                </a:r>
                <a:r>
                  <a:rPr lang="en-US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p</a:t>
                </a:r>
                <a:r>
                  <a:rPr lang="en-US" baseline="-25000" dirty="0" err="1" smtClean="0">
                    <a:solidFill>
                      <a:schemeClr val="accent2">
                        <a:lumMod val="50000"/>
                      </a:schemeClr>
                    </a:solidFill>
                  </a:rPr>
                  <a:t>T</a:t>
                </a: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: ISUBs 91, 92, 93, 94, 95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ISUB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𝛄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decay modes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89037"/>
                <a:ext cx="8229600" cy="2420164"/>
              </a:xfrm>
              <a:blipFill rotWithShape="1">
                <a:blip r:embed="rId2"/>
                <a:stretch>
                  <a:fillRect l="-1037" t="-2015" b="-3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dy_proc_flavor_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3743820"/>
            <a:ext cx="3479154" cy="27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000" y="3609201"/>
            <a:ext cx="12765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34950" indent="-234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200" dirty="0" err="1" smtClean="0">
                <a:latin typeface="Arial Rounded MT Bold" pitchFamily="34" charset="0"/>
              </a:rPr>
              <a:t>m</a:t>
            </a:r>
            <a:r>
              <a:rPr lang="en-US" sz="1200" baseline="-25000" dirty="0" err="1" smtClean="0">
                <a:latin typeface="Arial Rounded MT Bold" pitchFamily="34" charset="0"/>
              </a:rPr>
              <a:t>inv</a:t>
            </a:r>
            <a:r>
              <a:rPr lang="en-US" sz="1200" dirty="0" smtClean="0">
                <a:latin typeface="Arial Rounded MT Bold" pitchFamily="34" charset="0"/>
              </a:rPr>
              <a:t> </a:t>
            </a:r>
            <a:r>
              <a:rPr lang="en-US" sz="1200" dirty="0">
                <a:latin typeface="Arial Rounded MT Bold" pitchFamily="34" charset="0"/>
              </a:rPr>
              <a:t>&gt; 3 </a:t>
            </a:r>
            <a:r>
              <a:rPr lang="en-US" sz="1200" dirty="0" err="1">
                <a:latin typeface="Arial Rounded MT Bold" pitchFamily="34" charset="0"/>
              </a:rPr>
              <a:t>GeV</a:t>
            </a:r>
            <a:r>
              <a:rPr lang="en-US" sz="1200" dirty="0">
                <a:latin typeface="Arial Rounded MT Bold" pitchFamily="34" charset="0"/>
              </a:rPr>
              <a:t>/c</a:t>
            </a:r>
            <a:r>
              <a:rPr lang="en-US" sz="1200" baseline="30000" dirty="0">
                <a:latin typeface="Arial Rounded MT Bold" pitchFamily="34" charset="0"/>
              </a:rPr>
              <a:t>2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8401" y="3743820"/>
            <a:ext cx="4063599" cy="272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572000" y="6324600"/>
            <a:ext cx="3657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400" dirty="0" err="1" smtClean="0">
                <a:latin typeface="Arial Rounded MT Bold" pitchFamily="34" charset="0"/>
              </a:rPr>
              <a:t>m</a:t>
            </a:r>
            <a:r>
              <a:rPr lang="en-US" sz="1400" baseline="-25000" dirty="0" err="1" smtClean="0">
                <a:latin typeface="Arial Rounded MT Bold" pitchFamily="34" charset="0"/>
              </a:rPr>
              <a:t>inv</a:t>
            </a:r>
            <a:r>
              <a:rPr lang="en-US" sz="1400" dirty="0" smtClean="0">
                <a:latin typeface="Arial Rounded MT Bold" pitchFamily="34" charset="0"/>
              </a:rPr>
              <a:t> (</a:t>
            </a:r>
            <a:r>
              <a:rPr lang="en-US" sz="1400" dirty="0" err="1" smtClean="0">
                <a:latin typeface="Arial Rounded MT Bold" pitchFamily="34" charset="0"/>
              </a:rPr>
              <a:t>GeV</a:t>
            </a:r>
            <a:r>
              <a:rPr lang="en-US" sz="1400" dirty="0" smtClean="0">
                <a:latin typeface="Arial Rounded MT Bold" pitchFamily="34" charset="0"/>
              </a:rPr>
              <a:t>/c</a:t>
            </a:r>
            <a:r>
              <a:rPr lang="en-US" sz="1400" baseline="30000" dirty="0" smtClean="0">
                <a:latin typeface="Arial Rounded MT Bold" pitchFamily="34" charset="0"/>
              </a:rPr>
              <a:t>2</a:t>
            </a:r>
            <a:r>
              <a:rPr lang="en-US" sz="1400" dirty="0" smtClean="0">
                <a:latin typeface="Arial Rounded MT Bold" pitchFamily="34" charset="0"/>
              </a:rPr>
              <a:t>)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762000" y="6324600"/>
            <a:ext cx="30480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4950" indent="-2349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1400" dirty="0" smtClean="0">
                <a:latin typeface="Arial Rounded MT Bold" pitchFamily="34" charset="0"/>
              </a:rPr>
              <a:t>Virtual photon decay</a:t>
            </a:r>
            <a:endParaRPr lang="en-US" sz="14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4393" y="3849469"/>
            <a:ext cx="11178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 Rounded MT Bold" pitchFamily="34" charset="0"/>
              </a:rPr>
              <a:t>electrons</a:t>
            </a:r>
          </a:p>
          <a:p>
            <a:r>
              <a:rPr lang="en-US" sz="1600" dirty="0" err="1" smtClean="0">
                <a:solidFill>
                  <a:srgbClr val="00B050"/>
                </a:solidFill>
                <a:latin typeface="Arial Rounded MT Bold" pitchFamily="34" charset="0"/>
              </a:rPr>
              <a:t>muons</a:t>
            </a:r>
            <a:endParaRPr lang="en-US" sz="1600" dirty="0">
              <a:solidFill>
                <a:srgbClr val="00B050"/>
              </a:solidFill>
              <a:latin typeface="Arial Rounded MT Bold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62200" y="40386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33600" y="4343400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1488" y="1172051"/>
            <a:ext cx="4435681" cy="88534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tIns="91440" bIns="91440" rtlCol="0" anchor="ctr" anchorCtr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10M events for </a:t>
            </a:r>
            <a:r>
              <a:rPr lang="en-US" sz="2000" dirty="0" err="1" smtClean="0">
                <a:latin typeface="Arial Rounded MT Bold" pitchFamily="34" charset="0"/>
              </a:rPr>
              <a:t>Drell</a:t>
            </a:r>
            <a:r>
              <a:rPr lang="en-US" sz="2000" dirty="0" smtClean="0">
                <a:latin typeface="Arial Rounded MT Bold" pitchFamily="34" charset="0"/>
              </a:rPr>
              <a:t> Yan</a:t>
            </a:r>
          </a:p>
          <a:p>
            <a:r>
              <a:rPr lang="en-US" sz="2000" dirty="0" smtClean="0">
                <a:latin typeface="Arial Rounded MT Bold" pitchFamily="34" charset="0"/>
              </a:rPr>
              <a:t>100M+ event for QCD background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12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81600" y="3849469"/>
            <a:ext cx="305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US" sz="1600" dirty="0" smtClean="0">
                <a:solidFill>
                  <a:srgbClr val="FF0000"/>
                </a:solidFill>
                <a:latin typeface="Arial Rounded MT Bold" pitchFamily="34" charset="0"/>
              </a:rPr>
              <a:t>lectron pairs from </a:t>
            </a:r>
            <a:r>
              <a:rPr lang="en-US" sz="1600" dirty="0" err="1" smtClean="0">
                <a:solidFill>
                  <a:srgbClr val="FF0000"/>
                </a:solidFill>
                <a:latin typeface="Arial Rounded MT Bold" pitchFamily="34" charset="0"/>
              </a:rPr>
              <a:t>Drell</a:t>
            </a:r>
            <a:r>
              <a:rPr lang="en-US" sz="1600" dirty="0" smtClean="0">
                <a:solidFill>
                  <a:srgbClr val="FF0000"/>
                </a:solidFill>
                <a:latin typeface="Arial Rounded MT Bold" pitchFamily="34" charset="0"/>
              </a:rPr>
              <a:t> Yan</a:t>
            </a:r>
            <a:endParaRPr lang="en-US" sz="1600" dirty="0">
              <a:solidFill>
                <a:srgbClr val="00B050"/>
              </a:solidFill>
              <a:latin typeface="Arial Rounded MT Bold" pitchFamily="34" charset="0"/>
            </a:endParaRPr>
          </a:p>
          <a:p>
            <a:r>
              <a:rPr lang="en-US" sz="1600" dirty="0">
                <a:latin typeface="Arial Rounded MT Bold" pitchFamily="34" charset="0"/>
              </a:rPr>
              <a:t>e</a:t>
            </a:r>
            <a:r>
              <a:rPr lang="en-US" sz="1600" dirty="0" smtClean="0">
                <a:latin typeface="Arial Rounded MT Bold" pitchFamily="34" charset="0"/>
              </a:rPr>
              <a:t>lectron pairs in ISUB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940623"/>
            <a:ext cx="25553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solidFill>
                  <a:srgbClr val="FF0000"/>
                </a:solidFill>
                <a:latin typeface="Arial Rounded MT Bold" pitchFamily="34" charset="0"/>
              </a:rPr>
              <a:t>m</a:t>
            </a:r>
            <a:r>
              <a:rPr lang="en-US" sz="1200" i="1" baseline="-25000" dirty="0" err="1" smtClean="0">
                <a:solidFill>
                  <a:srgbClr val="FF0000"/>
                </a:solidFill>
                <a:latin typeface="Arial Rounded MT Bold" pitchFamily="34" charset="0"/>
              </a:rPr>
              <a:t>inv</a:t>
            </a:r>
            <a:r>
              <a:rPr lang="en-US" sz="1200" i="1" dirty="0" smtClean="0">
                <a:solidFill>
                  <a:srgbClr val="FF0000"/>
                </a:solidFill>
                <a:latin typeface="Arial Rounded MT Bold" pitchFamily="34" charset="0"/>
              </a:rPr>
              <a:t> &lt; 3.0 </a:t>
            </a:r>
            <a:r>
              <a:rPr lang="en-US" sz="1200" i="1" dirty="0" err="1" smtClean="0">
                <a:solidFill>
                  <a:srgbClr val="FF0000"/>
                </a:solidFill>
                <a:latin typeface="Arial Rounded MT Bold" pitchFamily="34" charset="0"/>
              </a:rPr>
              <a:t>GeV</a:t>
            </a:r>
            <a:r>
              <a:rPr lang="en-US" sz="1200" i="1" dirty="0" smtClean="0">
                <a:solidFill>
                  <a:srgbClr val="FF0000"/>
                </a:solidFill>
                <a:latin typeface="Arial Rounded MT Bold" pitchFamily="34" charset="0"/>
              </a:rPr>
              <a:t>/c</a:t>
            </a:r>
            <a:r>
              <a:rPr lang="en-US" sz="1200" i="1" baseline="30000" dirty="0" smtClean="0">
                <a:solidFill>
                  <a:srgbClr val="FF0000"/>
                </a:solidFill>
                <a:latin typeface="Arial Rounded MT Bold" pitchFamily="34" charset="0"/>
              </a:rPr>
              <a:t>2</a:t>
            </a:r>
            <a:r>
              <a:rPr lang="en-US" sz="1200" i="1" dirty="0" smtClean="0">
                <a:solidFill>
                  <a:srgbClr val="FF0000"/>
                </a:solidFill>
                <a:latin typeface="Arial Rounded MT Bold" pitchFamily="34" charset="0"/>
              </a:rPr>
              <a:t> is not physical </a:t>
            </a:r>
            <a:endParaRPr lang="en-US" sz="1200" i="1" dirty="0" smtClean="0">
              <a:latin typeface="Arial Rounded MT Bold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876800" y="5105684"/>
            <a:ext cx="76200" cy="834940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5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800" y="3212068"/>
            <a:ext cx="7509509" cy="3417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18709" y="3581400"/>
            <a:ext cx="3584663" cy="301141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Electron pair kinematics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189037"/>
            <a:ext cx="8229600" cy="4525963"/>
          </a:xfrm>
        </p:spPr>
        <p:txBody>
          <a:bodyPr/>
          <a:lstStyle/>
          <a:p>
            <a:r>
              <a:rPr lang="en-US" dirty="0" err="1" smtClean="0"/>
              <a:t>Drell</a:t>
            </a:r>
            <a:r>
              <a:rPr lang="en-US" dirty="0" smtClean="0"/>
              <a:t> Yan leptons have large energies</a:t>
            </a:r>
          </a:p>
          <a:p>
            <a:pPr lvl="1"/>
            <a:r>
              <a:rPr lang="en-US" dirty="0" smtClean="0"/>
              <a:t>Forward direction has desired asymmetry</a:t>
            </a:r>
          </a:p>
          <a:p>
            <a:r>
              <a:rPr lang="en-US" dirty="0" smtClean="0"/>
              <a:t>Background from QCD</a:t>
            </a:r>
          </a:p>
          <a:p>
            <a:pPr lvl="1"/>
            <a:r>
              <a:rPr lang="en-US" dirty="0" smtClean="0"/>
              <a:t>Decreases with lepton energy</a:t>
            </a:r>
          </a:p>
          <a:p>
            <a:pPr lvl="1"/>
            <a:r>
              <a:rPr lang="en-US" dirty="0" smtClean="0"/>
              <a:t>Decreases with lepton rapidity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4909" y="3581400"/>
            <a:ext cx="3581400" cy="301141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8709" y="3212068"/>
            <a:ext cx="7509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</a:rPr>
              <a:t>Opening angle of electron-positron pairs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13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90396" y="496318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QCD </a:t>
            </a:r>
            <a:r>
              <a:rPr lang="en-US" sz="2800" dirty="0" err="1" smtClean="0">
                <a:latin typeface="Arial Rounded MT Bold" pitchFamily="34" charset="0"/>
              </a:rPr>
              <a:t>bg</a:t>
            </a:r>
            <a:endParaRPr lang="en-US" sz="2800" dirty="0">
              <a:latin typeface="Arial Rounded MT Bold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984028" y="3657600"/>
            <a:ext cx="3474172" cy="2819400"/>
            <a:chOff x="4984028" y="3657600"/>
            <a:chExt cx="3474172" cy="2819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4984028" y="3657600"/>
                  <a:ext cx="3474172" cy="2819400"/>
                </a:xfrm>
                <a:prstGeom prst="rect">
                  <a:avLst/>
                </a:prstGeom>
                <a:solidFill>
                  <a:schemeClr val="bg1">
                    <a:alpha val="97000"/>
                  </a:schemeClr>
                </a:solidFill>
              </p:spPr>
              <p:txBody>
                <a:bodyPr wrap="square" tIns="91440" bIns="91440" rtlCol="0" anchor="ctr" anchorCtr="0">
                  <a:noAutofit/>
                </a:bodyPr>
                <a:lstStyle/>
                <a:p>
                  <a:r>
                    <a:rPr lang="en-US" dirty="0" smtClean="0">
                      <a:latin typeface="Arial Rounded MT Bold" pitchFamily="34" charset="0"/>
                    </a:rPr>
                    <a:t>lepton energy cut</a:t>
                  </a:r>
                </a:p>
                <a:p>
                  <a:r>
                    <a:rPr lang="en-US" dirty="0" smtClean="0">
                      <a:latin typeface="Arial Rounded MT Bold" pitchFamily="34" charset="0"/>
                    </a:rPr>
                    <a:t>E &gt; 1.0 </a:t>
                  </a:r>
                  <a:r>
                    <a:rPr lang="en-US" dirty="0" err="1" smtClean="0">
                      <a:latin typeface="Arial Rounded MT Bold" pitchFamily="34" charset="0"/>
                    </a:rPr>
                    <a:t>GeV</a:t>
                  </a:r>
                  <a:endParaRPr lang="en-US" dirty="0" smtClean="0">
                    <a:latin typeface="Arial Rounded MT Bold" pitchFamily="34" charset="0"/>
                  </a:endParaRPr>
                </a:p>
                <a:p>
                  <a:r>
                    <a:rPr lang="en-US" dirty="0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E &gt; 2.0 </a:t>
                  </a:r>
                  <a:r>
                    <a:rPr lang="en-US" dirty="0" err="1" smtClean="0">
                      <a:solidFill>
                        <a:srgbClr val="FF0000"/>
                      </a:solidFill>
                      <a:latin typeface="Arial Rounded MT Bold" pitchFamily="34" charset="0"/>
                    </a:rPr>
                    <a:t>GeV</a:t>
                  </a:r>
                  <a:endParaRPr lang="en-US" dirty="0" smtClean="0">
                    <a:solidFill>
                      <a:srgbClr val="FF0000"/>
                    </a:solidFill>
                    <a:latin typeface="Arial Rounded MT Bold" pitchFamily="34" charset="0"/>
                  </a:endParaRPr>
                </a:p>
                <a:p>
                  <a:r>
                    <a:rPr lang="en-US" dirty="0" smtClean="0">
                      <a:solidFill>
                        <a:srgbClr val="00B050"/>
                      </a:solidFill>
                      <a:latin typeface="Arial Rounded MT Bold" pitchFamily="34" charset="0"/>
                    </a:rPr>
                    <a:t>E &gt; 3.0 </a:t>
                  </a:r>
                  <a:r>
                    <a:rPr lang="en-US" dirty="0" err="1" smtClean="0">
                      <a:solidFill>
                        <a:srgbClr val="00B050"/>
                      </a:solidFill>
                      <a:latin typeface="Arial Rounded MT Bold" pitchFamily="34" charset="0"/>
                    </a:rPr>
                    <a:t>GeV</a:t>
                  </a:r>
                  <a:endParaRPr lang="en-US" dirty="0" smtClean="0">
                    <a:solidFill>
                      <a:srgbClr val="00B050"/>
                    </a:solidFill>
                    <a:latin typeface="Arial Rounded MT Bold" pitchFamily="34" charset="0"/>
                  </a:endParaRPr>
                </a:p>
                <a:p>
                  <a:endParaRPr lang="en-US" dirty="0" smtClean="0">
                    <a:latin typeface="Arial Rounded MT Bold" pitchFamily="34" charset="0"/>
                  </a:endParaRPr>
                </a:p>
                <a:p>
                  <a:r>
                    <a:rPr lang="en-US" dirty="0" smtClean="0">
                      <a:latin typeface="Arial Rounded MT Bold" pitchFamily="34" charset="0"/>
                    </a:rPr>
                    <a:t>lepton pseudo-rapidity cut</a:t>
                  </a:r>
                </a:p>
                <a:p>
                  <a:pPr>
                    <a:tabLst>
                      <a:tab pos="571500" algn="l"/>
                    </a:tabLst>
                  </a:pPr>
                  <a:r>
                    <a:rPr lang="en-US" sz="2000" dirty="0">
                      <a:ea typeface="Cambria Math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&gt;1.0</m:t>
                      </m:r>
                    </m:oMath>
                  </a14:m>
                  <a:endParaRPr lang="en-US" sz="2000" dirty="0" smtClean="0">
                    <a:ea typeface="Cambria Math"/>
                  </a:endParaRPr>
                </a:p>
                <a:p>
                  <a:pPr>
                    <a:tabLst>
                      <a:tab pos="571500" algn="l"/>
                    </a:tabLst>
                  </a:pPr>
                  <a:r>
                    <a:rPr lang="en-US" sz="2000" dirty="0">
                      <a:ea typeface="Cambria Math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&gt;2.0</m:t>
                      </m:r>
                    </m:oMath>
                  </a14:m>
                  <a:endParaRPr lang="en-US" sz="2000" dirty="0">
                    <a:latin typeface="Arial Rounded MT Bold" pitchFamily="34" charset="0"/>
                  </a:endParaRPr>
                </a:p>
                <a:p>
                  <a:pPr>
                    <a:tabLst>
                      <a:tab pos="571500" algn="l"/>
                    </a:tabLst>
                  </a:pPr>
                  <a:r>
                    <a:rPr lang="en-US" sz="2000" dirty="0">
                      <a:ea typeface="Cambria Math"/>
                    </a:rPr>
                    <a:t>	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sz="2000" i="1">
                          <a:latin typeface="Cambria Math"/>
                          <a:ea typeface="Cambria Math"/>
                        </a:rPr>
                        <m:t>&gt;3.0</m:t>
                      </m:r>
                    </m:oMath>
                  </a14:m>
                  <a:endParaRPr lang="en-US" sz="2000" dirty="0">
                    <a:latin typeface="Arial Rounded MT Bold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4028" y="3657600"/>
                  <a:ext cx="3474172" cy="28194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5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Oval 7"/>
            <p:cNvSpPr/>
            <p:nvPr/>
          </p:nvSpPr>
          <p:spPr>
            <a:xfrm>
              <a:off x="5181600" y="5562600"/>
              <a:ext cx="152400" cy="1524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81600" y="5867400"/>
              <a:ext cx="15240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5181600" y="6172200"/>
              <a:ext cx="152400" cy="152400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19329" y="4963180"/>
            <a:ext cx="1728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 Rounded MT Bold" pitchFamily="34" charset="0"/>
              </a:rPr>
              <a:t>Drell</a:t>
            </a:r>
            <a:r>
              <a:rPr lang="en-US" sz="2800" dirty="0" smtClean="0">
                <a:latin typeface="Arial Rounded MT Bold" pitchFamily="34" charset="0"/>
              </a:rPr>
              <a:t> Yan</a:t>
            </a:r>
            <a:endParaRPr lang="en-US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0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Hadron rejection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8229600" cy="1739573"/>
          </a:xfrm>
        </p:spPr>
        <p:txBody>
          <a:bodyPr/>
          <a:lstStyle/>
          <a:p>
            <a:r>
              <a:rPr lang="en-US" dirty="0" smtClean="0"/>
              <a:t>All charged particle pairs between J/</a:t>
            </a:r>
            <a:r>
              <a:rPr lang="en-US" b="1" dirty="0">
                <a:sym typeface="Symbol"/>
              </a:rPr>
              <a:t></a:t>
            </a:r>
            <a:r>
              <a:rPr lang="en-US" dirty="0" smtClean="0"/>
              <a:t> and </a:t>
            </a:r>
            <a:r>
              <a:rPr lang="en-US" b="1" dirty="0" smtClean="0">
                <a:sym typeface="Symbol"/>
              </a:rPr>
              <a:t></a:t>
            </a:r>
            <a:endParaRPr lang="en-US" b="1" dirty="0" smtClean="0"/>
          </a:p>
          <a:p>
            <a:r>
              <a:rPr lang="en-US" dirty="0" smtClean="0"/>
              <a:t>Hadron suppression 10</a:t>
            </a:r>
            <a:r>
              <a:rPr lang="en-US" baseline="30000" dirty="0" smtClean="0"/>
              <a:t>3</a:t>
            </a:r>
            <a:r>
              <a:rPr lang="en-US" dirty="0" smtClean="0"/>
              <a:t>-10</a:t>
            </a:r>
            <a:r>
              <a:rPr lang="en-US" baseline="30000" dirty="0" smtClean="0"/>
              <a:t>4</a:t>
            </a:r>
            <a:r>
              <a:rPr lang="en-US" dirty="0" smtClean="0"/>
              <a:t> needed at 500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 Yan signal reduced in 200 </a:t>
            </a:r>
            <a:r>
              <a:rPr lang="en-US" dirty="0" err="1" smtClean="0"/>
              <a:t>GeV</a:t>
            </a:r>
            <a:r>
              <a:rPr lang="en-US" dirty="0" smtClean="0"/>
              <a:t> forward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8200" y="3293806"/>
            <a:ext cx="4240530" cy="333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" y="3293806"/>
            <a:ext cx="4240530" cy="3335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753380"/>
            <a:ext cx="42405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  <a:sym typeface="Symbol"/>
              </a:rPr>
              <a:t>s = </a:t>
            </a:r>
            <a:r>
              <a:rPr lang="en-US" sz="2800" dirty="0" smtClean="0">
                <a:latin typeface="Arial Rounded MT Bold" pitchFamily="34" charset="0"/>
              </a:rPr>
              <a:t>200 </a:t>
            </a:r>
            <a:r>
              <a:rPr lang="en-US" sz="2800" dirty="0" err="1" smtClean="0">
                <a:latin typeface="Arial Rounded MT Bold" pitchFamily="34" charset="0"/>
              </a:rPr>
              <a:t>GeV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753380"/>
            <a:ext cx="424053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Rounded MT Bold" pitchFamily="34" charset="0"/>
                <a:sym typeface="Symbol"/>
              </a:rPr>
              <a:t>s = </a:t>
            </a:r>
            <a:r>
              <a:rPr lang="en-US" sz="2800" dirty="0" smtClean="0">
                <a:latin typeface="Arial Rounded MT Bold" pitchFamily="34" charset="0"/>
              </a:rPr>
              <a:t>500 </a:t>
            </a:r>
            <a:r>
              <a:rPr lang="en-US" sz="2800" dirty="0" err="1" smtClean="0">
                <a:latin typeface="Arial Rounded MT Bold" pitchFamily="34" charset="0"/>
              </a:rPr>
              <a:t>GeV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Fast detector modeling: RICH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88770" y="1273315"/>
            <a:ext cx="5966460" cy="3253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5511046"/>
            <a:ext cx="80772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 anchor="ctr" anchorCtr="0">
            <a:spAutoFit/>
          </a:bodyPr>
          <a:lstStyle/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Ring Recognition and Electron Identification in the RICH detector of the CBM experiment at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FAIR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Journal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of Physics: Conference Series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219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(2010) 032015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http://iopscience.iop.org/1742-6596/219/3/032015/pdf/1742-6596_219_3_032015.pdf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71600" y="4702314"/>
            <a:ext cx="312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Lose electrons due to detector efficiency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860925" y="4702314"/>
            <a:ext cx="2911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Mis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-identify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mesons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as electrons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flipV="1">
            <a:off x="381000" y="3254514"/>
            <a:ext cx="990600" cy="1981200"/>
          </a:xfrm>
          <a:prstGeom prst="curvedRightArrow">
            <a:avLst>
              <a:gd name="adj1" fmla="val 40000"/>
              <a:gd name="adj2" fmla="val 80000"/>
              <a:gd name="adj3" fmla="val 33333"/>
            </a:avLst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flipH="1" flipV="1">
            <a:off x="7772400" y="3254514"/>
            <a:ext cx="914400" cy="1981200"/>
          </a:xfrm>
          <a:prstGeom prst="curvedRightArrow">
            <a:avLst>
              <a:gd name="adj1" fmla="val 43333"/>
              <a:gd name="adj2" fmla="val 86667"/>
              <a:gd name="adj3" fmla="val 33333"/>
            </a:avLst>
          </a:prstGeom>
          <a:ln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Detector smearing</a:t>
            </a:r>
            <a:endParaRPr lang="en-US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89037"/>
                <a:ext cx="8229600" cy="53641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Track resolution</a:t>
                </a:r>
              </a:p>
              <a:p>
                <a:pPr lvl="1"/>
                <a:r>
                  <a:rPr lang="en-US" dirty="0" smtClean="0"/>
                  <a:t>Momentum smearing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Energy resolution</a:t>
                </a:r>
              </a:p>
              <a:p>
                <a:pPr lvl="1"/>
                <a:r>
                  <a:rPr lang="en-US" dirty="0" smtClean="0"/>
                  <a:t>Electromagnetic shower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5.95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%/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0.76%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Hadronic</a:t>
                </a:r>
                <a:r>
                  <a:rPr lang="en-US" dirty="0" smtClean="0"/>
                  <a:t> interaction in the </a:t>
                </a:r>
                <a:r>
                  <a:rPr lang="en-US" dirty="0" err="1" smtClean="0"/>
                  <a:t>EMCal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≈1∙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𝑑𝑒𝑝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=35%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±14%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Hadronic</a:t>
                </a:r>
                <a:r>
                  <a:rPr lang="en-US" dirty="0" smtClean="0"/>
                  <a:t> interaction in the </a:t>
                </a:r>
                <a:r>
                  <a:rPr lang="en-US" dirty="0" err="1" smtClean="0"/>
                  <a:t>HaCal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≈5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%/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</m:rad>
                    <m:r>
                      <a:rPr lang="en-US" i="1">
                        <a:latin typeface="Cambria Math"/>
                        <a:ea typeface="Cambria Math"/>
                      </a:rPr>
                      <m:t>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5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Electron efficiency 94% (p&gt;10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GeV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/c)</a:t>
                </a:r>
              </a:p>
              <a:p>
                <a:r>
                  <a:rPr lang="en-US" dirty="0" err="1" smtClean="0">
                    <a:solidFill>
                      <a:srgbClr val="0070C0"/>
                    </a:solidFill>
                  </a:rPr>
                  <a:t>preShower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is not included yet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additional hadron rejection ≈10</a:t>
                </a: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All rapidity cuts are on the leptons’ pseudo-rapidity (detector acceptance)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89037"/>
                <a:ext cx="8229600" cy="5364163"/>
              </a:xfrm>
              <a:blipFill rotWithShape="1">
                <a:blip r:embed="rId2"/>
                <a:stretch>
                  <a:fillRect l="-815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Charge identification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7"/>
            <a:ext cx="5791575" cy="2163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Lepton multiplicities are small in </a:t>
            </a:r>
            <a:br>
              <a:rPr lang="en-US" sz="2000" dirty="0" smtClean="0"/>
            </a:br>
            <a:r>
              <a:rPr lang="en-US" sz="2000" dirty="0" smtClean="0"/>
              <a:t>the detector acceptance</a:t>
            </a:r>
          </a:p>
          <a:p>
            <a:pPr lvl="1"/>
            <a:r>
              <a:rPr lang="en-US" sz="1600" dirty="0" smtClean="0"/>
              <a:t>≈50% increase at small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inv</a:t>
            </a:r>
            <a:endParaRPr lang="en-US" sz="1600" baseline="-25000" dirty="0" smtClean="0"/>
          </a:p>
          <a:p>
            <a:pPr lvl="1"/>
            <a:r>
              <a:rPr lang="en-US" sz="1600" dirty="0" smtClean="0"/>
              <a:t>Negligible effect for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inv</a:t>
            </a:r>
            <a:r>
              <a:rPr lang="en-US" sz="1600" dirty="0"/>
              <a:t> </a:t>
            </a:r>
            <a:r>
              <a:rPr lang="en-US" sz="1600" dirty="0" smtClean="0"/>
              <a:t>&gt; 2 </a:t>
            </a:r>
            <a:r>
              <a:rPr lang="en-US" sz="1600" dirty="0" err="1" smtClean="0"/>
              <a:t>GeV</a:t>
            </a:r>
            <a:r>
              <a:rPr lang="en-US" sz="1600" dirty="0" smtClean="0"/>
              <a:t>/c</a:t>
            </a:r>
            <a:r>
              <a:rPr lang="en-US" sz="1600" baseline="30000" dirty="0" smtClean="0"/>
              <a:t>2</a:t>
            </a:r>
            <a:endParaRPr lang="en-US" sz="1600" baseline="30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2822684"/>
            <a:ext cx="4389120" cy="3689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020175" y="1303853"/>
            <a:ext cx="2819025" cy="4563547"/>
            <a:chOff x="228599" y="2133600"/>
            <a:chExt cx="2819025" cy="4563547"/>
          </a:xfrm>
        </p:grpSpPr>
        <p:sp>
          <p:nvSpPr>
            <p:cNvPr id="5" name="Rectangle 4"/>
            <p:cNvSpPr/>
            <p:nvPr/>
          </p:nvSpPr>
          <p:spPr>
            <a:xfrm>
              <a:off x="228599" y="2133600"/>
              <a:ext cx="2819025" cy="4563547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21"/>
            <a:stretch/>
          </p:blipFill>
          <p:spPr bwMode="auto">
            <a:xfrm>
              <a:off x="433213" y="2209800"/>
              <a:ext cx="2509279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36"/>
            <a:stretch/>
          </p:blipFill>
          <p:spPr bwMode="auto">
            <a:xfrm>
              <a:off x="433589" y="4343400"/>
              <a:ext cx="2508903" cy="2133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06152" y="6389370"/>
              <a:ext cx="19018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 Rounded MT Bold" pitchFamily="34" charset="0"/>
                </a:rPr>
                <a:t>positron multiplicity</a:t>
              </a:r>
              <a:endParaRPr lang="en-US" sz="1400" dirty="0">
                <a:latin typeface="Arial Rounded MT Bold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-1560612" y="4075210"/>
              <a:ext cx="38862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 Rounded MT Bold" pitchFamily="34" charset="0"/>
                </a:rPr>
                <a:t>electron multiplicity</a:t>
              </a:r>
              <a:endParaRPr lang="en-US" sz="1400" dirty="0">
                <a:latin typeface="Arial Rounded MT Bold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06577" y="2286000"/>
              <a:ext cx="1208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Rounded MT Bold" pitchFamily="34" charset="0"/>
                </a:rPr>
                <a:t>w/ charm</a:t>
              </a:r>
              <a:endParaRPr lang="en-US" dirty="0">
                <a:latin typeface="Arial Rounded MT Bol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4495800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 Rounded MT Bold" pitchFamily="34" charset="0"/>
                </a:rPr>
                <a:t>w/ bottom</a:t>
              </a:r>
              <a:endParaRPr lang="en-US" dirty="0">
                <a:latin typeface="Arial Rounded MT Bold" pitchFamily="34" charset="0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Background kinematics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9036"/>
            <a:ext cx="8229600" cy="5516563"/>
          </a:xfrm>
        </p:spPr>
        <p:txBody>
          <a:bodyPr>
            <a:normAutofit/>
          </a:bodyPr>
          <a:lstStyle/>
          <a:p>
            <a:r>
              <a:rPr lang="en-US" dirty="0" smtClean="0"/>
              <a:t>Electrons and positrons from hard QCD processes are uncorrelated</a:t>
            </a:r>
          </a:p>
          <a:p>
            <a:pPr lvl="1"/>
            <a:r>
              <a:rPr lang="en-US" dirty="0" smtClean="0"/>
              <a:t>Opening angles are comparable to </a:t>
            </a:r>
            <a:r>
              <a:rPr lang="en-US" dirty="0" err="1" smtClean="0"/>
              <a:t>Drell</a:t>
            </a:r>
            <a:r>
              <a:rPr lang="en-US" dirty="0" smtClean="0"/>
              <a:t> Yan: detector acceptance</a:t>
            </a:r>
          </a:p>
          <a:p>
            <a:pPr lvl="1"/>
            <a:r>
              <a:rPr lang="en-US" dirty="0" smtClean="0"/>
              <a:t>Lepton energies of </a:t>
            </a:r>
            <a:br>
              <a:rPr lang="en-US" dirty="0" smtClean="0"/>
            </a:br>
            <a:r>
              <a:rPr lang="en-US" dirty="0" err="1" smtClean="0"/>
              <a:t>Drell</a:t>
            </a:r>
            <a:r>
              <a:rPr lang="en-US" dirty="0" smtClean="0"/>
              <a:t> Yan decays are </a:t>
            </a:r>
            <a:br>
              <a:rPr lang="en-US" dirty="0" smtClean="0"/>
            </a:br>
            <a:r>
              <a:rPr lang="en-US" dirty="0" smtClean="0"/>
              <a:t>large</a:t>
            </a:r>
          </a:p>
          <a:p>
            <a:pPr lvl="1"/>
            <a:r>
              <a:rPr lang="en-US" dirty="0" smtClean="0"/>
              <a:t>Energy cut removes </a:t>
            </a:r>
            <a:br>
              <a:rPr lang="en-US" dirty="0" smtClean="0"/>
            </a:br>
            <a:r>
              <a:rPr lang="en-US" dirty="0" smtClean="0"/>
              <a:t>QCD background at </a:t>
            </a:r>
            <a:br>
              <a:rPr lang="en-US" dirty="0" smtClean="0"/>
            </a:br>
            <a:r>
              <a:rPr lang="en-US" dirty="0" smtClean="0"/>
              <a:t>small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inv</a:t>
            </a:r>
            <a:endParaRPr lang="en-US" baseline="-25000" dirty="0" smtClean="0"/>
          </a:p>
          <a:p>
            <a:pPr lvl="1"/>
            <a:r>
              <a:rPr lang="en-US" dirty="0" smtClean="0"/>
              <a:t>Large energies in QCD</a:t>
            </a:r>
            <a:br>
              <a:rPr lang="en-US" dirty="0" smtClean="0"/>
            </a:br>
            <a:r>
              <a:rPr lang="en-US" dirty="0" smtClean="0"/>
              <a:t>background favor </a:t>
            </a:r>
            <a:br>
              <a:rPr lang="en-US" dirty="0" smtClean="0"/>
            </a:br>
            <a:r>
              <a:rPr lang="en-US" dirty="0" smtClean="0"/>
              <a:t>mid-rapidity</a:t>
            </a:r>
          </a:p>
          <a:p>
            <a:pPr lvl="1"/>
            <a:r>
              <a:rPr lang="en-US" dirty="0" smtClean="0"/>
              <a:t>Energy asymmetry has</a:t>
            </a:r>
            <a:br>
              <a:rPr lang="en-US" dirty="0" smtClean="0"/>
            </a:br>
            <a:r>
              <a:rPr lang="en-US" dirty="0" smtClean="0"/>
              <a:t>not been instrumented</a:t>
            </a:r>
            <a:br>
              <a:rPr lang="en-US" dirty="0" smtClean="0"/>
            </a:br>
            <a:r>
              <a:rPr lang="en-US" dirty="0" smtClean="0"/>
              <a:t> yet</a:t>
            </a:r>
          </a:p>
          <a:p>
            <a:pPr lvl="1"/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8600" y="2514600"/>
            <a:ext cx="4800600" cy="403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18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819400" y="4343400"/>
            <a:ext cx="762000" cy="157821"/>
            <a:chOff x="2895600" y="6549586"/>
            <a:chExt cx="762000" cy="157821"/>
          </a:xfrm>
        </p:grpSpPr>
        <p:sp>
          <p:nvSpPr>
            <p:cNvPr id="6" name="Oval 5"/>
            <p:cNvSpPr/>
            <p:nvPr/>
          </p:nvSpPr>
          <p:spPr>
            <a:xfrm>
              <a:off x="2895600" y="6549586"/>
              <a:ext cx="152400" cy="1578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00400" y="6553200"/>
              <a:ext cx="152400" cy="15420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6553201"/>
              <a:ext cx="152400" cy="15420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819400" y="5334000"/>
            <a:ext cx="762000" cy="157821"/>
            <a:chOff x="2895600" y="6776379"/>
            <a:chExt cx="762000" cy="157821"/>
          </a:xfrm>
        </p:grpSpPr>
        <p:sp>
          <p:nvSpPr>
            <p:cNvPr id="9" name="Oval 8"/>
            <p:cNvSpPr/>
            <p:nvPr/>
          </p:nvSpPr>
          <p:spPr>
            <a:xfrm>
              <a:off x="2895600" y="6776379"/>
              <a:ext cx="152400" cy="15782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200400" y="6779993"/>
              <a:ext cx="152400" cy="15420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05200" y="6779994"/>
              <a:ext cx="152400" cy="15420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5400" y="3429000"/>
            <a:ext cx="2971800" cy="2062821"/>
            <a:chOff x="5105400" y="3429000"/>
            <a:chExt cx="2971800" cy="2062821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105400" y="3429000"/>
              <a:ext cx="2971800" cy="20628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105400" y="3810000"/>
              <a:ext cx="2971800" cy="168182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Down Arrow 17"/>
            <p:cNvSpPr/>
            <p:nvPr/>
          </p:nvSpPr>
          <p:spPr>
            <a:xfrm>
              <a:off x="5105400" y="3505200"/>
              <a:ext cx="152400" cy="304800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8600" y="2514600"/>
            <a:ext cx="4800600" cy="403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5105400" y="3429000"/>
            <a:ext cx="2971800" cy="2438400"/>
            <a:chOff x="5105400" y="3429000"/>
            <a:chExt cx="2971800" cy="24384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105400" y="3429000"/>
              <a:ext cx="2971800" cy="206282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105400" y="3652179"/>
              <a:ext cx="1485900" cy="221522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3" name="Down Arrow 22"/>
            <p:cNvSpPr/>
            <p:nvPr/>
          </p:nvSpPr>
          <p:spPr>
            <a:xfrm>
              <a:off x="6591300" y="4648200"/>
              <a:ext cx="190500" cy="1107611"/>
            </a:xfrm>
            <a:prstGeom prst="downArrow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66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>
                <a:latin typeface="Arial Rounded MT Bold" pitchFamily="34" charset="0"/>
              </a:rPr>
              <a:t>Q</a:t>
            </a:r>
            <a:r>
              <a:rPr lang="en-US" dirty="0" smtClean="0">
                <a:latin typeface="Arial Rounded MT Bold" pitchFamily="34" charset="0"/>
              </a:rPr>
              <a:t>CD jet background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0"/>
            <a:ext cx="8229600" cy="3886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Drell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Yan signal</a:t>
            </a:r>
          </a:p>
          <a:p>
            <a:pPr lvl="1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3 – 10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GeV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/c</a:t>
            </a:r>
            <a:r>
              <a:rPr lang="en-US" baseline="300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Energy cut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</a:t>
            </a:r>
            <a:r>
              <a:rPr lang="en-US" baseline="-25000" dirty="0" smtClean="0">
                <a:solidFill>
                  <a:schemeClr val="tx2"/>
                </a:solidFill>
              </a:rPr>
              <a:t>1,2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&gt; </a:t>
            </a:r>
            <a:r>
              <a:rPr lang="en-US" dirty="0" smtClean="0">
                <a:solidFill>
                  <a:schemeClr val="tx2"/>
                </a:solidFill>
              </a:rPr>
              <a:t>2 </a:t>
            </a:r>
            <a:r>
              <a:rPr lang="en-US" dirty="0" err="1" smtClean="0">
                <a:solidFill>
                  <a:schemeClr val="tx2"/>
                </a:solidFill>
              </a:rPr>
              <a:t>GeV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Forward </a:t>
            </a:r>
            <a:r>
              <a:rPr lang="en-US" dirty="0" err="1" smtClean="0">
                <a:solidFill>
                  <a:schemeClr val="tx2"/>
                </a:solidFill>
              </a:rPr>
              <a:t>rapidities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Effectively no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background left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Statistically limited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Drell</a:t>
            </a:r>
            <a:r>
              <a:rPr lang="en-US" dirty="0" smtClean="0">
                <a:solidFill>
                  <a:srgbClr val="C00000"/>
                </a:solidFill>
              </a:rPr>
              <a:t> Yan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for </a:t>
            </a:r>
            <a:r>
              <a:rPr lang="en-US" dirty="0" err="1" smtClean="0">
                <a:solidFill>
                  <a:srgbClr val="C00000"/>
                </a:solidFill>
              </a:rPr>
              <a:t>m</a:t>
            </a:r>
            <a:r>
              <a:rPr lang="en-US" baseline="-25000" dirty="0" err="1" smtClean="0">
                <a:solidFill>
                  <a:srgbClr val="C00000"/>
                </a:solidFill>
              </a:rPr>
              <a:t>inv</a:t>
            </a:r>
            <a:r>
              <a:rPr lang="en-US" dirty="0" smtClean="0">
                <a:solidFill>
                  <a:srgbClr val="C00000"/>
                </a:solidFill>
              </a:rPr>
              <a:t> &lt; 3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/c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 not physical (PYTHIA settings)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1219199"/>
            <a:ext cx="5076281" cy="435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1219200"/>
            <a:ext cx="2819400" cy="10215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2G PYTHIA events for hard QCD and diffractive processes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3177"/>
            <a:ext cx="3733800" cy="13408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PHENIX Decadal Plan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3810000" cy="33528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280988" indent="-280988">
              <a:buFont typeface="Courier New" pitchFamily="49" charset="0"/>
              <a:buChar char="o"/>
            </a:pPr>
            <a:r>
              <a:rPr lang="en-US" sz="2000" dirty="0">
                <a:solidFill>
                  <a:srgbClr val="00B050"/>
                </a:solidFill>
              </a:rPr>
              <a:t>M</a:t>
            </a:r>
            <a:r>
              <a:rPr lang="en-US" sz="2000" dirty="0" smtClean="0">
                <a:solidFill>
                  <a:srgbClr val="00B050"/>
                </a:solidFill>
              </a:rPr>
              <a:t>idterm upgrades until 2015</a:t>
            </a:r>
          </a:p>
          <a:p>
            <a:pPr marL="280988" indent="-280988"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7030A0"/>
                </a:solidFill>
              </a:rPr>
              <a:t>Long term evolution after 2015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4"/>
                </a:solidFill>
              </a:rPr>
              <a:t>Dynamical origins of spin-dependent interactions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sz="1800" i="1" dirty="0" smtClean="0">
                <a:solidFill>
                  <a:schemeClr val="accent4"/>
                </a:solidFill>
              </a:rPr>
              <a:t>New probes of longitudinal spin effects</a:t>
            </a:r>
          </a:p>
          <a:p>
            <a:pPr marL="280988" indent="-280988">
              <a:buFont typeface="Arial" pitchFamily="34" charset="0"/>
              <a:buChar char="•"/>
            </a:pPr>
            <a:r>
              <a:rPr lang="en-US" sz="1800" i="1" dirty="0" smtClean="0">
                <a:solidFill>
                  <a:schemeClr val="accent4"/>
                </a:solidFill>
              </a:rPr>
              <a:t>Measurement with polarized He</a:t>
            </a:r>
            <a:r>
              <a:rPr lang="en-US" sz="1800" i="1" baseline="30000" dirty="0" smtClean="0">
                <a:solidFill>
                  <a:schemeClr val="accent4"/>
                </a:solidFill>
              </a:rPr>
              <a:t>3</a:t>
            </a:r>
            <a:r>
              <a:rPr lang="en-US" sz="1800" i="1" dirty="0" smtClean="0">
                <a:solidFill>
                  <a:schemeClr val="accent4"/>
                </a:solidFill>
              </a:rPr>
              <a:t> and increased energies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4800" y="228600"/>
            <a:ext cx="4844405" cy="63391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6019800"/>
            <a:ext cx="5943600" cy="553998"/>
          </a:xfrm>
          <a:prstGeom prst="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91440" rIns="91440" bIns="91440" rtlCol="0" anchor="ctr" anchorCtr="0">
            <a:sp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96925" indent="-3397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2pPr>
            <a:lvl3pPr marL="1254125" indent="-33972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www.phenix.bnl.gov/plans.html</a:t>
            </a:r>
            <a:endParaRPr lang="en-US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505200" y="2057400"/>
            <a:ext cx="5454005" cy="1828800"/>
            <a:chOff x="3505200" y="2057400"/>
            <a:chExt cx="5454005" cy="1828800"/>
          </a:xfrm>
        </p:grpSpPr>
        <p:sp>
          <p:nvSpPr>
            <p:cNvPr id="7" name="Rectangle 6"/>
            <p:cNvSpPr/>
            <p:nvPr/>
          </p:nvSpPr>
          <p:spPr>
            <a:xfrm>
              <a:off x="4953000" y="3200400"/>
              <a:ext cx="4006205" cy="685800"/>
            </a:xfrm>
            <a:prstGeom prst="rect">
              <a:avLst/>
            </a:prstGeom>
            <a:gradFill>
              <a:gsLst>
                <a:gs pos="0">
                  <a:srgbClr val="00B050">
                    <a:alpha val="60000"/>
                  </a:srgbClr>
                </a:gs>
                <a:gs pos="14000">
                  <a:srgbClr val="00B050">
                    <a:alpha val="0"/>
                  </a:srgbClr>
                </a:gs>
                <a:gs pos="100000">
                  <a:srgbClr val="00B050">
                    <a:alpha val="0"/>
                  </a:srgbClr>
                </a:gs>
              </a:gsLst>
              <a:lin ang="0" scaled="1"/>
            </a:gradFill>
            <a:ln w="19050">
              <a:solidFill>
                <a:srgbClr val="00B05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3505200" y="2057400"/>
              <a:ext cx="1447800" cy="1143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810000" y="2743200"/>
            <a:ext cx="5149205" cy="2362200"/>
            <a:chOff x="3810000" y="2743200"/>
            <a:chExt cx="5149205" cy="2362200"/>
          </a:xfrm>
        </p:grpSpPr>
        <p:sp>
          <p:nvSpPr>
            <p:cNvPr id="9" name="Rectangle 8"/>
            <p:cNvSpPr/>
            <p:nvPr/>
          </p:nvSpPr>
          <p:spPr>
            <a:xfrm>
              <a:off x="6956102" y="4114800"/>
              <a:ext cx="2003103" cy="990600"/>
            </a:xfrm>
            <a:prstGeom prst="rect">
              <a:avLst/>
            </a:prstGeom>
            <a:gradFill>
              <a:gsLst>
                <a:gs pos="0">
                  <a:srgbClr val="7030A0"/>
                </a:gs>
                <a:gs pos="14000">
                  <a:srgbClr val="7030A0">
                    <a:alpha val="0"/>
                  </a:srgbClr>
                </a:gs>
                <a:gs pos="100000">
                  <a:srgbClr val="7030A0">
                    <a:alpha val="0"/>
                  </a:srgbClr>
                </a:gs>
              </a:gsLst>
              <a:lin ang="0" scaled="1"/>
            </a:gradFill>
            <a:ln w="19050">
              <a:solidFill>
                <a:srgbClr val="7030A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810000" y="2743200"/>
              <a:ext cx="3124200" cy="1371600"/>
            </a:xfrm>
            <a:prstGeom prst="line">
              <a:avLst/>
            </a:prstGeom>
            <a:ln w="38100">
              <a:solidFill>
                <a:srgbClr val="7030A0"/>
              </a:solidFill>
              <a:headEnd type="triangl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37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177"/>
            <a:ext cx="3810000" cy="134082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Heavy flavor contributions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38100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More low mass heavy flavor in </a:t>
            </a:r>
            <a:r>
              <a:rPr lang="en-US" sz="2000" dirty="0" smtClean="0">
                <a:solidFill>
                  <a:srgbClr val="C00000"/>
                </a:solidFill>
              </a:rPr>
              <a:t>central </a:t>
            </a:r>
            <a:r>
              <a:rPr lang="en-US" sz="2000" dirty="0" smtClean="0">
                <a:solidFill>
                  <a:srgbClr val="C00000"/>
                </a:solidFill>
              </a:rPr>
              <a:t>directions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Charm &amp; bottom contributions increase with </a:t>
            </a:r>
            <a:r>
              <a:rPr lang="en-US" sz="2000" dirty="0" err="1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US" sz="2000" baseline="-25000" dirty="0" err="1" smtClean="0">
                <a:solidFill>
                  <a:schemeClr val="accent3">
                    <a:lumMod val="50000"/>
                  </a:schemeClr>
                </a:solidFill>
              </a:rPr>
              <a:t>inv</a:t>
            </a:r>
            <a:endParaRPr lang="en-US" sz="2000" baseline="-25000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000" dirty="0" smtClean="0"/>
              <a:t>Need designated heavy flavor simulation</a:t>
            </a:r>
          </a:p>
          <a:p>
            <a:r>
              <a:rPr lang="en-US" sz="2000" dirty="0" smtClean="0"/>
              <a:t>Comparison at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inv</a:t>
            </a:r>
            <a:r>
              <a:rPr lang="en-US" sz="2000" dirty="0" smtClean="0"/>
              <a:t> &lt; 3 </a:t>
            </a:r>
            <a:r>
              <a:rPr lang="en-US" sz="2000" dirty="0" err="1" smtClean="0"/>
              <a:t>GeV</a:t>
            </a:r>
            <a:r>
              <a:rPr lang="en-US" sz="2000" dirty="0" smtClean="0"/>
              <a:t>/c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needs more studies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ee previous slide</a:t>
            </a:r>
          </a:p>
          <a:p>
            <a:pPr lvl="1"/>
            <a:r>
              <a:rPr lang="en-US" sz="1600" dirty="0" smtClean="0"/>
              <a:t>Smaller energy cut</a:t>
            </a:r>
            <a:endParaRPr lang="en-US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91000" y="228600"/>
            <a:ext cx="4648240" cy="641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Summary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1081041"/>
            <a:ext cx="8382000" cy="5594079"/>
          </a:xfrm>
          <a:prstGeom prst="roundRect">
            <a:avLst>
              <a:gd name="adj" fmla="val 77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8077200" cy="5334000"/>
          </a:xfrm>
          <a:prstGeom prst="roundRect">
            <a:avLst>
              <a:gd name="adj" fmla="val 8521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  <a:alpha val="0"/>
                </a:schemeClr>
              </a:gs>
              <a:gs pos="32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91440" bIns="91440" rtlCol="0" anchor="ctr" anchorCtr="0">
            <a:no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PHENIX has prepared a new decadal plan for 2011-2020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New detectors have been proposed to replace the central and parts of the forward detectors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Drell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Yan transverse single spin asymmetries are expected to be largest at 2 &lt; y &lt; 4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 possible measurement is most promising at </a:t>
            </a:r>
            <a:b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3.0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GeV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/c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&lt;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m</a:t>
            </a:r>
            <a:r>
              <a:rPr lang="en-US" sz="2400" baseline="-25000" dirty="0" err="1" smtClean="0">
                <a:solidFill>
                  <a:schemeClr val="bg1"/>
                </a:solidFill>
                <a:latin typeface="Arial Rounded MT Bold" pitchFamily="34" charset="0"/>
              </a:rPr>
              <a:t>inv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&lt; 10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GeV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/c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2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Fast detector smearing has been included in PYTHIA </a:t>
            </a:r>
            <a:r>
              <a:rPr lang="en-US" sz="2400" dirty="0" err="1" smtClean="0">
                <a:solidFill>
                  <a:schemeClr val="bg1"/>
                </a:solidFill>
                <a:latin typeface="Arial Rounded MT Bold" pitchFamily="34" charset="0"/>
              </a:rPr>
              <a:t>stuides</a:t>
            </a:r>
            <a:endParaRPr lang="en-US" sz="24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Di-lepton background from hard QCD and diffractive processes is effectively removed in forward directions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D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etailed detector simulations needed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4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 Rounded MT Bold" pitchFamily="34" charset="0"/>
              </a:rPr>
              <a:t>sPHENIX</a:t>
            </a:r>
            <a:r>
              <a:rPr lang="en-US" dirty="0" smtClean="0">
                <a:latin typeface="Arial Rounded MT Bold" pitchFamily="34" charset="0"/>
              </a:rPr>
              <a:t> detector acceptance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27558"/>
            <a:ext cx="7543800" cy="443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14452"/>
            <a:ext cx="4438576" cy="401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5410200"/>
            <a:ext cx="5181600" cy="1295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91440" bIns="91440" anchor="ctr" anchorCtr="0">
            <a:noAutofit/>
          </a:bodyPr>
          <a:lstStyle/>
          <a:p>
            <a:pPr marL="342900" indent="-342900">
              <a:buFont typeface="Arial Rounded MT Bold" pitchFamily="34" charset="0"/>
              <a:buChar char="+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Data Acquisition System</a:t>
            </a:r>
          </a:p>
          <a:p>
            <a:pPr marL="342900" indent="-342900">
              <a:buFont typeface="Arial Rounded MT Bold" pitchFamily="34" charset="0"/>
              <a:buChar char="+"/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Trigger capabilities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53529" r="37718" b="7226"/>
          <a:stretch/>
        </p:blipFill>
        <p:spPr bwMode="auto">
          <a:xfrm>
            <a:off x="1383030" y="1371600"/>
            <a:ext cx="3249651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1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Polarized </a:t>
            </a:r>
            <a:r>
              <a:rPr lang="en-US" dirty="0" err="1" smtClean="0">
                <a:latin typeface="Arial Rounded MT Bold" pitchFamily="34" charset="0"/>
              </a:rPr>
              <a:t>Drell</a:t>
            </a:r>
            <a:r>
              <a:rPr lang="en-US" dirty="0" smtClean="0">
                <a:latin typeface="Arial Rounded MT Bold" pitchFamily="34" charset="0"/>
              </a:rPr>
              <a:t> Yan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0"/>
            <a:ext cx="4724400" cy="31242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So</a:t>
            </a:r>
            <a:r>
              <a:rPr lang="en-US" dirty="0" smtClean="0">
                <a:solidFill>
                  <a:srgbClr val="00B050"/>
                </a:solidFill>
              </a:rPr>
              <a:t>lid </a:t>
            </a:r>
            <a:r>
              <a:rPr lang="en-US" dirty="0" smtClean="0">
                <a:solidFill>
                  <a:srgbClr val="00B050"/>
                </a:solidFill>
              </a:rPr>
              <a:t>factorization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No fragmentation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Direct correlation of intrinsic transverse quark momentum to the proton spin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Fundamental QCD test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Sign of asymmetry compared to SIDIS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166445"/>
            <a:ext cx="2637692" cy="165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1166444"/>
            <a:ext cx="2414955" cy="165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774" y="1219201"/>
            <a:ext cx="3491625" cy="541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7877" y="6245423"/>
            <a:ext cx="46599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Z. Kang and J.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Qiu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Phys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. Rev., D81:054020,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(2010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4114801"/>
            <a:ext cx="304800" cy="1904999"/>
          </a:xfrm>
          <a:prstGeom prst="rect">
            <a:avLst/>
          </a:prstGeom>
          <a:gradFill>
            <a:gsLst>
              <a:gs pos="0">
                <a:srgbClr val="00B050">
                  <a:alpha val="60000"/>
                </a:srgbClr>
              </a:gs>
              <a:gs pos="50000">
                <a:schemeClr val="bg1">
                  <a:alpha val="0"/>
                </a:schemeClr>
              </a:gs>
              <a:gs pos="100000">
                <a:srgbClr val="00B050">
                  <a:alpha val="60000"/>
                </a:srgbClr>
              </a:gs>
            </a:gsLst>
            <a:lin ang="5400000" scaled="0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3068955"/>
            <a:ext cx="2133600" cy="749141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91440" bIns="91440" rtlCol="0" anchor="ctr" anchorCtr="0">
            <a:spAutoFit/>
          </a:bodyPr>
          <a:lstStyle/>
          <a:p>
            <a:pPr algn="ctr"/>
            <a:r>
              <a:rPr lang="en-US" sz="1600" dirty="0">
                <a:latin typeface="Arial Rounded MT Bold" pitchFamily="34" charset="0"/>
              </a:rPr>
              <a:t>c</a:t>
            </a:r>
            <a:r>
              <a:rPr lang="en-US" sz="1600" dirty="0" smtClean="0">
                <a:latin typeface="Arial Rounded MT Bold" pitchFamily="34" charset="0"/>
              </a:rPr>
              <a:t>urrent </a:t>
            </a:r>
            <a:r>
              <a:rPr lang="en-US" sz="1600" dirty="0" err="1" smtClean="0">
                <a:latin typeface="Arial Rounded MT Bold" pitchFamily="34" charset="0"/>
              </a:rPr>
              <a:t>Muon</a:t>
            </a:r>
            <a:r>
              <a:rPr lang="en-US" sz="1600" dirty="0" smtClean="0">
                <a:latin typeface="Arial Rounded MT Bold" pitchFamily="34" charset="0"/>
              </a:rPr>
              <a:t> arm acceptance</a:t>
            </a:r>
            <a:endParaRPr lang="en-US" sz="1600" dirty="0">
              <a:latin typeface="Arial Rounded MT Bold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867400" y="3443525"/>
            <a:ext cx="1981200" cy="671276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3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177"/>
            <a:ext cx="8229600" cy="8002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Kinematics </a:t>
            </a:r>
            <a:endParaRPr lang="en-US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89037"/>
                <a:ext cx="4724400" cy="2087563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 smtClean="0"/>
                  <a:t>Leptons have large energies</a:t>
                </a:r>
              </a:p>
              <a:p>
                <a:r>
                  <a:rPr lang="en-US" sz="2000" dirty="0" smtClean="0"/>
                  <a:t>Larger cross section with </a:t>
                </a:r>
                <a:r>
                  <a:rPr lang="en-US" sz="2000" dirty="0" smtClean="0">
                    <a:solidFill>
                      <a:srgbClr val="C00000"/>
                    </a:solidFill>
                  </a:rPr>
                  <a:t>increased collision energy</a:t>
                </a:r>
              </a:p>
              <a:p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Large A</a:t>
                </a:r>
                <a:r>
                  <a:rPr lang="en-US" sz="2000" baseline="-25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N</a:t>
                </a:r>
                <a:r>
                  <a:rPr lang="en-US" sz="2000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 for y &gt; 2</a:t>
                </a:r>
                <a:endParaRPr lang="en-US" sz="1600" dirty="0" smtClean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lvl="1"/>
                <a:r>
                  <a:rPr lang="en-US" sz="1600" dirty="0" smtClean="0"/>
                  <a:t>More forward favorable over PHENIX </a:t>
                </a:r>
                <a:r>
                  <a:rPr lang="en-US" sz="1600" dirty="0" err="1" smtClean="0"/>
                  <a:t>Muon</a:t>
                </a:r>
                <a:r>
                  <a:rPr lang="en-US" sz="1600" dirty="0" smtClean="0"/>
                  <a:t> arm detectors (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/>
                        <a:ea typeface="Cambria Math"/>
                      </a:rPr>
                      <m:t>1.2&lt;</m:t>
                    </m:r>
                    <m:r>
                      <a:rPr lang="en-US" sz="1600" i="1" smtClean="0">
                        <a:latin typeface="Cambria Math"/>
                        <a:ea typeface="Cambria Math"/>
                      </a:rPr>
                      <m:t>𝜂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&lt;2.4</m:t>
                    </m:r>
                  </m:oMath>
                </a14:m>
                <a:r>
                  <a:rPr lang="en-US" sz="1600" dirty="0" smtClean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89037"/>
                <a:ext cx="4724400" cy="2087563"/>
              </a:xfrm>
              <a:blipFill rotWithShape="1">
                <a:blip r:embed="rId2"/>
                <a:stretch>
                  <a:fillRect l="-1161" t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5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54864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278" y="1705868"/>
            <a:ext cx="4002922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1060847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Arial Rounded MT Bold" pitchFamily="34" charset="0"/>
              </a:rPr>
              <a:t>DY: electron-positron pairs</a:t>
            </a:r>
          </a:p>
          <a:p>
            <a:pPr algn="ctr"/>
            <a:r>
              <a:rPr lang="en-US" sz="1400" dirty="0" err="1" smtClean="0">
                <a:solidFill>
                  <a:schemeClr val="tx2"/>
                </a:solidFill>
                <a:latin typeface="Arial Rounded MT Bold" pitchFamily="34" charset="0"/>
              </a:rPr>
              <a:t>m</a:t>
            </a:r>
            <a:r>
              <a:rPr lang="en-US" sz="1400" baseline="-25000" dirty="0" err="1" smtClean="0">
                <a:solidFill>
                  <a:schemeClr val="tx2"/>
                </a:solidFill>
                <a:latin typeface="Arial Rounded MT Bold" pitchFamily="34" charset="0"/>
              </a:rPr>
              <a:t>inv</a:t>
            </a:r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 &gt; 3 </a:t>
            </a:r>
            <a:r>
              <a:rPr lang="en-US" sz="1400" dirty="0" err="1" smtClean="0">
                <a:solidFill>
                  <a:schemeClr val="tx2"/>
                </a:solidFill>
                <a:latin typeface="Arial Rounded MT Bold" pitchFamily="34" charset="0"/>
              </a:rPr>
              <a:t>GeV</a:t>
            </a:r>
            <a:r>
              <a:rPr lang="en-US" sz="1400" dirty="0" smtClean="0">
                <a:solidFill>
                  <a:schemeClr val="tx2"/>
                </a:solidFill>
                <a:latin typeface="Arial Rounded MT Bold" pitchFamily="34" charset="0"/>
              </a:rPr>
              <a:t>/c</a:t>
            </a:r>
            <a:r>
              <a:rPr lang="en-US" sz="1400" baseline="30000" dirty="0" smtClean="0">
                <a:solidFill>
                  <a:schemeClr val="tx2"/>
                </a:solidFill>
                <a:latin typeface="Arial Rounded MT Bold" pitchFamily="34" charset="0"/>
              </a:rPr>
              <a:t>2</a:t>
            </a:r>
            <a:endParaRPr lang="en-US" sz="1400" baseline="30000" dirty="0">
              <a:solidFill>
                <a:schemeClr val="tx2"/>
              </a:solidFill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0" y="1676400"/>
                <a:ext cx="1516377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𝑙𝑒𝑝𝑡𝑜𝑛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&gt;1.0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76400"/>
                <a:ext cx="1516377" cy="390748"/>
              </a:xfrm>
              <a:prstGeom prst="rect">
                <a:avLst/>
              </a:prstGeom>
              <a:blipFill rotWithShape="1"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836278" y="1676400"/>
            <a:ext cx="4002922" cy="3458468"/>
            <a:chOff x="4836278" y="1951732"/>
            <a:chExt cx="4002922" cy="34584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278" y="1981200"/>
              <a:ext cx="4002922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96000" y="1951732"/>
                  <a:ext cx="1516377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𝑙𝑒𝑝𝑡𝑜𝑛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&gt;2.0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1951732"/>
                  <a:ext cx="1516377" cy="3907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4836278" y="1676400"/>
            <a:ext cx="4002922" cy="3458468"/>
            <a:chOff x="4836278" y="1723132"/>
            <a:chExt cx="4002922" cy="345846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278" y="1752600"/>
              <a:ext cx="4002922" cy="3429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95999" y="1723132"/>
                  <a:ext cx="1516377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𝑙𝑒𝑝𝑡𝑜𝑛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&gt;3.0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5999" y="1723132"/>
                  <a:ext cx="1516377" cy="3907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5486400" cy="28194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24600" y="5594532"/>
                <a:ext cx="2133600" cy="653868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320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 </m:t>
                      </m:r>
                      <m:r>
                        <a:rPr lang="en-US" sz="3200" b="0" i="1" smtClean="0">
                          <a:latin typeface="Cambria Math"/>
                        </a:rPr>
                        <m:t>𝑣𝑠</m:t>
                      </m:r>
                      <m:r>
                        <a:rPr lang="en-US" sz="3200" b="0" i="1" smtClean="0">
                          <a:latin typeface="Cambria Math"/>
                        </a:rPr>
                        <m:t>. 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594532"/>
                <a:ext cx="2133600" cy="653868"/>
              </a:xfrm>
              <a:prstGeom prst="round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600200" y="3962400"/>
            <a:ext cx="1371600" cy="6771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91440" bIns="91440" rtlCol="0" anchor="ctr" anchorCtr="0">
            <a:noAutofit/>
          </a:bodyPr>
          <a:lstStyle/>
          <a:p>
            <a:r>
              <a:rPr lang="en-US" sz="1400" dirty="0">
                <a:latin typeface="Arial Rounded MT Bold" pitchFamily="34" charset="0"/>
                <a:sym typeface="Symbol"/>
              </a:rPr>
              <a:t>s = </a:t>
            </a:r>
            <a:r>
              <a:rPr lang="en-US" sz="1400" dirty="0">
                <a:latin typeface="Arial Rounded MT Bold" pitchFamily="34" charset="0"/>
              </a:rPr>
              <a:t>200 </a:t>
            </a:r>
            <a:r>
              <a:rPr lang="en-US" sz="1400" dirty="0" err="1" smtClean="0">
                <a:latin typeface="Arial Rounded MT Bold" pitchFamily="34" charset="0"/>
              </a:rPr>
              <a:t>GeV</a:t>
            </a:r>
            <a:endParaRPr lang="en-US" sz="1400" dirty="0">
              <a:latin typeface="Arial Rounded MT Bold" pitchFamily="34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Arial Rounded MT Bold" pitchFamily="34" charset="0"/>
                <a:sym typeface="Symbol"/>
              </a:rPr>
              <a:t>s </a:t>
            </a:r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  <a:sym typeface="Symbol"/>
              </a:rPr>
              <a:t>= </a:t>
            </a:r>
            <a:r>
              <a:rPr lang="en-US" sz="1400" dirty="0" smtClean="0">
                <a:solidFill>
                  <a:srgbClr val="FF0000"/>
                </a:solidFill>
                <a:latin typeface="Arial Rounded MT Bold" pitchFamily="34" charset="0"/>
                <a:sym typeface="Symbol"/>
              </a:rPr>
              <a:t>5</a:t>
            </a:r>
            <a:r>
              <a:rPr lang="en-US" sz="1400" dirty="0" smtClean="0">
                <a:solidFill>
                  <a:srgbClr val="FF0000"/>
                </a:solidFill>
                <a:latin typeface="Arial Rounded MT Bold" pitchFamily="34" charset="0"/>
              </a:rPr>
              <a:t>00 </a:t>
            </a:r>
            <a:r>
              <a:rPr lang="en-US" sz="1400" dirty="0" err="1" smtClean="0">
                <a:solidFill>
                  <a:srgbClr val="FF0000"/>
                </a:solidFill>
                <a:latin typeface="Arial Rounded MT Bold" pitchFamily="34" charset="0"/>
              </a:rPr>
              <a:t>GeV</a:t>
            </a:r>
            <a:endParaRPr lang="en-US" sz="1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55626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91440" bIns="91440" rtlCol="0" anchor="ctr" anchorCtr="0">
            <a:noAutofit/>
          </a:bodyPr>
          <a:lstStyle/>
          <a:p>
            <a:r>
              <a:rPr lang="en-US" sz="1200" dirty="0" err="1" smtClean="0">
                <a:latin typeface="Arial Rounded MT Bold" pitchFamily="34" charset="0"/>
                <a:sym typeface="Symbol"/>
              </a:rPr>
              <a:t>muon</a:t>
            </a:r>
            <a:r>
              <a:rPr lang="en-US" sz="1200" dirty="0" smtClean="0">
                <a:latin typeface="Arial Rounded MT Bold" pitchFamily="34" charset="0"/>
                <a:sym typeface="Symbol"/>
              </a:rPr>
              <a:t> arm acc.</a:t>
            </a:r>
            <a:endParaRPr lang="en-US" sz="12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5753100"/>
            <a:ext cx="533400" cy="0"/>
          </a:xfrm>
          <a:prstGeom prst="straightConnector1">
            <a:avLst/>
          </a:prstGeom>
          <a:ln w="9525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>
            <a:off x="2438400" y="5753100"/>
            <a:ext cx="304800" cy="0"/>
          </a:xfrm>
          <a:prstGeom prst="straightConnector1">
            <a:avLst/>
          </a:prstGeom>
          <a:ln w="9525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1"/>
          </p:cNvCxnSpPr>
          <p:nvPr/>
        </p:nvCxnSpPr>
        <p:spPr>
          <a:xfrm flipH="1">
            <a:off x="2286000" y="5753100"/>
            <a:ext cx="457200" cy="190500"/>
          </a:xfrm>
          <a:prstGeom prst="straightConnector1">
            <a:avLst/>
          </a:prstGeom>
          <a:ln w="9525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7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Proposed PHENIX Upgrades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180749"/>
            <a:ext cx="8610599" cy="506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3177"/>
            <a:ext cx="5257800" cy="134082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Central Arm Detectors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791200" cy="4605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92140" y="340862"/>
            <a:ext cx="3201673" cy="3088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r="5833"/>
          <a:stretch/>
        </p:blipFill>
        <p:spPr bwMode="auto">
          <a:xfrm>
            <a:off x="5692140" y="3695700"/>
            <a:ext cx="3201673" cy="27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r="672"/>
          <a:stretch/>
        </p:blipFill>
        <p:spPr bwMode="auto">
          <a:xfrm>
            <a:off x="5692140" y="3678622"/>
            <a:ext cx="3201673" cy="281545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Magnet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Solenoid</a:t>
            </a:r>
            <a:r>
              <a:rPr lang="en-US" dirty="0"/>
              <a:t> </a:t>
            </a:r>
            <a:r>
              <a:rPr lang="en-US" dirty="0" smtClean="0"/>
              <a:t>similar to D0</a:t>
            </a:r>
          </a:p>
          <a:p>
            <a:pPr lvl="1"/>
            <a:r>
              <a:rPr lang="en-US" dirty="0" smtClean="0"/>
              <a:t>Magnetic field: B = 2 T</a:t>
            </a:r>
          </a:p>
          <a:p>
            <a:pPr lvl="1"/>
            <a:r>
              <a:rPr lang="en-US" dirty="0" smtClean="0"/>
              <a:t>Magnet dimensions: d = 1 m, l = 2 m</a:t>
            </a:r>
          </a:p>
          <a:p>
            <a:r>
              <a:rPr lang="en-US" dirty="0" smtClean="0"/>
              <a:t>Field return with small forward impact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93911"/>
            <a:ext cx="7400925" cy="3559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Forward Detectors</a:t>
            </a:r>
            <a:endParaRPr lang="en-US" dirty="0">
              <a:latin typeface="Arial Rounded MT Bold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</a:t>
                </a:r>
                <a:r>
                  <a:rPr lang="en-US" dirty="0" smtClean="0"/>
                  <a:t>orward direction: 1.0 &lt; |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𝜼</m:t>
                    </m:r>
                  </m:oMath>
                </a14:m>
                <a:r>
                  <a:rPr lang="en-US" dirty="0" smtClean="0"/>
                  <a:t>| &lt; 4.0</a:t>
                </a:r>
              </a:p>
              <a:p>
                <a:r>
                  <a:rPr lang="en-US" dirty="0" smtClean="0"/>
                  <a:t>Momentum / charge identification</a:t>
                </a:r>
              </a:p>
              <a:p>
                <a:r>
                  <a:rPr lang="en-US" dirty="0" smtClean="0"/>
                  <a:t>Optimized for electron / photon identification</a:t>
                </a:r>
              </a:p>
              <a:p>
                <a:r>
                  <a:rPr lang="en-US" dirty="0" smtClean="0"/>
                  <a:t>Hadron rejection (identification)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3124200"/>
            <a:ext cx="63055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2846B-9F1C-4ABB-80DF-423A0283860C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3276600"/>
            <a:ext cx="5486400" cy="3048000"/>
          </a:xfrm>
          <a:prstGeom prst="snip2DiagRect">
            <a:avLst>
              <a:gd name="adj1" fmla="val 0"/>
              <a:gd name="adj2" fmla="val 569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v"/>
              <a:defRPr sz="24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1pPr>
            <a:lvl2pPr marL="796925" indent="-3397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2pPr>
            <a:lvl3pPr marL="1254125" indent="-339725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 Rounded MT Bol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Tracking</a:t>
            </a:r>
          </a:p>
          <a:p>
            <a:pPr lvl="1"/>
            <a:r>
              <a:rPr lang="en-US" dirty="0" smtClean="0"/>
              <a:t>Good resolution with small radiation length</a:t>
            </a:r>
          </a:p>
          <a:p>
            <a:pPr lvl="1"/>
            <a:r>
              <a:rPr lang="en-US" dirty="0" smtClean="0"/>
              <a:t>Displaced vertex from heavy flavor &lt;100 µm</a:t>
            </a:r>
          </a:p>
          <a:p>
            <a:pPr lvl="2"/>
            <a:r>
              <a:rPr lang="en-US" dirty="0" smtClean="0"/>
              <a:t>VTX &amp; FTVX in use before 2013</a:t>
            </a:r>
          </a:p>
          <a:p>
            <a:pPr lvl="1"/>
            <a:r>
              <a:rPr lang="en-US" dirty="0" smtClean="0"/>
              <a:t>R&amp;D for CMOS MAPS</a:t>
            </a:r>
          </a:p>
          <a:p>
            <a:pPr lvl="2"/>
            <a:r>
              <a:rPr lang="en-US" dirty="0" smtClean="0"/>
              <a:t>Severe material constraints for</a:t>
            </a:r>
            <a:br>
              <a:rPr lang="en-US" dirty="0" smtClean="0"/>
            </a:br>
            <a:r>
              <a:rPr lang="en-US" dirty="0" err="1" smtClean="0"/>
              <a:t>e+p</a:t>
            </a:r>
            <a:r>
              <a:rPr lang="en-US" dirty="0" smtClean="0"/>
              <a:t> / </a:t>
            </a:r>
            <a:r>
              <a:rPr lang="en-US" dirty="0" err="1" smtClean="0"/>
              <a:t>e+A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2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906</Words>
  <Application>Microsoft Office PowerPoint</Application>
  <PresentationFormat>On-screen Show (4:3)</PresentationFormat>
  <Paragraphs>201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basic</vt:lpstr>
      <vt:lpstr>PHENIX Upgrades and  Drell Yan Capabilities</vt:lpstr>
      <vt:lpstr>PHENIX Decadal Plan</vt:lpstr>
      <vt:lpstr>sPHENIX detector acceptance</vt:lpstr>
      <vt:lpstr>Polarized Drell Yan</vt:lpstr>
      <vt:lpstr>Kinematics </vt:lpstr>
      <vt:lpstr>Proposed PHENIX Upgrades</vt:lpstr>
      <vt:lpstr>Central Arm Detectors</vt:lpstr>
      <vt:lpstr>Magnet</vt:lpstr>
      <vt:lpstr>Forward Detectors</vt:lpstr>
      <vt:lpstr>Calorimetry &amp; Particle ID</vt:lpstr>
      <vt:lpstr>Ring Imaging Cerenkov Detector</vt:lpstr>
      <vt:lpstr>Simulation settings</vt:lpstr>
      <vt:lpstr>Electron pair kinematics</vt:lpstr>
      <vt:lpstr>Hadron rejection</vt:lpstr>
      <vt:lpstr>Fast detector modeling: RICH</vt:lpstr>
      <vt:lpstr>Detector smearing</vt:lpstr>
      <vt:lpstr>Charge identification</vt:lpstr>
      <vt:lpstr>Background kinematics</vt:lpstr>
      <vt:lpstr>QCD jet background</vt:lpstr>
      <vt:lpstr>Heavy flavor contributions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</dc:creator>
  <cp:lastModifiedBy>oleg</cp:lastModifiedBy>
  <cp:revision>90</cp:revision>
  <dcterms:created xsi:type="dcterms:W3CDTF">2010-10-26T15:52:53Z</dcterms:created>
  <dcterms:modified xsi:type="dcterms:W3CDTF">2010-10-31T19:25:52Z</dcterms:modified>
</cp:coreProperties>
</file>