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67A01-9219-4CD4-9297-A01DB8F2F5DF}" type="datetimeFigureOut">
              <a:rPr lang="en-US" smtClean="0"/>
              <a:pPr/>
              <a:t>10/27/10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D239A-0B8A-4BC5-BE7F-09381940B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D239A-0B8A-4BC5-BE7F-09381940B7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896D-5FCE-471E-A6A5-6F4EE4C19BE0}" type="datetime1">
              <a:rPr lang="en-US" smtClean="0"/>
              <a:pPr/>
              <a:t>10/27/10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722-2DD4-4F77-800A-62AFD7E12860}" type="datetime1">
              <a:rPr lang="en-US" smtClean="0"/>
              <a:pPr/>
              <a:t>10/27/10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5510-D7FF-45F8-9757-DC0AF7551C1C}" type="datetime1">
              <a:rPr lang="en-US" smtClean="0"/>
              <a:pPr/>
              <a:t>10/27/10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A8D4-0C7F-4B46-A006-8EAC593A7270}" type="datetime1">
              <a:rPr lang="en-US" smtClean="0"/>
              <a:pPr/>
              <a:t>10/27/10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F2F8-017D-46B5-B0D4-4EA3CE44B99C}" type="datetime1">
              <a:rPr lang="en-US" smtClean="0"/>
              <a:pPr/>
              <a:t>10/27/10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CCE2-C707-4A7E-8D67-C8A9BBFA24FF}" type="datetime1">
              <a:rPr lang="en-US" smtClean="0"/>
              <a:pPr/>
              <a:t>10/27/10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446F-B763-46BB-B6CC-B50E3185F5CD}" type="datetime1">
              <a:rPr lang="en-US" smtClean="0"/>
              <a:pPr/>
              <a:t>10/27/10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39E3-4CEB-4657-BB57-4836E03B530F}" type="datetime1">
              <a:rPr lang="en-US" smtClean="0"/>
              <a:pPr/>
              <a:t>10/27/10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4FDD-E0CA-4775-B24E-E2FDCE6F2B61}" type="datetime1">
              <a:rPr lang="en-US" smtClean="0"/>
              <a:pPr/>
              <a:t>10/27/10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55A0-740B-4D18-A48F-D352EDA7A661}" type="datetime1">
              <a:rPr lang="en-US" smtClean="0"/>
              <a:pPr/>
              <a:t>10/27/10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8BB-A31E-498C-ACFB-72AB14BF1248}" type="datetime1">
              <a:rPr lang="en-US" smtClean="0"/>
              <a:pPr/>
              <a:t>10/27/10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1566-01F0-4400-839A-10A4F30ABA6B}" type="datetime1">
              <a:rPr lang="en-US" smtClean="0"/>
              <a:pPr/>
              <a:t>10/27/10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Santa Fe Polarized Drell-Yan Workshop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72BF4-E207-47EC-9A12-D415A8F00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 </a:t>
            </a:r>
            <a:r>
              <a:rPr lang="en-US" dirty="0"/>
              <a:t>of </a:t>
            </a:r>
            <a:r>
              <a:rPr lang="en-US" dirty="0" err="1"/>
              <a:t>Fermilab</a:t>
            </a:r>
            <a:r>
              <a:rPr lang="en-US" dirty="0"/>
              <a:t> </a:t>
            </a:r>
            <a:r>
              <a:rPr lang="en-US" dirty="0" smtClean="0"/>
              <a:t>Accelerator Complex </a:t>
            </a:r>
            <a:r>
              <a:rPr lang="en-US" smtClean="0"/>
              <a:t>and Beam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T. Kobilarcik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FNAL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Target Area – MC </a:t>
            </a:r>
            <a:r>
              <a:rPr lang="en-US" dirty="0" err="1" smtClean="0"/>
              <a:t>Beamline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Formerly housed the MIPP experiment</a:t>
            </a:r>
          </a:p>
          <a:p>
            <a:r>
              <a:rPr lang="en-US" dirty="0" smtClean="0"/>
              <a:t>May re-commission </a:t>
            </a:r>
            <a:r>
              <a:rPr lang="en-US" dirty="0" err="1" smtClean="0"/>
              <a:t>beamline</a:t>
            </a:r>
            <a:r>
              <a:rPr lang="en-US" dirty="0" smtClean="0"/>
              <a:t> in within the year.</a:t>
            </a:r>
          </a:p>
          <a:p>
            <a:r>
              <a:rPr lang="en-US" dirty="0" smtClean="0"/>
              <a:t>May be possible to target up to 2x10^12 protons per spill (once per minute) with shielding upgrade.</a:t>
            </a:r>
          </a:p>
          <a:p>
            <a:r>
              <a:rPr lang="en-US" dirty="0" smtClean="0"/>
              <a:t>Can house ~225’ long </a:t>
            </a:r>
            <a:r>
              <a:rPr lang="en-US" dirty="0" err="1" smtClean="0"/>
              <a:t>beamline</a:t>
            </a:r>
            <a:r>
              <a:rPr lang="en-US" dirty="0" smtClean="0"/>
              <a:t> </a:t>
            </a:r>
            <a:r>
              <a:rPr lang="en-US" dirty="0" err="1" smtClean="0"/>
              <a:t>withing</a:t>
            </a:r>
            <a:r>
              <a:rPr lang="en-US" dirty="0" smtClean="0"/>
              <a:t> detector building.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Fermilab</a:t>
            </a:r>
            <a:r>
              <a:rPr lang="en-US" dirty="0" smtClean="0"/>
              <a:t> Accelerators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9316" y="2252976"/>
            <a:ext cx="2667000" cy="2286000"/>
          </a:xfrm>
        </p:spPr>
        <p:txBody>
          <a:bodyPr/>
          <a:lstStyle/>
          <a:p>
            <a:r>
              <a:rPr lang="en-US" dirty="0" err="1" smtClean="0"/>
              <a:t>Linac</a:t>
            </a:r>
            <a:endParaRPr lang="en-US" dirty="0" smtClean="0"/>
          </a:p>
          <a:p>
            <a:r>
              <a:rPr lang="en-US" dirty="0" smtClean="0"/>
              <a:t>Booster</a:t>
            </a:r>
          </a:p>
          <a:p>
            <a:r>
              <a:rPr lang="en-US" dirty="0" smtClean="0"/>
              <a:t>Main Injector</a:t>
            </a:r>
          </a:p>
          <a:p>
            <a:r>
              <a:rPr lang="en-US" dirty="0" err="1" smtClean="0"/>
              <a:t>Tevatron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559" y="1432950"/>
            <a:ext cx="5685536" cy="424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400 </a:t>
            </a:r>
            <a:r>
              <a:rPr lang="en-US" dirty="0" err="1" smtClean="0"/>
              <a:t>MeV</a:t>
            </a:r>
            <a:r>
              <a:rPr lang="en-US" dirty="0"/>
              <a:t> </a:t>
            </a:r>
            <a:r>
              <a:rPr lang="en-US" dirty="0" smtClean="0"/>
              <a:t>protons.</a:t>
            </a:r>
          </a:p>
          <a:p>
            <a:r>
              <a:rPr lang="en-US" dirty="0" smtClean="0"/>
              <a:t>15 – 50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s spill at 15 Hz.</a:t>
            </a:r>
          </a:p>
          <a:p>
            <a:r>
              <a:rPr lang="en-US" dirty="0" smtClean="0"/>
              <a:t>35 </a:t>
            </a:r>
            <a:r>
              <a:rPr lang="en-US" dirty="0" err="1" smtClean="0"/>
              <a:t>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Currently transports beam to MTA hall.</a:t>
            </a:r>
          </a:p>
          <a:p>
            <a:pPr lvl="1"/>
            <a:r>
              <a:rPr lang="en-US" dirty="0" smtClean="0"/>
              <a:t>Hall is 40’ long, 21’ wide, and 16’ tall.</a:t>
            </a:r>
          </a:p>
          <a:p>
            <a:pPr lvl="1"/>
            <a:r>
              <a:rPr lang="en-US" dirty="0" smtClean="0"/>
              <a:t>Probably need new facility.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</a:t>
            </a:r>
            <a:r>
              <a:rPr lang="en-US" dirty="0" err="1" smtClean="0"/>
              <a:t>GeV</a:t>
            </a:r>
            <a:r>
              <a:rPr lang="en-US" dirty="0" smtClean="0"/>
              <a:t> protons</a:t>
            </a:r>
          </a:p>
          <a:p>
            <a:r>
              <a:rPr lang="en-US" dirty="0" smtClean="0"/>
              <a:t>1.6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s spill at 15 Hz;  53 MHz structure.</a:t>
            </a:r>
          </a:p>
          <a:p>
            <a:r>
              <a:rPr lang="en-US" dirty="0" smtClean="0"/>
              <a:t>5 x 10^12 protons per spill.</a:t>
            </a:r>
          </a:p>
          <a:p>
            <a:r>
              <a:rPr lang="en-US" dirty="0" smtClean="0"/>
              <a:t>Currently transports beam toward </a:t>
            </a:r>
            <a:r>
              <a:rPr lang="en-US" dirty="0" err="1" smtClean="0"/>
              <a:t>MiniBooNE</a:t>
            </a:r>
            <a:r>
              <a:rPr lang="en-US" dirty="0" smtClean="0"/>
              <a:t> experiment via Booster Neutrino </a:t>
            </a:r>
            <a:r>
              <a:rPr lang="en-US" dirty="0" err="1" smtClean="0"/>
              <a:t>Beamline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Tevatron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Presently unable to deliver beam to fixed target experiments.</a:t>
            </a:r>
          </a:p>
          <a:p>
            <a:r>
              <a:rPr lang="en-US" dirty="0" smtClean="0"/>
              <a:t>Historically:</a:t>
            </a:r>
          </a:p>
          <a:p>
            <a:pPr lvl="1"/>
            <a:r>
              <a:rPr lang="en-US" dirty="0" smtClean="0"/>
              <a:t>800 </a:t>
            </a:r>
            <a:r>
              <a:rPr lang="en-US" dirty="0" err="1" smtClean="0"/>
              <a:t>GeV</a:t>
            </a:r>
            <a:r>
              <a:rPr lang="en-US" dirty="0" smtClean="0"/>
              <a:t> protons</a:t>
            </a:r>
          </a:p>
          <a:p>
            <a:pPr lvl="1"/>
            <a:r>
              <a:rPr lang="en-US" dirty="0" smtClean="0"/>
              <a:t>20 second slow spill at 60 seconds;  53 MHz structure.</a:t>
            </a:r>
          </a:p>
          <a:p>
            <a:pPr lvl="1"/>
            <a:r>
              <a:rPr lang="en-US" dirty="0" smtClean="0"/>
              <a:t>1 x 10^13 protons per spill.</a:t>
            </a:r>
          </a:p>
          <a:p>
            <a:pPr lvl="1"/>
            <a:r>
              <a:rPr lang="en-US" dirty="0" smtClean="0"/>
              <a:t>Single turn extraction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Injector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120 </a:t>
            </a:r>
            <a:r>
              <a:rPr lang="en-US" dirty="0" err="1" smtClean="0"/>
              <a:t>GeV</a:t>
            </a:r>
            <a:r>
              <a:rPr lang="en-US" dirty="0" smtClean="0"/>
              <a:t> protons.</a:t>
            </a:r>
          </a:p>
          <a:p>
            <a:r>
              <a:rPr lang="en-US" dirty="0" smtClean="0"/>
              <a:t>10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s single turn extraction.</a:t>
            </a:r>
          </a:p>
          <a:p>
            <a:r>
              <a:rPr lang="en-US" dirty="0" smtClean="0"/>
              <a:t>1 to 4 second slow spill.</a:t>
            </a:r>
          </a:p>
          <a:p>
            <a:r>
              <a:rPr lang="en-US" dirty="0" smtClean="0"/>
              <a:t>53 MHz structure.</a:t>
            </a:r>
          </a:p>
          <a:p>
            <a:r>
              <a:rPr lang="en-US" dirty="0" smtClean="0"/>
              <a:t>60 second repetition rate.</a:t>
            </a:r>
          </a:p>
          <a:p>
            <a:r>
              <a:rPr lang="en-US" dirty="0" smtClean="0"/>
              <a:t>Delivers beam to fixed target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Target Area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657600"/>
            <a:ext cx="4038600" cy="2487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 flipV="1">
            <a:off x="4045744" y="2738439"/>
            <a:ext cx="2459831" cy="28574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Target Area – NM </a:t>
            </a:r>
            <a:r>
              <a:rPr lang="en-US" dirty="0" err="1" smtClean="0"/>
              <a:t>Beamline</a:t>
            </a:r>
            <a:endParaRPr lang="en-US" dirty="0"/>
          </a:p>
        </p:txBody>
      </p:sp>
      <p:pic>
        <p:nvPicPr>
          <p:cNvPr id="4" name="Content Placeholder 3" descr="vacuum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38400"/>
            <a:ext cx="8229600" cy="1755741"/>
          </a:xfrm>
        </p:spPr>
      </p:pic>
      <p:sp>
        <p:nvSpPr>
          <p:cNvPr id="7" name="TextBox 6"/>
          <p:cNvSpPr txBox="1"/>
          <p:nvPr/>
        </p:nvSpPr>
        <p:spPr>
          <a:xfrm>
            <a:off x="1576597" y="4495800"/>
            <a:ext cx="60950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Presently used for E906/</a:t>
            </a:r>
            <a:r>
              <a:rPr lang="en-US" sz="3200" dirty="0" err="1" smtClean="0"/>
              <a:t>SeaQuest</a:t>
            </a:r>
            <a:r>
              <a:rPr lang="en-US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5 x 10^12 protons per spill.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Target Area – MT </a:t>
            </a:r>
            <a:r>
              <a:rPr lang="en-US" dirty="0" err="1" smtClean="0"/>
              <a:t>Beamline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Presently serves the Meson Test Beam Facility.</a:t>
            </a:r>
          </a:p>
          <a:p>
            <a:r>
              <a:rPr lang="en-US" dirty="0" smtClean="0"/>
              <a:t>All rate are 100’s of kHz.</a:t>
            </a:r>
          </a:p>
          <a:p>
            <a:r>
              <a:rPr lang="en-US" dirty="0" smtClean="0"/>
              <a:t>Primary Beam.</a:t>
            </a:r>
          </a:p>
          <a:p>
            <a:pPr lvl="1"/>
            <a:r>
              <a:rPr lang="en-US" dirty="0" smtClean="0"/>
              <a:t>120 </a:t>
            </a:r>
            <a:r>
              <a:rPr lang="en-US" dirty="0" err="1" smtClean="0"/>
              <a:t>GeV</a:t>
            </a:r>
            <a:r>
              <a:rPr lang="en-US" dirty="0" smtClean="0"/>
              <a:t> protons.</a:t>
            </a:r>
          </a:p>
          <a:p>
            <a:r>
              <a:rPr lang="en-US" dirty="0" smtClean="0"/>
              <a:t>Secondary Beam.</a:t>
            </a:r>
          </a:p>
          <a:p>
            <a:pPr lvl="1"/>
            <a:r>
              <a:rPr lang="en-US" dirty="0" err="1" smtClean="0"/>
              <a:t>Pion</a:t>
            </a:r>
            <a:r>
              <a:rPr lang="en-US" dirty="0" smtClean="0"/>
              <a:t> Mode: 1- 66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dirty="0" err="1" smtClean="0"/>
              <a:t>pions</a:t>
            </a:r>
            <a:r>
              <a:rPr lang="en-US" dirty="0" smtClean="0"/>
              <a:t> or 200 </a:t>
            </a:r>
            <a:r>
              <a:rPr lang="en-US" dirty="0" err="1" smtClean="0"/>
              <a:t>MeV</a:t>
            </a:r>
            <a:r>
              <a:rPr lang="en-US" dirty="0" smtClean="0"/>
              <a:t> </a:t>
            </a:r>
            <a:r>
              <a:rPr lang="en-US" dirty="0" err="1" smtClean="0"/>
              <a:t>pions</a:t>
            </a:r>
            <a:r>
              <a:rPr lang="en-US" dirty="0" smtClean="0"/>
              <a:t>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BF4-E207-47EC-9A12-D415A8F008C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Santa Fe Polarized Drell-Yan Workshop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381</Words>
  <Application>Microsoft Macintosh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Overview of Fermilab Accelerator Complex and Beam Lines</vt:lpstr>
      <vt:lpstr>Fermilab Accelerators</vt:lpstr>
      <vt:lpstr>Linac</vt:lpstr>
      <vt:lpstr>Booster</vt:lpstr>
      <vt:lpstr>Tevatron</vt:lpstr>
      <vt:lpstr>Main Injector</vt:lpstr>
      <vt:lpstr>Fixed Target Area</vt:lpstr>
      <vt:lpstr>Fixed Target Area – NM Beamline</vt:lpstr>
      <vt:lpstr>Fixed Target Area – MT Beamline</vt:lpstr>
      <vt:lpstr>Fixed Target Area – MC Beamline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Fermilab accelerator complex</dc:title>
  <dc:creator>kobilarc</dc:creator>
  <cp:lastModifiedBy>Ming Liu</cp:lastModifiedBy>
  <cp:revision>22</cp:revision>
  <dcterms:created xsi:type="dcterms:W3CDTF">2010-10-27T19:35:44Z</dcterms:created>
  <dcterms:modified xsi:type="dcterms:W3CDTF">2010-10-27T22:03:14Z</dcterms:modified>
</cp:coreProperties>
</file>