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FA600-5473-4C1A-9B3D-9DA5C2281D8B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CE30C-4439-48EF-A2E2-8E61CF6D6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E30C-4439-48EF-A2E2-8E61CF6D62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3EF3-3C69-4B4E-BE5D-E036CA33C29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FFB-DB63-48C9-B2BF-4E09029DB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3EF3-3C69-4B4E-BE5D-E036CA33C29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FFB-DB63-48C9-B2BF-4E09029DB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3EF3-3C69-4B4E-BE5D-E036CA33C29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FFB-DB63-48C9-B2BF-4E09029DB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3EF3-3C69-4B4E-BE5D-E036CA33C29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FFB-DB63-48C9-B2BF-4E09029DB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3EF3-3C69-4B4E-BE5D-E036CA33C29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FFB-DB63-48C9-B2BF-4E09029DB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3EF3-3C69-4B4E-BE5D-E036CA33C29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FFB-DB63-48C9-B2BF-4E09029DB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3EF3-3C69-4B4E-BE5D-E036CA33C29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FFB-DB63-48C9-B2BF-4E09029DB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3EF3-3C69-4B4E-BE5D-E036CA33C29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FFB-DB63-48C9-B2BF-4E09029DB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3EF3-3C69-4B4E-BE5D-E036CA33C29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FFB-DB63-48C9-B2BF-4E09029DB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3EF3-3C69-4B4E-BE5D-E036CA33C29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FFB-DB63-48C9-B2BF-4E09029DB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3EF3-3C69-4B4E-BE5D-E036CA33C29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FFB-DB63-48C9-B2BF-4E09029DB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3EF3-3C69-4B4E-BE5D-E036CA33C29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8EFFB-DB63-48C9-B2BF-4E09029DB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Polarized Solid Targets for </a:t>
            </a:r>
            <a:r>
              <a:rPr lang="en-US" dirty="0" err="1" smtClean="0"/>
              <a:t>Hadron</a:t>
            </a:r>
            <a:r>
              <a:rPr lang="en-US" dirty="0" smtClean="0"/>
              <a:t> Beams -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Choosing a target for </a:t>
            </a:r>
            <a:r>
              <a:rPr lang="en-US" dirty="0" err="1" smtClean="0"/>
              <a:t>Drell</a:t>
            </a:r>
            <a:r>
              <a:rPr lang="en-US" dirty="0" smtClean="0"/>
              <a:t> Yan Experiments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resistant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Ammonia and </a:t>
            </a:r>
            <a:r>
              <a:rPr lang="en-US" dirty="0" err="1" smtClean="0"/>
              <a:t>deuterated</a:t>
            </a:r>
            <a:r>
              <a:rPr lang="en-US" dirty="0" smtClean="0"/>
              <a:t> ammonia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Proton polarizations &gt; 90%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Deuteron Polarizations  ~ 50%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Lithium Hydrides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aseline="30000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LiH</a:t>
            </a:r>
            <a:r>
              <a:rPr lang="en-US" dirty="0" smtClean="0">
                <a:solidFill>
                  <a:srgbClr val="FF0000"/>
                </a:solidFill>
              </a:rPr>
              <a:t>           ~50%  at 5 T and 1 K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baseline="30000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LiD             ~ 30% at 5 T and 1K for both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12800" y="538163"/>
          <a:ext cx="7516813" cy="5781675"/>
        </p:xfrm>
        <a:graphic>
          <a:graphicData uri="http://schemas.openxmlformats.org/presentationml/2006/ole">
            <p:oleObj spid="_x0000_s5123" name="Acrobat Document" r:id="rId4" imgW="7516274" imgH="5780952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iD_pol_r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4054"/>
            <a:ext cx="9144000" cy="6689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eam_heating_AGS_r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22" y="0"/>
            <a:ext cx="89311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Beam_heating_AGS_r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22" y="0"/>
            <a:ext cx="89311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Rad_damage_AG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4377" y="0"/>
            <a:ext cx="52952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rad_damage_SLAC_see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320" y="411474"/>
            <a:ext cx="7705360" cy="603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Fast Passage (AFP)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RF pulse to target and if certain conditions are met, the ensemble of spins (or a fraction of them) will flip.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B0F0"/>
                </a:solidFill>
              </a:rPr>
              <a:t>Talk by Patrick </a:t>
            </a:r>
            <a:r>
              <a:rPr lang="en-US" dirty="0" err="1" smtClean="0">
                <a:solidFill>
                  <a:srgbClr val="00B0F0"/>
                </a:solidFill>
              </a:rPr>
              <a:t>Hautle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FP_Haut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591" y="0"/>
            <a:ext cx="52728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Refrigerator and Recent Experiments</a:t>
            </a:r>
          </a:p>
          <a:p>
            <a:r>
              <a:rPr lang="en-US" dirty="0" err="1" smtClean="0"/>
              <a:t>Polarizable</a:t>
            </a:r>
            <a:r>
              <a:rPr lang="en-US" dirty="0" smtClean="0"/>
              <a:t> Materials</a:t>
            </a:r>
          </a:p>
          <a:p>
            <a:r>
              <a:rPr lang="en-US" dirty="0" smtClean="0"/>
              <a:t>Beam Heating and Radiation Damage</a:t>
            </a:r>
          </a:p>
          <a:p>
            <a:r>
              <a:rPr lang="en-US" dirty="0" smtClean="0"/>
              <a:t>Adiabatic Fast Passage (FP)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a Refrigerator and “Recent”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High Intensity   </a:t>
            </a:r>
            <a:r>
              <a:rPr lang="en-US" dirty="0" smtClean="0">
                <a:solidFill>
                  <a:srgbClr val="FF0000"/>
                </a:solidFill>
              </a:rPr>
              <a:t>&gt; 10</a:t>
            </a:r>
            <a:r>
              <a:rPr lang="en-US" baseline="30000" dirty="0" smtClean="0">
                <a:solidFill>
                  <a:srgbClr val="FF0000"/>
                </a:solidFill>
              </a:rPr>
              <a:t>9</a:t>
            </a:r>
            <a:r>
              <a:rPr lang="en-US" dirty="0" smtClean="0">
                <a:solidFill>
                  <a:srgbClr val="FF0000"/>
                </a:solidFill>
              </a:rPr>
              <a:t>  to  &lt; 10</a:t>
            </a:r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  particles/sec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Use </a:t>
            </a:r>
            <a:r>
              <a:rPr lang="en-US" baseline="30000" dirty="0" smtClean="0">
                <a:solidFill>
                  <a:srgbClr val="00B0F0"/>
                </a:solidFill>
              </a:rPr>
              <a:t>4</a:t>
            </a:r>
            <a:r>
              <a:rPr lang="en-US" dirty="0" smtClean="0">
                <a:solidFill>
                  <a:srgbClr val="00B0F0"/>
                </a:solidFill>
              </a:rPr>
              <a:t>He Evaporation Refrigerator and ~ 5 T Magnet</a:t>
            </a:r>
          </a:p>
          <a:p>
            <a:r>
              <a:rPr lang="en-US" dirty="0" smtClean="0"/>
              <a:t>Low Intensity   </a:t>
            </a:r>
            <a:r>
              <a:rPr lang="en-US" dirty="0" smtClean="0">
                <a:solidFill>
                  <a:srgbClr val="FF0000"/>
                </a:solidFill>
              </a:rPr>
              <a:t>&lt; 10</a:t>
            </a:r>
            <a:r>
              <a:rPr lang="en-US" baseline="30000" dirty="0" smtClean="0">
                <a:solidFill>
                  <a:srgbClr val="FF0000"/>
                </a:solidFill>
              </a:rPr>
              <a:t>9   </a:t>
            </a:r>
            <a:r>
              <a:rPr lang="en-US" dirty="0" smtClean="0">
                <a:solidFill>
                  <a:srgbClr val="FF0000"/>
                </a:solidFill>
              </a:rPr>
              <a:t> Particles/sec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00B0F0"/>
                </a:solidFill>
              </a:rPr>
              <a:t>Dilution Refrigerator  </a:t>
            </a:r>
            <a:r>
              <a:rPr lang="en-US" baseline="30000" dirty="0" smtClean="0">
                <a:solidFill>
                  <a:srgbClr val="00B0F0"/>
                </a:solidFill>
              </a:rPr>
              <a:t>3</a:t>
            </a:r>
            <a:r>
              <a:rPr lang="en-US" dirty="0" smtClean="0">
                <a:solidFill>
                  <a:srgbClr val="00B0F0"/>
                </a:solidFill>
              </a:rPr>
              <a:t>He/ </a:t>
            </a:r>
            <a:r>
              <a:rPr lang="en-US" baseline="30000" dirty="0" smtClean="0">
                <a:solidFill>
                  <a:srgbClr val="00B0F0"/>
                </a:solidFill>
              </a:rPr>
              <a:t>4</a:t>
            </a:r>
            <a:r>
              <a:rPr lang="en-US" dirty="0" smtClean="0">
                <a:solidFill>
                  <a:srgbClr val="00B0F0"/>
                </a:solidFill>
              </a:rPr>
              <a:t>He mixture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Very Low Intensity  </a:t>
            </a:r>
            <a:r>
              <a:rPr lang="en-US" dirty="0" smtClean="0">
                <a:solidFill>
                  <a:srgbClr val="FF0000"/>
                </a:solidFill>
              </a:rPr>
              <a:t>&lt;10</a:t>
            </a:r>
            <a:r>
              <a:rPr lang="en-US" baseline="30000" dirty="0" smtClean="0">
                <a:solidFill>
                  <a:srgbClr val="FF0000"/>
                </a:solidFill>
              </a:rPr>
              <a:t>7   </a:t>
            </a:r>
            <a:r>
              <a:rPr lang="en-US" dirty="0" err="1" smtClean="0">
                <a:solidFill>
                  <a:srgbClr val="FF0000"/>
                </a:solidFill>
              </a:rPr>
              <a:t>Paricles</a:t>
            </a:r>
            <a:r>
              <a:rPr lang="en-US" dirty="0" smtClean="0">
                <a:solidFill>
                  <a:srgbClr val="FF0000"/>
                </a:solidFill>
              </a:rPr>
              <a:t>/sec</a:t>
            </a:r>
            <a:endParaRPr lang="en-US" dirty="0" smtClean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00B0F0"/>
                </a:solidFill>
              </a:rPr>
              <a:t>Frozen Spin Refrigerator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92D050"/>
                </a:solidFill>
              </a:rPr>
              <a:t>Chris Keith’s  Talk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09788" y="247650"/>
          <a:ext cx="4924425" cy="6362700"/>
        </p:xfrm>
        <a:graphic>
          <a:graphicData uri="http://schemas.openxmlformats.org/presentationml/2006/ole">
            <p:oleObj spid="_x0000_s2050" name="Acrobat Document" r:id="rId4" imgW="4924349" imgH="6362700" progId="AcroExch.Document.7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09788" y="247650"/>
          <a:ext cx="4924425" cy="6361113"/>
        </p:xfrm>
        <a:graphic>
          <a:graphicData uri="http://schemas.openxmlformats.org/presentationml/2006/ole">
            <p:oleObj spid="_x0000_s2051" name="Acrobat Document" r:id="rId5" imgW="4923810" imgH="636190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61975" y="595313"/>
          <a:ext cx="8018463" cy="5667375"/>
        </p:xfrm>
        <a:graphic>
          <a:graphicData uri="http://schemas.openxmlformats.org/presentationml/2006/ole">
            <p:oleObj spid="_x0000_s3074" name="Acrobat Document" r:id="rId4" imgW="8019048" imgH="5668166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FROST_target_cutaw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6831"/>
            <a:ext cx="9144000" cy="5164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“Recent” Experiments</a:t>
            </a:r>
            <a:br>
              <a:rPr lang="en-US" dirty="0" smtClean="0"/>
            </a:br>
            <a:r>
              <a:rPr lang="en-US" dirty="0" smtClean="0"/>
              <a:t>(Since ~ 1990)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SLAC (E143,E155,E155X)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Electrons ~ 9 -50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 Duty Factor 10</a:t>
            </a:r>
            <a:r>
              <a:rPr lang="en-US" baseline="30000" dirty="0" smtClean="0">
                <a:solidFill>
                  <a:srgbClr val="FF0000"/>
                </a:solidFill>
              </a:rPr>
              <a:t>-4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Average Intensity  ~ 100nA (~ 6 10</a:t>
            </a:r>
            <a:r>
              <a:rPr lang="en-US" baseline="30000" dirty="0" smtClean="0">
                <a:solidFill>
                  <a:srgbClr val="FF0000"/>
                </a:solidFill>
              </a:rPr>
              <a:t>11  </a:t>
            </a:r>
            <a:r>
              <a:rPr lang="en-US" dirty="0" smtClean="0">
                <a:solidFill>
                  <a:srgbClr val="FF0000"/>
                </a:solidFill>
              </a:rPr>
              <a:t>e/sec)</a:t>
            </a:r>
          </a:p>
          <a:p>
            <a:r>
              <a:rPr lang="en-US" dirty="0" smtClean="0"/>
              <a:t>BNL (AGS)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Protons 24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,  Duty Factor ~30%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Average Intensity ~ 10 </a:t>
            </a:r>
            <a:r>
              <a:rPr lang="en-US" baseline="30000" dirty="0" smtClean="0">
                <a:solidFill>
                  <a:srgbClr val="FF000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 protons/sec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JLab</a:t>
            </a:r>
            <a:r>
              <a:rPr lang="en-US" dirty="0" smtClean="0"/>
              <a:t>  (6 experiments, two </a:t>
            </a:r>
            <a:r>
              <a:rPr lang="en-US" baseline="30000" dirty="0" smtClean="0"/>
              <a:t>4</a:t>
            </a:r>
            <a:r>
              <a:rPr lang="en-US" dirty="0" smtClean="0"/>
              <a:t>He fridges)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Electrons 1 -6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 Duty Factor 100%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Average current  ~100nA and ~ 5nA</a:t>
            </a: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CERN   (EMC, SMC, COMPASS)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muon</a:t>
            </a:r>
            <a:r>
              <a:rPr lang="en-US" dirty="0" smtClean="0">
                <a:solidFill>
                  <a:srgbClr val="FF0000"/>
                </a:solidFill>
              </a:rPr>
              <a:t> beams, 100 - 200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Jlab</a:t>
            </a:r>
            <a:r>
              <a:rPr lang="en-US" dirty="0" smtClean="0"/>
              <a:t>   (FROST)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photon beams  1 – 3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Properties:  </a:t>
            </a:r>
            <a:r>
              <a:rPr lang="en-US" dirty="0" smtClean="0">
                <a:solidFill>
                  <a:srgbClr val="C00000"/>
                </a:solidFill>
              </a:rPr>
              <a:t>High absolute Polarization and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              dilution factor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          Fast build up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           Slow Polarization Decay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                 (radiation damage resistance)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smtClean="0">
                <a:solidFill>
                  <a:srgbClr val="00B0F0"/>
                </a:solidFill>
              </a:rPr>
              <a:t>Talk by James Maxwell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                Fast Reversal ?    AFP?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   </a:t>
            </a:r>
            <a:r>
              <a:rPr lang="en-US" dirty="0" smtClean="0">
                <a:solidFill>
                  <a:srgbClr val="00B0F0"/>
                </a:solidFill>
              </a:rPr>
              <a:t>Talk by Patrick </a:t>
            </a:r>
            <a:r>
              <a:rPr lang="en-US" dirty="0" err="1" smtClean="0">
                <a:solidFill>
                  <a:srgbClr val="00B0F0"/>
                </a:solidFill>
              </a:rPr>
              <a:t>Hautle</a:t>
            </a:r>
            <a:r>
              <a:rPr lang="en-US" dirty="0" smtClean="0">
                <a:solidFill>
                  <a:srgbClr val="C00000"/>
                </a:solidFill>
              </a:rPr>
              <a:t>  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334</Words>
  <Application>Microsoft Office PowerPoint</Application>
  <PresentationFormat>On-screen Show (4:3)</PresentationFormat>
  <Paragraphs>72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Polarized Solid Targets for Hadron Beams - Overview</vt:lpstr>
      <vt:lpstr>Issues</vt:lpstr>
      <vt:lpstr>Choosing a Refrigerator and “Recent” Experiments</vt:lpstr>
      <vt:lpstr>Slide 4</vt:lpstr>
      <vt:lpstr>Slide 5</vt:lpstr>
      <vt:lpstr>Slide 6</vt:lpstr>
      <vt:lpstr>“Recent” Experiments (Since ~ 1990) </vt:lpstr>
      <vt:lpstr>Related Experiments</vt:lpstr>
      <vt:lpstr>Target Materials</vt:lpstr>
      <vt:lpstr>Radiation resistant materials</vt:lpstr>
      <vt:lpstr>Slide 11</vt:lpstr>
      <vt:lpstr>Slide 12</vt:lpstr>
      <vt:lpstr>Slide 13</vt:lpstr>
      <vt:lpstr>Slide 14</vt:lpstr>
      <vt:lpstr>Slide 15</vt:lpstr>
      <vt:lpstr>Slide 16</vt:lpstr>
      <vt:lpstr>Adiabatic Fast Passage (AFP)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HS/CS</cp:lastModifiedBy>
  <cp:revision>41</cp:revision>
  <dcterms:created xsi:type="dcterms:W3CDTF">2010-10-28T21:10:00Z</dcterms:created>
  <dcterms:modified xsi:type="dcterms:W3CDTF">2010-10-31T01:42:29Z</dcterms:modified>
</cp:coreProperties>
</file>