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88" r:id="rId12"/>
    <p:sldId id="267" r:id="rId13"/>
    <p:sldId id="272" r:id="rId14"/>
    <p:sldId id="266" r:id="rId15"/>
    <p:sldId id="273" r:id="rId16"/>
    <p:sldId id="268" r:id="rId17"/>
    <p:sldId id="271" r:id="rId18"/>
    <p:sldId id="274" r:id="rId19"/>
    <p:sldId id="275" r:id="rId20"/>
    <p:sldId id="276" r:id="rId21"/>
    <p:sldId id="277" r:id="rId22"/>
    <p:sldId id="286" r:id="rId23"/>
    <p:sldId id="287" r:id="rId24"/>
    <p:sldId id="278" r:id="rId25"/>
    <p:sldId id="279" r:id="rId26"/>
    <p:sldId id="281" r:id="rId27"/>
    <p:sldId id="283" r:id="rId28"/>
    <p:sldId id="284" r:id="rId29"/>
    <p:sldId id="285" r:id="rId30"/>
    <p:sldId id="291" r:id="rId31"/>
    <p:sldId id="290" r:id="rId32"/>
    <p:sldId id="289" r:id="rId33"/>
    <p:sldId id="292" r:id="rId34"/>
    <p:sldId id="294" r:id="rId35"/>
    <p:sldId id="295" r:id="rId36"/>
    <p:sldId id="293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4BF954-D610-4A3F-82D9-B7EF00ACB63A}">
          <p14:sldIdLst>
            <p14:sldId id="256"/>
            <p14:sldId id="257"/>
          </p14:sldIdLst>
        </p14:section>
        <p14:section name="Motivation" id="{AD5A4906-5B81-4B1F-AEC3-29A8B93539E0}">
          <p14:sldIdLst>
            <p14:sldId id="258"/>
            <p14:sldId id="259"/>
            <p14:sldId id="260"/>
          </p14:sldIdLst>
        </p14:section>
        <p14:section name="Concept and Technologies" id="{3242D5FF-A859-47E9-AF4D-FEE484651EBB}">
          <p14:sldIdLst>
            <p14:sldId id="261"/>
            <p14:sldId id="262"/>
            <p14:sldId id="263"/>
            <p14:sldId id="264"/>
            <p14:sldId id="269"/>
            <p14:sldId id="288"/>
            <p14:sldId id="267"/>
            <p14:sldId id="272"/>
            <p14:sldId id="266"/>
          </p14:sldIdLst>
        </p14:section>
        <p14:section name="Proposed Project" id="{A7B6CB29-4E37-4CBD-AE34-E1BC8FD805B6}">
          <p14:sldIdLst>
            <p14:sldId id="273"/>
            <p14:sldId id="268"/>
            <p14:sldId id="271"/>
            <p14:sldId id="274"/>
            <p14:sldId id="275"/>
            <p14:sldId id="276"/>
            <p14:sldId id="277"/>
            <p14:sldId id="286"/>
            <p14:sldId id="287"/>
            <p14:sldId id="278"/>
          </p14:sldIdLst>
        </p14:section>
        <p14:section name="Summary" id="{45FB5F0B-A7AB-4861-ACA1-AEBB94A82832}">
          <p14:sldIdLst>
            <p14:sldId id="279"/>
            <p14:sldId id="281"/>
            <p14:sldId id="283"/>
            <p14:sldId id="284"/>
            <p14:sldId id="285"/>
            <p14:sldId id="291"/>
            <p14:sldId id="290"/>
            <p14:sldId id="289"/>
            <p14:sldId id="292"/>
            <p14:sldId id="294"/>
            <p14:sldId id="295"/>
            <p14:sldId id="293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293" autoAdjust="0"/>
  </p:normalViewPr>
  <p:slideViewPr>
    <p:cSldViewPr>
      <p:cViewPr varScale="1">
        <p:scale>
          <a:sx n="104" d="100"/>
          <a:sy n="104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572E-F533-4485-9629-64826CC9398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E26C6-2898-4B86-8258-1B629698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</a:t>
            </a:r>
            <a:endParaRPr lang="en-US" baseline="0" dirty="0" smtClean="0"/>
          </a:p>
          <a:p>
            <a:r>
              <a:rPr lang="en-US" baseline="0" dirty="0" smtClean="0"/>
              <a:t>present our plan to develop the RICH detector for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Avalanche</a:t>
            </a:r>
            <a:r>
              <a:rPr lang="en-US" baseline="0" dirty="0" smtClean="0"/>
              <a:t> of secondary electrons, avalanche builds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</a:t>
            </a:r>
            <a:r>
              <a:rPr lang="en-US" baseline="0" dirty="0" smtClean="0"/>
              <a:t> from 70s</a:t>
            </a:r>
          </a:p>
          <a:p>
            <a:r>
              <a:rPr lang="en-US" baseline="0" dirty="0" smtClean="0"/>
              <a:t>LAPPD revived the technology by introducing ALD.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2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Sb-Cs-K,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Breskin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9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EM: Cesium</a:t>
            </a:r>
          </a:p>
          <a:p>
            <a:r>
              <a:rPr lang="en-US" dirty="0" smtClean="0"/>
              <a:t>Neutron:</a:t>
            </a:r>
            <a:r>
              <a:rPr lang="en-US" baseline="0" dirty="0" smtClean="0"/>
              <a:t> Americium-Beryllium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equipment: LEDs</a:t>
            </a:r>
            <a:r>
              <a:rPr lang="en-US" baseline="0" dirty="0" smtClean="0"/>
              <a:t> (including UV), Oscilloscope, Instrumentation for more precise timing measurements</a:t>
            </a:r>
          </a:p>
          <a:p>
            <a:r>
              <a:rPr lang="en-US" baseline="0" dirty="0" smtClean="0"/>
              <a:t>ANL: deposition chamber</a:t>
            </a:r>
          </a:p>
          <a:p>
            <a:r>
              <a:rPr lang="en-US" baseline="0" dirty="0" smtClean="0"/>
              <a:t>INFN: optics components, spectrophotometer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2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1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Na: Sodium</a:t>
            </a:r>
          </a:p>
          <a:p>
            <a:r>
              <a:rPr lang="en-US" dirty="0" smtClean="0"/>
              <a:t>K:</a:t>
            </a:r>
            <a:r>
              <a:rPr lang="en-US" baseline="0" dirty="0" smtClean="0"/>
              <a:t> Potassium</a:t>
            </a:r>
          </a:p>
          <a:p>
            <a:r>
              <a:rPr lang="en-US" baseline="0" dirty="0" smtClean="0"/>
              <a:t>Cs: Cesium</a:t>
            </a:r>
          </a:p>
          <a:p>
            <a:r>
              <a:rPr lang="en-US" baseline="0" dirty="0" smtClean="0"/>
              <a:t>Sb: Antimony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</a:t>
            </a:r>
            <a:r>
              <a:rPr lang="en-US" dirty="0" err="1" smtClean="0"/>
              <a:t>movition</a:t>
            </a:r>
            <a:endParaRPr lang="en-US" dirty="0" smtClean="0"/>
          </a:p>
          <a:p>
            <a:r>
              <a:rPr lang="en-US" dirty="0" smtClean="0"/>
              <a:t>Discuss</a:t>
            </a:r>
            <a:r>
              <a:rPr lang="en-US" baseline="0" dirty="0" smtClean="0"/>
              <a:t> concepts we have in mind and the key tech going to investigate</a:t>
            </a:r>
          </a:p>
          <a:p>
            <a:endParaRPr lang="en-US" dirty="0" smtClean="0"/>
          </a:p>
          <a:p>
            <a:r>
              <a:rPr lang="en-US" dirty="0" smtClean="0"/>
              <a:t>Finish with 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 we</a:t>
            </a:r>
            <a:r>
              <a:rPr lang="en-US" baseline="0" dirty="0" smtClean="0"/>
              <a:t> all know that EIC is a very promising project which covers a lot of important physics topics.</a:t>
            </a:r>
          </a:p>
          <a:p>
            <a:r>
              <a:rPr lang="en-US" baseline="0" dirty="0" smtClean="0"/>
              <a:t>Therefore, dedicated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0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plots</a:t>
            </a:r>
            <a:r>
              <a:rPr lang="en-US" baseline="0" dirty="0" smtClean="0"/>
              <a:t> show that what will be the hole in SIDIS kinematics if we miss one of the detector.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recycling due to environmental issues</a:t>
            </a:r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SUVT</a:t>
            </a:r>
            <a:r>
              <a:rPr lang="en-US" baseline="0" dirty="0" smtClean="0"/>
              <a:t> acrylic, &gt; 280 nm</a:t>
            </a:r>
          </a:p>
          <a:p>
            <a:r>
              <a:rPr lang="en-US" baseline="0" dirty="0" smtClean="0"/>
              <a:t>Two concentric rings will be formed on the readout plane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8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Hunt equation</a:t>
            </a:r>
          </a:p>
          <a:p>
            <a:r>
              <a:rPr lang="en-US" dirty="0" smtClean="0"/>
              <a:t>Cherenkov</a:t>
            </a:r>
            <a:r>
              <a:rPr lang="en-US" baseline="0" dirty="0" smtClean="0"/>
              <a:t> light yield proportional to the inverse of the wavelength square</a:t>
            </a:r>
            <a:endParaRPr lang="en-US" dirty="0" smtClean="0"/>
          </a:p>
          <a:p>
            <a:r>
              <a:rPr lang="en-US" dirty="0" smtClean="0"/>
              <a:t>Scattering length proportional</a:t>
            </a:r>
            <a:r>
              <a:rPr lang="en-US" baseline="0" dirty="0" smtClean="0"/>
              <a:t> to the 4-th order of wavelength</a:t>
            </a:r>
            <a:endParaRPr lang="en-US" dirty="0" smtClean="0"/>
          </a:p>
          <a:p>
            <a:r>
              <a:rPr lang="en-US" dirty="0" smtClean="0"/>
              <a:t>Russian aerogel: hydrophilic</a:t>
            </a:r>
          </a:p>
          <a:p>
            <a:r>
              <a:rPr lang="en-US" dirty="0" smtClean="0"/>
              <a:t>Japanese aerogel: hydrophobic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E26C6-2898-4B86-8258-1B629698F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3-HD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17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9859"/>
            <a:ext cx="7315200" cy="2068642"/>
          </a:xfrm>
        </p:spPr>
        <p:txBody>
          <a:bodyPr anchor="b">
            <a:normAutofit/>
          </a:bodyPr>
          <a:lstStyle>
            <a:lvl1pPr algn="r">
              <a:defRPr sz="48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985526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624232"/>
            <a:ext cx="2297429" cy="365125"/>
          </a:xfrm>
        </p:spPr>
        <p:txBody>
          <a:bodyPr/>
          <a:lstStyle>
            <a:lvl1pPr algn="r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1/13/2014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0271" y="518858"/>
            <a:ext cx="6315129" cy="643631"/>
            <a:chOff x="2562531" y="518858"/>
            <a:chExt cx="6315129" cy="6436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203" y="518858"/>
              <a:ext cx="2059618" cy="6436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821" y="518858"/>
              <a:ext cx="1392839" cy="6400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518858"/>
              <a:ext cx="1005603" cy="6400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31" y="522409"/>
              <a:ext cx="1704669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08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69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1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0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defRPr/>
            </a:lvl4pPr>
            <a:lvl5pPr>
              <a:lnSpc>
                <a:spcPct val="10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2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6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4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5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0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49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831" y="86061"/>
            <a:ext cx="7078531" cy="763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668" y="935727"/>
            <a:ext cx="8713694" cy="546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0" y="6492873"/>
            <a:ext cx="1140311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92873"/>
            <a:ext cx="693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EIC's Forward Region PID - an EIC R&amp;D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3"/>
            <a:ext cx="487632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small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0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2259"/>
            <a:ext cx="7315200" cy="2068642"/>
          </a:xfrm>
        </p:spPr>
        <p:txBody>
          <a:bodyPr>
            <a:normAutofit/>
          </a:bodyPr>
          <a:lstStyle/>
          <a:p>
            <a:r>
              <a:rPr lang="en-US" sz="4000" cap="small" dirty="0" smtClean="0"/>
              <a:t>RICH Detector for the EIC’s Forward Region Particle Identification</a:t>
            </a:r>
            <a:endParaRPr lang="en-US" sz="40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84601"/>
            <a:ext cx="7315200" cy="1396999"/>
          </a:xfrm>
        </p:spPr>
        <p:txBody>
          <a:bodyPr>
            <a:noAutofit/>
          </a:bodyPr>
          <a:lstStyle/>
          <a:p>
            <a:r>
              <a:rPr lang="en-US" sz="1800" dirty="0" smtClean="0"/>
              <a:t>M. Contalbrigo, M. Demarteau, J.M. Durham,</a:t>
            </a:r>
          </a:p>
          <a:p>
            <a:r>
              <a:rPr lang="en-US" sz="1800" dirty="0" smtClean="0"/>
              <a:t>H. Hecke(co-PI), J. Huang, M. Liu, P. Rossi,</a:t>
            </a:r>
          </a:p>
          <a:p>
            <a:r>
              <a:rPr lang="en-US" sz="1800" dirty="0" smtClean="0"/>
              <a:t>Y. Qiang(co-PI), R. Wagner, C. Zorn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641246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n EIC R&amp;D Proposal – Jan 13,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651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Micro-Channel Plate-based </a:t>
            </a:r>
            <a:r>
              <a:rPr lang="en-US" dirty="0"/>
              <a:t>LAPPD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7993" y="2838652"/>
            <a:ext cx="3860482" cy="3780472"/>
            <a:chOff x="327661" y="2578528"/>
            <a:chExt cx="3860482" cy="37804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1" y="2578528"/>
              <a:ext cx="3860482" cy="378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23882" y="2868530"/>
              <a:ext cx="1334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 × 20 cm</a:t>
              </a:r>
              <a:r>
                <a:rPr lang="en-US" sz="1600" baseline="30000" dirty="0" smtClean="0"/>
                <a:t>2</a:t>
              </a:r>
              <a:endParaRPr lang="en-US" sz="1600" baseline="30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34143" y="4078925"/>
            <a:ext cx="4337685" cy="2408873"/>
            <a:chOff x="4419600" y="3733800"/>
            <a:chExt cx="4337685" cy="240887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3733800"/>
              <a:ext cx="4337685" cy="240887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073537" y="3733800"/>
              <a:ext cx="26837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bg1"/>
                  </a:solidFill>
                </a:rPr>
                <a:t>Ceramic body prototype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056042" y="1419801"/>
            <a:ext cx="3832070" cy="1974056"/>
            <a:chOff x="4267200" y="990600"/>
            <a:chExt cx="4489947" cy="2438400"/>
          </a:xfrm>
        </p:grpSpPr>
        <p:grpSp>
          <p:nvGrpSpPr>
            <p:cNvPr id="203" name="Group 202"/>
            <p:cNvGrpSpPr/>
            <p:nvPr/>
          </p:nvGrpSpPr>
          <p:grpSpPr>
            <a:xfrm>
              <a:off x="7235428" y="1219200"/>
              <a:ext cx="1521719" cy="2182624"/>
              <a:chOff x="7315200" y="1143000"/>
              <a:chExt cx="1521719" cy="2182624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7315200" y="1143000"/>
                <a:ext cx="1412783" cy="34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Glass window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7315200" y="1371600"/>
                <a:ext cx="1504815" cy="34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2"/>
                    </a:solidFill>
                  </a:rPr>
                  <a:t>Photocathode</a:t>
                </a:r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7315200" y="1752600"/>
                <a:ext cx="1521719" cy="57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Micro-Channel</a:t>
                </a:r>
              </a:p>
              <a:p>
                <a:r>
                  <a:rPr lang="en-US" sz="1200" dirty="0" smtClean="0"/>
                  <a:t>Plates (MCPs)</a:t>
                </a:r>
                <a:endParaRPr lang="en-US" sz="1200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315200" y="2678668"/>
                <a:ext cx="1412784" cy="34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Glass window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7315200" y="2450068"/>
                <a:ext cx="1303848" cy="34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C000"/>
                    </a:solidFill>
                  </a:rPr>
                  <a:t>Anode Strips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7315200" y="2983468"/>
                <a:ext cx="1506693" cy="34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Front-End Elec.</a:t>
                </a:r>
                <a:endParaRPr lang="en-US" sz="1200" dirty="0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4267200" y="990600"/>
              <a:ext cx="2892028" cy="2438400"/>
              <a:chOff x="4267200" y="990600"/>
              <a:chExt cx="2892028" cy="2438400"/>
            </a:xfrm>
          </p:grpSpPr>
          <p:sp>
            <p:nvSpPr>
              <p:cNvPr id="192" name="TextBox 191"/>
              <p:cNvSpPr txBox="1"/>
              <p:nvPr/>
            </p:nvSpPr>
            <p:spPr>
              <a:xfrm>
                <a:off x="5791200" y="990600"/>
                <a:ext cx="323427" cy="418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γ</a:t>
                </a:r>
                <a:endParaRPr lang="en-US" sz="1600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4644628" y="1905000"/>
                <a:ext cx="2453640" cy="228600"/>
                <a:chOff x="5715000" y="1905000"/>
                <a:chExt cx="2453640" cy="228600"/>
              </a:xfrm>
            </p:grpSpPr>
            <p:sp>
              <p:nvSpPr>
                <p:cNvPr id="21" name="Parallelogram 20"/>
                <p:cNvSpPr/>
                <p:nvPr/>
              </p:nvSpPr>
              <p:spPr bwMode="auto">
                <a:xfrm>
                  <a:off x="5715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2" name="Parallelogram 21"/>
                <p:cNvSpPr/>
                <p:nvPr/>
              </p:nvSpPr>
              <p:spPr bwMode="auto">
                <a:xfrm>
                  <a:off x="5791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3" name="Parallelogram 22"/>
                <p:cNvSpPr/>
                <p:nvPr/>
              </p:nvSpPr>
              <p:spPr bwMode="auto">
                <a:xfrm>
                  <a:off x="5867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4" name="Parallelogram 23"/>
                <p:cNvSpPr/>
                <p:nvPr/>
              </p:nvSpPr>
              <p:spPr bwMode="auto">
                <a:xfrm>
                  <a:off x="5943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5" name="Parallelogram 24"/>
                <p:cNvSpPr/>
                <p:nvPr/>
              </p:nvSpPr>
              <p:spPr bwMode="auto">
                <a:xfrm>
                  <a:off x="6019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6" name="Parallelogram 25"/>
                <p:cNvSpPr/>
                <p:nvPr/>
              </p:nvSpPr>
              <p:spPr bwMode="auto">
                <a:xfrm>
                  <a:off x="6096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7" name="Parallelogram 26"/>
                <p:cNvSpPr/>
                <p:nvPr/>
              </p:nvSpPr>
              <p:spPr bwMode="auto">
                <a:xfrm>
                  <a:off x="6172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8" name="Parallelogram 27"/>
                <p:cNvSpPr/>
                <p:nvPr/>
              </p:nvSpPr>
              <p:spPr bwMode="auto">
                <a:xfrm>
                  <a:off x="6248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9" name="Parallelogram 28"/>
                <p:cNvSpPr/>
                <p:nvPr/>
              </p:nvSpPr>
              <p:spPr bwMode="auto">
                <a:xfrm>
                  <a:off x="6324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0" name="Parallelogram 29"/>
                <p:cNvSpPr/>
                <p:nvPr/>
              </p:nvSpPr>
              <p:spPr bwMode="auto">
                <a:xfrm>
                  <a:off x="6400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1" name="Parallelogram 30"/>
                <p:cNvSpPr/>
                <p:nvPr/>
              </p:nvSpPr>
              <p:spPr bwMode="auto">
                <a:xfrm>
                  <a:off x="6477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2" name="Parallelogram 31"/>
                <p:cNvSpPr/>
                <p:nvPr/>
              </p:nvSpPr>
              <p:spPr bwMode="auto">
                <a:xfrm>
                  <a:off x="6553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3" name="Parallelogram 32"/>
                <p:cNvSpPr/>
                <p:nvPr/>
              </p:nvSpPr>
              <p:spPr bwMode="auto">
                <a:xfrm>
                  <a:off x="6629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4" name="Parallelogram 33"/>
                <p:cNvSpPr/>
                <p:nvPr/>
              </p:nvSpPr>
              <p:spPr bwMode="auto">
                <a:xfrm>
                  <a:off x="6705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5" name="Parallelogram 34"/>
                <p:cNvSpPr/>
                <p:nvPr/>
              </p:nvSpPr>
              <p:spPr bwMode="auto">
                <a:xfrm>
                  <a:off x="6781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6" name="Parallelogram 35"/>
                <p:cNvSpPr/>
                <p:nvPr/>
              </p:nvSpPr>
              <p:spPr bwMode="auto">
                <a:xfrm>
                  <a:off x="6858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7" name="Parallelogram 36"/>
                <p:cNvSpPr/>
                <p:nvPr/>
              </p:nvSpPr>
              <p:spPr bwMode="auto">
                <a:xfrm>
                  <a:off x="6934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8" name="Parallelogram 37"/>
                <p:cNvSpPr/>
                <p:nvPr/>
              </p:nvSpPr>
              <p:spPr bwMode="auto">
                <a:xfrm>
                  <a:off x="7010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9" name="Parallelogram 38"/>
                <p:cNvSpPr/>
                <p:nvPr/>
              </p:nvSpPr>
              <p:spPr bwMode="auto">
                <a:xfrm>
                  <a:off x="7086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0" name="Parallelogram 39"/>
                <p:cNvSpPr/>
                <p:nvPr/>
              </p:nvSpPr>
              <p:spPr bwMode="auto">
                <a:xfrm>
                  <a:off x="7162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1" name="Parallelogram 40"/>
                <p:cNvSpPr/>
                <p:nvPr/>
              </p:nvSpPr>
              <p:spPr bwMode="auto">
                <a:xfrm>
                  <a:off x="7239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2" name="Parallelogram 41"/>
                <p:cNvSpPr/>
                <p:nvPr/>
              </p:nvSpPr>
              <p:spPr bwMode="auto">
                <a:xfrm>
                  <a:off x="7315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3" name="Parallelogram 42"/>
                <p:cNvSpPr/>
                <p:nvPr/>
              </p:nvSpPr>
              <p:spPr bwMode="auto">
                <a:xfrm>
                  <a:off x="7391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4" name="Parallelogram 43"/>
                <p:cNvSpPr/>
                <p:nvPr/>
              </p:nvSpPr>
              <p:spPr bwMode="auto">
                <a:xfrm>
                  <a:off x="7467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5" name="Parallelogram 44"/>
                <p:cNvSpPr/>
                <p:nvPr/>
              </p:nvSpPr>
              <p:spPr bwMode="auto">
                <a:xfrm>
                  <a:off x="7543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6" name="Parallelogram 45"/>
                <p:cNvSpPr/>
                <p:nvPr/>
              </p:nvSpPr>
              <p:spPr bwMode="auto">
                <a:xfrm>
                  <a:off x="7620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7" name="Parallelogram 46"/>
                <p:cNvSpPr/>
                <p:nvPr/>
              </p:nvSpPr>
              <p:spPr bwMode="auto">
                <a:xfrm>
                  <a:off x="7696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8" name="Parallelogram 47"/>
                <p:cNvSpPr/>
                <p:nvPr/>
              </p:nvSpPr>
              <p:spPr bwMode="auto">
                <a:xfrm>
                  <a:off x="7772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49" name="Parallelogram 48"/>
                <p:cNvSpPr/>
                <p:nvPr/>
              </p:nvSpPr>
              <p:spPr bwMode="auto">
                <a:xfrm>
                  <a:off x="7848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50" name="Parallelogram 49"/>
                <p:cNvSpPr/>
                <p:nvPr/>
              </p:nvSpPr>
              <p:spPr bwMode="auto">
                <a:xfrm>
                  <a:off x="7924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51" name="Parallelogram 50"/>
                <p:cNvSpPr/>
                <p:nvPr/>
              </p:nvSpPr>
              <p:spPr bwMode="auto">
                <a:xfrm>
                  <a:off x="8001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52" name="Parallelogram 51"/>
                <p:cNvSpPr/>
                <p:nvPr/>
              </p:nvSpPr>
              <p:spPr bwMode="auto">
                <a:xfrm>
                  <a:off x="8077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 flipH="1">
                <a:off x="4644628" y="2209800"/>
                <a:ext cx="2453640" cy="228600"/>
                <a:chOff x="5105400" y="1905000"/>
                <a:chExt cx="2453640" cy="228600"/>
              </a:xfrm>
            </p:grpSpPr>
            <p:sp>
              <p:nvSpPr>
                <p:cNvPr id="96" name="Parallelogram 95"/>
                <p:cNvSpPr/>
                <p:nvPr/>
              </p:nvSpPr>
              <p:spPr bwMode="auto">
                <a:xfrm>
                  <a:off x="5105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" name="Parallelogram 96"/>
                <p:cNvSpPr/>
                <p:nvPr/>
              </p:nvSpPr>
              <p:spPr bwMode="auto">
                <a:xfrm>
                  <a:off x="5181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" name="Parallelogram 97"/>
                <p:cNvSpPr/>
                <p:nvPr/>
              </p:nvSpPr>
              <p:spPr bwMode="auto">
                <a:xfrm>
                  <a:off x="5257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9" name="Parallelogram 98"/>
                <p:cNvSpPr/>
                <p:nvPr/>
              </p:nvSpPr>
              <p:spPr bwMode="auto">
                <a:xfrm>
                  <a:off x="5334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0" name="Parallelogram 99"/>
                <p:cNvSpPr/>
                <p:nvPr/>
              </p:nvSpPr>
              <p:spPr bwMode="auto">
                <a:xfrm>
                  <a:off x="5410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1" name="Parallelogram 100"/>
                <p:cNvSpPr/>
                <p:nvPr/>
              </p:nvSpPr>
              <p:spPr bwMode="auto">
                <a:xfrm>
                  <a:off x="5486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2" name="Parallelogram 101"/>
                <p:cNvSpPr/>
                <p:nvPr/>
              </p:nvSpPr>
              <p:spPr bwMode="auto">
                <a:xfrm>
                  <a:off x="5562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3" name="Parallelogram 102"/>
                <p:cNvSpPr/>
                <p:nvPr/>
              </p:nvSpPr>
              <p:spPr bwMode="auto">
                <a:xfrm>
                  <a:off x="5638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4" name="Parallelogram 103"/>
                <p:cNvSpPr/>
                <p:nvPr/>
              </p:nvSpPr>
              <p:spPr bwMode="auto">
                <a:xfrm>
                  <a:off x="5715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5" name="Parallelogram 104"/>
                <p:cNvSpPr/>
                <p:nvPr/>
              </p:nvSpPr>
              <p:spPr bwMode="auto">
                <a:xfrm>
                  <a:off x="5791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6" name="Parallelogram 105"/>
                <p:cNvSpPr/>
                <p:nvPr/>
              </p:nvSpPr>
              <p:spPr bwMode="auto">
                <a:xfrm>
                  <a:off x="5867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7" name="Parallelogram 106"/>
                <p:cNvSpPr/>
                <p:nvPr/>
              </p:nvSpPr>
              <p:spPr bwMode="auto">
                <a:xfrm>
                  <a:off x="5943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8" name="Parallelogram 107"/>
                <p:cNvSpPr/>
                <p:nvPr/>
              </p:nvSpPr>
              <p:spPr bwMode="auto">
                <a:xfrm>
                  <a:off x="6019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9" name="Parallelogram 108"/>
                <p:cNvSpPr/>
                <p:nvPr/>
              </p:nvSpPr>
              <p:spPr bwMode="auto">
                <a:xfrm>
                  <a:off x="6096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0" name="Parallelogram 109"/>
                <p:cNvSpPr/>
                <p:nvPr/>
              </p:nvSpPr>
              <p:spPr bwMode="auto">
                <a:xfrm>
                  <a:off x="6172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1" name="Parallelogram 110"/>
                <p:cNvSpPr/>
                <p:nvPr/>
              </p:nvSpPr>
              <p:spPr bwMode="auto">
                <a:xfrm>
                  <a:off x="6248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2" name="Parallelogram 111"/>
                <p:cNvSpPr/>
                <p:nvPr/>
              </p:nvSpPr>
              <p:spPr bwMode="auto">
                <a:xfrm>
                  <a:off x="6324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3" name="Parallelogram 112"/>
                <p:cNvSpPr/>
                <p:nvPr/>
              </p:nvSpPr>
              <p:spPr bwMode="auto">
                <a:xfrm>
                  <a:off x="6400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4" name="Parallelogram 113"/>
                <p:cNvSpPr/>
                <p:nvPr/>
              </p:nvSpPr>
              <p:spPr bwMode="auto">
                <a:xfrm>
                  <a:off x="6477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5" name="Parallelogram 114"/>
                <p:cNvSpPr/>
                <p:nvPr/>
              </p:nvSpPr>
              <p:spPr bwMode="auto">
                <a:xfrm>
                  <a:off x="6553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6" name="Parallelogram 115"/>
                <p:cNvSpPr/>
                <p:nvPr/>
              </p:nvSpPr>
              <p:spPr bwMode="auto">
                <a:xfrm>
                  <a:off x="6629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7" name="Parallelogram 116"/>
                <p:cNvSpPr/>
                <p:nvPr/>
              </p:nvSpPr>
              <p:spPr bwMode="auto">
                <a:xfrm>
                  <a:off x="6705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8" name="Parallelogram 117"/>
                <p:cNvSpPr/>
                <p:nvPr/>
              </p:nvSpPr>
              <p:spPr bwMode="auto">
                <a:xfrm>
                  <a:off x="6781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9" name="Parallelogram 118"/>
                <p:cNvSpPr/>
                <p:nvPr/>
              </p:nvSpPr>
              <p:spPr bwMode="auto">
                <a:xfrm>
                  <a:off x="6858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0" name="Parallelogram 119"/>
                <p:cNvSpPr/>
                <p:nvPr/>
              </p:nvSpPr>
              <p:spPr bwMode="auto">
                <a:xfrm>
                  <a:off x="6934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1" name="Parallelogram 120"/>
                <p:cNvSpPr/>
                <p:nvPr/>
              </p:nvSpPr>
              <p:spPr bwMode="auto">
                <a:xfrm>
                  <a:off x="7010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2" name="Parallelogram 121"/>
                <p:cNvSpPr/>
                <p:nvPr/>
              </p:nvSpPr>
              <p:spPr bwMode="auto">
                <a:xfrm>
                  <a:off x="7086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3" name="Parallelogram 122"/>
                <p:cNvSpPr/>
                <p:nvPr/>
              </p:nvSpPr>
              <p:spPr bwMode="auto">
                <a:xfrm>
                  <a:off x="71628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4" name="Parallelogram 123"/>
                <p:cNvSpPr/>
                <p:nvPr/>
              </p:nvSpPr>
              <p:spPr bwMode="auto">
                <a:xfrm>
                  <a:off x="72390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5" name="Parallelogram 124"/>
                <p:cNvSpPr/>
                <p:nvPr/>
              </p:nvSpPr>
              <p:spPr bwMode="auto">
                <a:xfrm>
                  <a:off x="73152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" name="Parallelogram 125"/>
                <p:cNvSpPr/>
                <p:nvPr/>
              </p:nvSpPr>
              <p:spPr bwMode="auto">
                <a:xfrm>
                  <a:off x="73914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" name="Parallelogram 126"/>
                <p:cNvSpPr/>
                <p:nvPr/>
              </p:nvSpPr>
              <p:spPr bwMode="auto">
                <a:xfrm>
                  <a:off x="7467600" y="1905000"/>
                  <a:ext cx="91440" cy="228600"/>
                </a:xfrm>
                <a:prstGeom prst="parallelogram">
                  <a:avLst>
                    <a:gd name="adj" fmla="val 56819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  <p:sp>
            <p:nvSpPr>
              <p:cNvPr id="152" name="Freeform 151"/>
              <p:cNvSpPr/>
              <p:nvPr/>
            </p:nvSpPr>
            <p:spPr bwMode="auto">
              <a:xfrm>
                <a:off x="5866209" y="1454944"/>
                <a:ext cx="28575" cy="523875"/>
              </a:xfrm>
              <a:custGeom>
                <a:avLst/>
                <a:gdLst>
                  <a:gd name="connsiteX0" fmla="*/ 0 w 28575"/>
                  <a:gd name="connsiteY0" fmla="*/ 0 h 523875"/>
                  <a:gd name="connsiteX1" fmla="*/ 19050 w 28575"/>
                  <a:gd name="connsiteY1" fmla="*/ 247650 h 523875"/>
                  <a:gd name="connsiteX2" fmla="*/ 28575 w 28575"/>
                  <a:gd name="connsiteY2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523875">
                    <a:moveTo>
                      <a:pt x="0" y="0"/>
                    </a:moveTo>
                    <a:cubicBezTo>
                      <a:pt x="7144" y="80169"/>
                      <a:pt x="14288" y="160338"/>
                      <a:pt x="19050" y="247650"/>
                    </a:cubicBezTo>
                    <a:cubicBezTo>
                      <a:pt x="23812" y="334962"/>
                      <a:pt x="26193" y="429418"/>
                      <a:pt x="28575" y="523875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 bwMode="auto">
              <a:xfrm>
                <a:off x="5835253" y="1976438"/>
                <a:ext cx="61913" cy="119062"/>
              </a:xfrm>
              <a:custGeom>
                <a:avLst/>
                <a:gdLst>
                  <a:gd name="connsiteX0" fmla="*/ 61913 w 61913"/>
                  <a:gd name="connsiteY0" fmla="*/ 0 h 119062"/>
                  <a:gd name="connsiteX1" fmla="*/ 21431 w 61913"/>
                  <a:gd name="connsiteY1" fmla="*/ 69056 h 119062"/>
                  <a:gd name="connsiteX2" fmla="*/ 0 w 61913"/>
                  <a:gd name="connsiteY2" fmla="*/ 119062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13" h="119062">
                    <a:moveTo>
                      <a:pt x="61913" y="0"/>
                    </a:moveTo>
                    <a:cubicBezTo>
                      <a:pt x="46831" y="24606"/>
                      <a:pt x="31750" y="49212"/>
                      <a:pt x="21431" y="69056"/>
                    </a:cubicBezTo>
                    <a:cubicBezTo>
                      <a:pt x="11112" y="88900"/>
                      <a:pt x="5556" y="103981"/>
                      <a:pt x="0" y="119062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 bwMode="auto">
              <a:xfrm>
                <a:off x="5851922" y="1974056"/>
                <a:ext cx="45244" cy="52388"/>
              </a:xfrm>
              <a:custGeom>
                <a:avLst/>
                <a:gdLst>
                  <a:gd name="connsiteX0" fmla="*/ 45244 w 45244"/>
                  <a:gd name="connsiteY0" fmla="*/ 0 h 52388"/>
                  <a:gd name="connsiteX1" fmla="*/ 0 w 45244"/>
                  <a:gd name="connsiteY1" fmla="*/ 52388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44" h="52388">
                    <a:moveTo>
                      <a:pt x="45244" y="0"/>
                    </a:moveTo>
                    <a:lnTo>
                      <a:pt x="0" y="52388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 bwMode="auto">
              <a:xfrm>
                <a:off x="5832872" y="1974056"/>
                <a:ext cx="64294" cy="269082"/>
              </a:xfrm>
              <a:custGeom>
                <a:avLst/>
                <a:gdLst>
                  <a:gd name="connsiteX0" fmla="*/ 64294 w 64294"/>
                  <a:gd name="connsiteY0" fmla="*/ 0 h 269082"/>
                  <a:gd name="connsiteX1" fmla="*/ 26194 w 64294"/>
                  <a:gd name="connsiteY1" fmla="*/ 100013 h 269082"/>
                  <a:gd name="connsiteX2" fmla="*/ 0 w 64294"/>
                  <a:gd name="connsiteY2" fmla="*/ 269082 h 26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294" h="269082">
                    <a:moveTo>
                      <a:pt x="64294" y="0"/>
                    </a:moveTo>
                    <a:cubicBezTo>
                      <a:pt x="50602" y="27583"/>
                      <a:pt x="36910" y="55166"/>
                      <a:pt x="26194" y="100013"/>
                    </a:cubicBezTo>
                    <a:cubicBezTo>
                      <a:pt x="15478" y="144860"/>
                      <a:pt x="7739" y="206971"/>
                      <a:pt x="0" y="269082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 bwMode="auto">
              <a:xfrm>
                <a:off x="5841206" y="2026444"/>
                <a:ext cx="10716" cy="261937"/>
              </a:xfrm>
              <a:custGeom>
                <a:avLst/>
                <a:gdLst>
                  <a:gd name="connsiteX0" fmla="*/ 10716 w 10716"/>
                  <a:gd name="connsiteY0" fmla="*/ 0 h 261937"/>
                  <a:gd name="connsiteX1" fmla="*/ 1191 w 10716"/>
                  <a:gd name="connsiteY1" fmla="*/ 150019 h 261937"/>
                  <a:gd name="connsiteX2" fmla="*/ 3572 w 10716"/>
                  <a:gd name="connsiteY2" fmla="*/ 261937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16" h="261937">
                    <a:moveTo>
                      <a:pt x="10716" y="0"/>
                    </a:moveTo>
                    <a:cubicBezTo>
                      <a:pt x="6549" y="53181"/>
                      <a:pt x="2382" y="106363"/>
                      <a:pt x="1191" y="150019"/>
                    </a:cubicBezTo>
                    <a:cubicBezTo>
                      <a:pt x="0" y="193675"/>
                      <a:pt x="1786" y="227806"/>
                      <a:pt x="3572" y="261937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5832872" y="2093119"/>
                <a:ext cx="30956" cy="276225"/>
              </a:xfrm>
              <a:custGeom>
                <a:avLst/>
                <a:gdLst>
                  <a:gd name="connsiteX0" fmla="*/ 0 w 30956"/>
                  <a:gd name="connsiteY0" fmla="*/ 0 h 276225"/>
                  <a:gd name="connsiteX1" fmla="*/ 21431 w 30956"/>
                  <a:gd name="connsiteY1" fmla="*/ 154781 h 276225"/>
                  <a:gd name="connsiteX2" fmla="*/ 30956 w 30956"/>
                  <a:gd name="connsiteY2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56" h="276225">
                    <a:moveTo>
                      <a:pt x="0" y="0"/>
                    </a:moveTo>
                    <a:cubicBezTo>
                      <a:pt x="8136" y="54371"/>
                      <a:pt x="16272" y="108743"/>
                      <a:pt x="21431" y="154781"/>
                    </a:cubicBezTo>
                    <a:cubicBezTo>
                      <a:pt x="26590" y="200819"/>
                      <a:pt x="28773" y="238522"/>
                      <a:pt x="30956" y="276225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5828109" y="2121694"/>
                <a:ext cx="4763" cy="119062"/>
              </a:xfrm>
              <a:custGeom>
                <a:avLst/>
                <a:gdLst>
                  <a:gd name="connsiteX0" fmla="*/ 0 w 4763"/>
                  <a:gd name="connsiteY0" fmla="*/ 0 h 119062"/>
                  <a:gd name="connsiteX1" fmla="*/ 4763 w 4763"/>
                  <a:gd name="connsiteY1" fmla="*/ 119062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3" h="119062">
                    <a:moveTo>
                      <a:pt x="0" y="0"/>
                    </a:moveTo>
                    <a:lnTo>
                      <a:pt x="4763" y="119062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5840016" y="2255044"/>
                <a:ext cx="50006" cy="97631"/>
              </a:xfrm>
              <a:custGeom>
                <a:avLst/>
                <a:gdLst>
                  <a:gd name="connsiteX0" fmla="*/ 0 w 50006"/>
                  <a:gd name="connsiteY0" fmla="*/ 0 h 97631"/>
                  <a:gd name="connsiteX1" fmla="*/ 50006 w 50006"/>
                  <a:gd name="connsiteY1" fmla="*/ 97631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006" h="97631">
                    <a:moveTo>
                      <a:pt x="0" y="0"/>
                    </a:moveTo>
                    <a:lnTo>
                      <a:pt x="50006" y="97631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5835253" y="2085975"/>
                <a:ext cx="64294" cy="309563"/>
              </a:xfrm>
              <a:custGeom>
                <a:avLst/>
                <a:gdLst>
                  <a:gd name="connsiteX0" fmla="*/ 0 w 64294"/>
                  <a:gd name="connsiteY0" fmla="*/ 0 h 309563"/>
                  <a:gd name="connsiteX1" fmla="*/ 30956 w 64294"/>
                  <a:gd name="connsiteY1" fmla="*/ 188119 h 309563"/>
                  <a:gd name="connsiteX2" fmla="*/ 64294 w 64294"/>
                  <a:gd name="connsiteY2" fmla="*/ 309563 h 30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294" h="309563">
                    <a:moveTo>
                      <a:pt x="0" y="0"/>
                    </a:moveTo>
                    <a:cubicBezTo>
                      <a:pt x="10120" y="68262"/>
                      <a:pt x="20240" y="136525"/>
                      <a:pt x="30956" y="188119"/>
                    </a:cubicBezTo>
                    <a:cubicBezTo>
                      <a:pt x="41672" y="239713"/>
                      <a:pt x="52983" y="274638"/>
                      <a:pt x="64294" y="309563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>
                <a:off x="5847159" y="2288381"/>
                <a:ext cx="133350" cy="535782"/>
              </a:xfrm>
              <a:custGeom>
                <a:avLst/>
                <a:gdLst>
                  <a:gd name="connsiteX0" fmla="*/ 0 w 133350"/>
                  <a:gd name="connsiteY0" fmla="*/ 0 h 535782"/>
                  <a:gd name="connsiteX1" fmla="*/ 90488 w 133350"/>
                  <a:gd name="connsiteY1" fmla="*/ 304800 h 535782"/>
                  <a:gd name="connsiteX2" fmla="*/ 133350 w 133350"/>
                  <a:gd name="connsiteY2" fmla="*/ 535782 h 53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535782">
                    <a:moveTo>
                      <a:pt x="0" y="0"/>
                    </a:moveTo>
                    <a:cubicBezTo>
                      <a:pt x="34131" y="107751"/>
                      <a:pt x="68263" y="215503"/>
                      <a:pt x="90488" y="304800"/>
                    </a:cubicBezTo>
                    <a:cubicBezTo>
                      <a:pt x="112713" y="394097"/>
                      <a:pt x="123031" y="464939"/>
                      <a:pt x="133350" y="535782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 bwMode="auto">
              <a:xfrm>
                <a:off x="5868591" y="2397919"/>
                <a:ext cx="76200" cy="421481"/>
              </a:xfrm>
              <a:custGeom>
                <a:avLst/>
                <a:gdLst>
                  <a:gd name="connsiteX0" fmla="*/ 0 w 76200"/>
                  <a:gd name="connsiteY0" fmla="*/ 0 h 421481"/>
                  <a:gd name="connsiteX1" fmla="*/ 54768 w 76200"/>
                  <a:gd name="connsiteY1" fmla="*/ 257175 h 421481"/>
                  <a:gd name="connsiteX2" fmla="*/ 76200 w 76200"/>
                  <a:gd name="connsiteY2" fmla="*/ 421481 h 42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421481">
                    <a:moveTo>
                      <a:pt x="0" y="0"/>
                    </a:moveTo>
                    <a:cubicBezTo>
                      <a:pt x="21034" y="93464"/>
                      <a:pt x="42068" y="186928"/>
                      <a:pt x="54768" y="257175"/>
                    </a:cubicBezTo>
                    <a:cubicBezTo>
                      <a:pt x="67468" y="327422"/>
                      <a:pt x="71834" y="374451"/>
                      <a:pt x="76200" y="421481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5892403" y="2352675"/>
                <a:ext cx="38100" cy="464344"/>
              </a:xfrm>
              <a:custGeom>
                <a:avLst/>
                <a:gdLst>
                  <a:gd name="connsiteX0" fmla="*/ 0 w 38100"/>
                  <a:gd name="connsiteY0" fmla="*/ 0 h 464344"/>
                  <a:gd name="connsiteX1" fmla="*/ 30956 w 38100"/>
                  <a:gd name="connsiteY1" fmla="*/ 335756 h 464344"/>
                  <a:gd name="connsiteX2" fmla="*/ 38100 w 38100"/>
                  <a:gd name="connsiteY2" fmla="*/ 464344 h 46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464344">
                    <a:moveTo>
                      <a:pt x="0" y="0"/>
                    </a:moveTo>
                    <a:cubicBezTo>
                      <a:pt x="12303" y="129182"/>
                      <a:pt x="24606" y="258365"/>
                      <a:pt x="30956" y="335756"/>
                    </a:cubicBezTo>
                    <a:cubicBezTo>
                      <a:pt x="37306" y="413147"/>
                      <a:pt x="37703" y="438745"/>
                      <a:pt x="38100" y="464344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5875734" y="2336006"/>
                <a:ext cx="123825" cy="485775"/>
              </a:xfrm>
              <a:custGeom>
                <a:avLst/>
                <a:gdLst>
                  <a:gd name="connsiteX0" fmla="*/ 0 w 123825"/>
                  <a:gd name="connsiteY0" fmla="*/ 0 h 485775"/>
                  <a:gd name="connsiteX1" fmla="*/ 92869 w 123825"/>
                  <a:gd name="connsiteY1" fmla="*/ 333375 h 485775"/>
                  <a:gd name="connsiteX2" fmla="*/ 123825 w 123825"/>
                  <a:gd name="connsiteY2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485775">
                    <a:moveTo>
                      <a:pt x="0" y="0"/>
                    </a:moveTo>
                    <a:cubicBezTo>
                      <a:pt x="36116" y="126206"/>
                      <a:pt x="72232" y="252413"/>
                      <a:pt x="92869" y="333375"/>
                    </a:cubicBezTo>
                    <a:cubicBezTo>
                      <a:pt x="113506" y="414337"/>
                      <a:pt x="118665" y="450056"/>
                      <a:pt x="123825" y="485775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5894784" y="2428875"/>
                <a:ext cx="19050" cy="385763"/>
              </a:xfrm>
              <a:custGeom>
                <a:avLst/>
                <a:gdLst>
                  <a:gd name="connsiteX0" fmla="*/ 19050 w 19050"/>
                  <a:gd name="connsiteY0" fmla="*/ 0 h 385763"/>
                  <a:gd name="connsiteX1" fmla="*/ 11907 w 19050"/>
                  <a:gd name="connsiteY1" fmla="*/ 254794 h 385763"/>
                  <a:gd name="connsiteX2" fmla="*/ 0 w 19050"/>
                  <a:gd name="connsiteY2" fmla="*/ 385763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385763">
                    <a:moveTo>
                      <a:pt x="19050" y="0"/>
                    </a:moveTo>
                    <a:cubicBezTo>
                      <a:pt x="17066" y="95250"/>
                      <a:pt x="15082" y="190500"/>
                      <a:pt x="11907" y="254794"/>
                    </a:cubicBezTo>
                    <a:cubicBezTo>
                      <a:pt x="8732" y="319088"/>
                      <a:pt x="4366" y="352425"/>
                      <a:pt x="0" y="385763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5861447" y="2300288"/>
                <a:ext cx="171450" cy="521493"/>
              </a:xfrm>
              <a:custGeom>
                <a:avLst/>
                <a:gdLst>
                  <a:gd name="connsiteX0" fmla="*/ 0 w 171450"/>
                  <a:gd name="connsiteY0" fmla="*/ 0 h 521493"/>
                  <a:gd name="connsiteX1" fmla="*/ 121444 w 171450"/>
                  <a:gd name="connsiteY1" fmla="*/ 326231 h 521493"/>
                  <a:gd name="connsiteX2" fmla="*/ 171450 w 171450"/>
                  <a:gd name="connsiteY2" fmla="*/ 521493 h 52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521493">
                    <a:moveTo>
                      <a:pt x="0" y="0"/>
                    </a:moveTo>
                    <a:cubicBezTo>
                      <a:pt x="46434" y="119658"/>
                      <a:pt x="92869" y="239316"/>
                      <a:pt x="121444" y="326231"/>
                    </a:cubicBezTo>
                    <a:cubicBezTo>
                      <a:pt x="150019" y="413146"/>
                      <a:pt x="160734" y="467319"/>
                      <a:pt x="171450" y="521493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5866209" y="2378869"/>
                <a:ext cx="26194" cy="440531"/>
              </a:xfrm>
              <a:custGeom>
                <a:avLst/>
                <a:gdLst>
                  <a:gd name="connsiteX0" fmla="*/ 26194 w 26194"/>
                  <a:gd name="connsiteY0" fmla="*/ 0 h 440531"/>
                  <a:gd name="connsiteX1" fmla="*/ 19050 w 26194"/>
                  <a:gd name="connsiteY1" fmla="*/ 264319 h 440531"/>
                  <a:gd name="connsiteX2" fmla="*/ 0 w 26194"/>
                  <a:gd name="connsiteY2" fmla="*/ 440531 h 44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94" h="440531">
                    <a:moveTo>
                      <a:pt x="26194" y="0"/>
                    </a:moveTo>
                    <a:cubicBezTo>
                      <a:pt x="24805" y="95448"/>
                      <a:pt x="23416" y="190897"/>
                      <a:pt x="19050" y="264319"/>
                    </a:cubicBezTo>
                    <a:cubicBezTo>
                      <a:pt x="14684" y="337741"/>
                      <a:pt x="7342" y="389136"/>
                      <a:pt x="0" y="440531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5866209" y="2381250"/>
                <a:ext cx="100013" cy="431006"/>
              </a:xfrm>
              <a:custGeom>
                <a:avLst/>
                <a:gdLst>
                  <a:gd name="connsiteX0" fmla="*/ 0 w 100013"/>
                  <a:gd name="connsiteY0" fmla="*/ 0 h 431006"/>
                  <a:gd name="connsiteX1" fmla="*/ 80963 w 100013"/>
                  <a:gd name="connsiteY1" fmla="*/ 280988 h 431006"/>
                  <a:gd name="connsiteX2" fmla="*/ 100013 w 100013"/>
                  <a:gd name="connsiteY2" fmla="*/ 431006 h 4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3" h="431006">
                    <a:moveTo>
                      <a:pt x="0" y="0"/>
                    </a:moveTo>
                    <a:cubicBezTo>
                      <a:pt x="32147" y="104577"/>
                      <a:pt x="64294" y="209154"/>
                      <a:pt x="80963" y="280988"/>
                    </a:cubicBezTo>
                    <a:cubicBezTo>
                      <a:pt x="97632" y="352822"/>
                      <a:pt x="98822" y="391914"/>
                      <a:pt x="100013" y="431006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5890022" y="2400300"/>
                <a:ext cx="9922" cy="416719"/>
              </a:xfrm>
              <a:custGeom>
                <a:avLst/>
                <a:gdLst>
                  <a:gd name="connsiteX0" fmla="*/ 0 w 9922"/>
                  <a:gd name="connsiteY0" fmla="*/ 0 h 416719"/>
                  <a:gd name="connsiteX1" fmla="*/ 9525 w 9922"/>
                  <a:gd name="connsiteY1" fmla="*/ 271463 h 416719"/>
                  <a:gd name="connsiteX2" fmla="*/ 2381 w 9922"/>
                  <a:gd name="connsiteY2" fmla="*/ 416719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22" h="416719">
                    <a:moveTo>
                      <a:pt x="0" y="0"/>
                    </a:moveTo>
                    <a:cubicBezTo>
                      <a:pt x="4564" y="101005"/>
                      <a:pt x="9128" y="202010"/>
                      <a:pt x="9525" y="271463"/>
                    </a:cubicBezTo>
                    <a:cubicBezTo>
                      <a:pt x="9922" y="340916"/>
                      <a:pt x="6151" y="378817"/>
                      <a:pt x="2381" y="416719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5868591" y="2338388"/>
                <a:ext cx="150018" cy="476250"/>
              </a:xfrm>
              <a:custGeom>
                <a:avLst/>
                <a:gdLst>
                  <a:gd name="connsiteX0" fmla="*/ 0 w 150018"/>
                  <a:gd name="connsiteY0" fmla="*/ 0 h 476250"/>
                  <a:gd name="connsiteX1" fmla="*/ 109537 w 150018"/>
                  <a:gd name="connsiteY1" fmla="*/ 302418 h 476250"/>
                  <a:gd name="connsiteX2" fmla="*/ 150018 w 150018"/>
                  <a:gd name="connsiteY2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018" h="476250">
                    <a:moveTo>
                      <a:pt x="0" y="0"/>
                    </a:moveTo>
                    <a:cubicBezTo>
                      <a:pt x="42267" y="111521"/>
                      <a:pt x="84534" y="223043"/>
                      <a:pt x="109537" y="302418"/>
                    </a:cubicBezTo>
                    <a:cubicBezTo>
                      <a:pt x="134540" y="381793"/>
                      <a:pt x="142279" y="429021"/>
                      <a:pt x="150018" y="476250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5890022" y="2374106"/>
                <a:ext cx="52387" cy="442913"/>
              </a:xfrm>
              <a:custGeom>
                <a:avLst/>
                <a:gdLst>
                  <a:gd name="connsiteX0" fmla="*/ 0 w 52387"/>
                  <a:gd name="connsiteY0" fmla="*/ 0 h 442913"/>
                  <a:gd name="connsiteX1" fmla="*/ 38100 w 52387"/>
                  <a:gd name="connsiteY1" fmla="*/ 309563 h 442913"/>
                  <a:gd name="connsiteX2" fmla="*/ 52387 w 52387"/>
                  <a:gd name="connsiteY2" fmla="*/ 442913 h 44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87" h="442913">
                    <a:moveTo>
                      <a:pt x="0" y="0"/>
                    </a:moveTo>
                    <a:cubicBezTo>
                      <a:pt x="14684" y="117872"/>
                      <a:pt x="29369" y="235744"/>
                      <a:pt x="38100" y="309563"/>
                    </a:cubicBezTo>
                    <a:cubicBezTo>
                      <a:pt x="46831" y="383382"/>
                      <a:pt x="49609" y="413147"/>
                      <a:pt x="52387" y="442913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5854303" y="2243138"/>
                <a:ext cx="67866" cy="571500"/>
              </a:xfrm>
              <a:custGeom>
                <a:avLst/>
                <a:gdLst>
                  <a:gd name="connsiteX0" fmla="*/ 0 w 67866"/>
                  <a:gd name="connsiteY0" fmla="*/ 0 h 571500"/>
                  <a:gd name="connsiteX1" fmla="*/ 57150 w 67866"/>
                  <a:gd name="connsiteY1" fmla="*/ 395287 h 571500"/>
                  <a:gd name="connsiteX2" fmla="*/ 64294 w 67866"/>
                  <a:gd name="connsiteY2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866" h="571500">
                    <a:moveTo>
                      <a:pt x="0" y="0"/>
                    </a:moveTo>
                    <a:cubicBezTo>
                      <a:pt x="23217" y="150018"/>
                      <a:pt x="46434" y="300037"/>
                      <a:pt x="57150" y="395287"/>
                    </a:cubicBezTo>
                    <a:cubicBezTo>
                      <a:pt x="67866" y="490537"/>
                      <a:pt x="66080" y="531018"/>
                      <a:pt x="64294" y="571500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 bwMode="auto">
              <a:xfrm>
                <a:off x="5851922" y="2283619"/>
                <a:ext cx="142081" cy="528637"/>
              </a:xfrm>
              <a:custGeom>
                <a:avLst/>
                <a:gdLst>
                  <a:gd name="connsiteX0" fmla="*/ 0 w 142081"/>
                  <a:gd name="connsiteY0" fmla="*/ 0 h 528637"/>
                  <a:gd name="connsiteX1" fmla="*/ 119062 w 142081"/>
                  <a:gd name="connsiteY1" fmla="*/ 402431 h 528637"/>
                  <a:gd name="connsiteX2" fmla="*/ 138112 w 142081"/>
                  <a:gd name="connsiteY2" fmla="*/ 528637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081" h="528637">
                    <a:moveTo>
                      <a:pt x="0" y="0"/>
                    </a:moveTo>
                    <a:cubicBezTo>
                      <a:pt x="48021" y="157162"/>
                      <a:pt x="96043" y="314325"/>
                      <a:pt x="119062" y="402431"/>
                    </a:cubicBezTo>
                    <a:cubicBezTo>
                      <a:pt x="142081" y="490537"/>
                      <a:pt x="140096" y="509587"/>
                      <a:pt x="138112" y="528637"/>
                    </a:cubicBezTo>
                  </a:path>
                </a:pathLst>
              </a:custGeom>
              <a:noFill/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81" name="Elbow Connector 180"/>
              <p:cNvCxnSpPr>
                <a:stCxn id="139" idx="1"/>
                <a:endCxn id="175" idx="1"/>
              </p:cNvCxnSpPr>
              <p:nvPr/>
            </p:nvCxnSpPr>
            <p:spPr bwMode="auto">
              <a:xfrm rot="10800000" flipH="1" flipV="1">
                <a:off x="4644628" y="2705098"/>
                <a:ext cx="228600" cy="533402"/>
              </a:xfrm>
              <a:prstGeom prst="bentConnector3">
                <a:avLst>
                  <a:gd name="adj1" fmla="val -44444"/>
                </a:avLst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8" name="Rectangle 137"/>
              <p:cNvSpPr/>
              <p:nvPr/>
            </p:nvSpPr>
            <p:spPr bwMode="auto">
              <a:xfrm>
                <a:off x="4644628" y="2743200"/>
                <a:ext cx="2514600" cy="228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 flipV="1">
                <a:off x="4644628" y="2666999"/>
                <a:ext cx="2514600" cy="76199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>
                <a:off x="4873228" y="3048000"/>
                <a:ext cx="533400" cy="381000"/>
                <a:chOff x="5943600" y="3200400"/>
                <a:chExt cx="533400" cy="381000"/>
              </a:xfrm>
            </p:grpSpPr>
            <p:sp>
              <p:nvSpPr>
                <p:cNvPr id="176" name="Rectangle 175"/>
                <p:cNvSpPr/>
                <p:nvPr/>
              </p:nvSpPr>
              <p:spPr bwMode="auto">
                <a:xfrm>
                  <a:off x="6019800" y="3200400"/>
                  <a:ext cx="76200" cy="3810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6172200" y="3200400"/>
                  <a:ext cx="76200" cy="3810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6324600" y="3200400"/>
                  <a:ext cx="76200" cy="3810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5943600" y="3276600"/>
                  <a:ext cx="533400" cy="228600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 bwMode="auto">
              <a:xfrm>
                <a:off x="4644628" y="1371600"/>
                <a:ext cx="2514600" cy="228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644628" y="1600200"/>
                <a:ext cx="2514600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5787628" y="1066800"/>
                <a:ext cx="76200" cy="5334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  <p:sp>
            <p:nvSpPr>
              <p:cNvPr id="185" name="Freeform 184"/>
              <p:cNvSpPr/>
              <p:nvPr/>
            </p:nvSpPr>
            <p:spPr bwMode="auto">
              <a:xfrm>
                <a:off x="5330428" y="2514600"/>
                <a:ext cx="228600" cy="152400"/>
              </a:xfrm>
              <a:custGeom>
                <a:avLst/>
                <a:gdLst>
                  <a:gd name="connsiteX0" fmla="*/ 0 w 352425"/>
                  <a:gd name="connsiteY0" fmla="*/ 285750 h 285750"/>
                  <a:gd name="connsiteX1" fmla="*/ 66675 w 352425"/>
                  <a:gd name="connsiteY1" fmla="*/ 238125 h 285750"/>
                  <a:gd name="connsiteX2" fmla="*/ 114300 w 352425"/>
                  <a:gd name="connsiteY2" fmla="*/ 0 h 285750"/>
                  <a:gd name="connsiteX3" fmla="*/ 209550 w 352425"/>
                  <a:gd name="connsiteY3" fmla="*/ 238125 h 285750"/>
                  <a:gd name="connsiteX4" fmla="*/ 352425 w 352425"/>
                  <a:gd name="connsiteY4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285750">
                    <a:moveTo>
                      <a:pt x="0" y="285750"/>
                    </a:moveTo>
                    <a:cubicBezTo>
                      <a:pt x="23812" y="285750"/>
                      <a:pt x="47625" y="285750"/>
                      <a:pt x="66675" y="238125"/>
                    </a:cubicBezTo>
                    <a:cubicBezTo>
                      <a:pt x="85725" y="190500"/>
                      <a:pt x="90488" y="0"/>
                      <a:pt x="114300" y="0"/>
                    </a:cubicBezTo>
                    <a:cubicBezTo>
                      <a:pt x="138112" y="0"/>
                      <a:pt x="169863" y="190500"/>
                      <a:pt x="209550" y="238125"/>
                    </a:cubicBezTo>
                    <a:cubicBezTo>
                      <a:pt x="249237" y="285750"/>
                      <a:pt x="300831" y="285750"/>
                      <a:pt x="352425" y="28575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 flipH="1">
                <a:off x="6321028" y="2514600"/>
                <a:ext cx="228600" cy="152400"/>
              </a:xfrm>
              <a:custGeom>
                <a:avLst/>
                <a:gdLst>
                  <a:gd name="connsiteX0" fmla="*/ 0 w 352425"/>
                  <a:gd name="connsiteY0" fmla="*/ 285750 h 285750"/>
                  <a:gd name="connsiteX1" fmla="*/ 66675 w 352425"/>
                  <a:gd name="connsiteY1" fmla="*/ 238125 h 285750"/>
                  <a:gd name="connsiteX2" fmla="*/ 114300 w 352425"/>
                  <a:gd name="connsiteY2" fmla="*/ 0 h 285750"/>
                  <a:gd name="connsiteX3" fmla="*/ 209550 w 352425"/>
                  <a:gd name="connsiteY3" fmla="*/ 238125 h 285750"/>
                  <a:gd name="connsiteX4" fmla="*/ 352425 w 352425"/>
                  <a:gd name="connsiteY4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285750">
                    <a:moveTo>
                      <a:pt x="0" y="285750"/>
                    </a:moveTo>
                    <a:cubicBezTo>
                      <a:pt x="23812" y="285750"/>
                      <a:pt x="47625" y="285750"/>
                      <a:pt x="66675" y="238125"/>
                    </a:cubicBezTo>
                    <a:cubicBezTo>
                      <a:pt x="85725" y="190500"/>
                      <a:pt x="90488" y="0"/>
                      <a:pt x="114300" y="0"/>
                    </a:cubicBezTo>
                    <a:cubicBezTo>
                      <a:pt x="138112" y="0"/>
                      <a:pt x="169863" y="190500"/>
                      <a:pt x="209550" y="238125"/>
                    </a:cubicBezTo>
                    <a:cubicBezTo>
                      <a:pt x="249237" y="285750"/>
                      <a:pt x="300831" y="285750"/>
                      <a:pt x="352425" y="28575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 bwMode="auto">
              <a:xfrm flipH="1">
                <a:off x="4873228" y="2590800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stealth" w="sm" len="med"/>
              </a:ln>
              <a:effectLst/>
            </p:spPr>
          </p:cxnSp>
          <p:sp>
            <p:nvSpPr>
              <p:cNvPr id="193" name="TextBox 192"/>
              <p:cNvSpPr txBox="1"/>
              <p:nvPr/>
            </p:nvSpPr>
            <p:spPr>
              <a:xfrm>
                <a:off x="5863828" y="1535668"/>
                <a:ext cx="323427" cy="418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92D050"/>
                    </a:solidFill>
                    <a:latin typeface="Times" pitchFamily="18" charset="0"/>
                    <a:cs typeface="Times" pitchFamily="18" charset="0"/>
                  </a:rPr>
                  <a:t>e</a:t>
                </a:r>
                <a:endParaRPr lang="en-US" sz="1600" i="1" dirty="0">
                  <a:solidFill>
                    <a:srgbClr val="92D050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  <p:grpSp>
            <p:nvGrpSpPr>
              <p:cNvPr id="235" name="Group 234"/>
              <p:cNvGrpSpPr/>
              <p:nvPr/>
            </p:nvGrpSpPr>
            <p:grpSpPr>
              <a:xfrm>
                <a:off x="4267200" y="1623060"/>
                <a:ext cx="449126" cy="1082038"/>
                <a:chOff x="4267200" y="1623060"/>
                <a:chExt cx="449126" cy="1082038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 flipV="1">
                  <a:off x="4267200" y="1676400"/>
                  <a:ext cx="228600" cy="152400"/>
                  <a:chOff x="3886200" y="1981200"/>
                  <a:chExt cx="228600" cy="152400"/>
                </a:xfrm>
              </p:grpSpPr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3886200" y="19812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3886200" y="2019300"/>
                    <a:ext cx="228600" cy="76200"/>
                    <a:chOff x="4267200" y="1981200"/>
                    <a:chExt cx="228600" cy="76200"/>
                  </a:xfrm>
                </p:grpSpPr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4343400" y="1981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p:txBody>
                </p:sp>
                <p:cxnSp>
                  <p:nvCxnSpPr>
                    <p:cNvPr id="130" name="Straight Connector 129"/>
                    <p:cNvCxnSpPr/>
                    <p:nvPr/>
                  </p:nvCxnSpPr>
                  <p:spPr bwMode="auto">
                    <a:xfrm>
                      <a:off x="4267200" y="2057400"/>
                      <a:ext cx="2286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cxnSp>
              <p:nvCxnSpPr>
                <p:cNvPr id="208" name="Shape 207"/>
                <p:cNvCxnSpPr>
                  <a:stCxn id="10" idx="1"/>
                  <a:endCxn id="140" idx="2"/>
                </p:cNvCxnSpPr>
                <p:nvPr/>
              </p:nvCxnSpPr>
              <p:spPr bwMode="auto">
                <a:xfrm rot="10800000" flipV="1">
                  <a:off x="4381500" y="1623060"/>
                  <a:ext cx="263128" cy="53340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Elbow Connector 209"/>
                <p:cNvCxnSpPr>
                  <a:stCxn id="21" idx="1"/>
                  <a:endCxn id="140" idx="0"/>
                </p:cNvCxnSpPr>
                <p:nvPr/>
              </p:nvCxnSpPr>
              <p:spPr bwMode="auto">
                <a:xfrm rot="16200000" flipV="1">
                  <a:off x="4510813" y="1699487"/>
                  <a:ext cx="76200" cy="334826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Elbow Connector 211"/>
                <p:cNvCxnSpPr>
                  <a:stCxn id="21" idx="3"/>
                  <a:endCxn id="140" idx="0"/>
                </p:cNvCxnSpPr>
                <p:nvPr/>
              </p:nvCxnSpPr>
              <p:spPr bwMode="auto">
                <a:xfrm rot="5400000" flipH="1">
                  <a:off x="4370535" y="1839765"/>
                  <a:ext cx="304800" cy="282870"/>
                </a:xfrm>
                <a:prstGeom prst="bentConnector3">
                  <a:avLst>
                    <a:gd name="adj1" fmla="val -12501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Elbow Connector 214"/>
                <p:cNvCxnSpPr>
                  <a:stCxn id="127" idx="1"/>
                  <a:endCxn id="140" idx="0"/>
                </p:cNvCxnSpPr>
                <p:nvPr/>
              </p:nvCxnSpPr>
              <p:spPr bwMode="auto">
                <a:xfrm rot="16200000" flipV="1">
                  <a:off x="4332435" y="1877865"/>
                  <a:ext cx="381000" cy="282870"/>
                </a:xfrm>
                <a:prstGeom prst="bentConnector3">
                  <a:avLst>
                    <a:gd name="adj1" fmla="val 10000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Elbow Connector 217"/>
                <p:cNvCxnSpPr>
                  <a:stCxn id="127" idx="3"/>
                  <a:endCxn id="140" idx="0"/>
                </p:cNvCxnSpPr>
                <p:nvPr/>
              </p:nvCxnSpPr>
              <p:spPr bwMode="auto">
                <a:xfrm rot="5400000" flipH="1">
                  <a:off x="4244113" y="1966187"/>
                  <a:ext cx="609600" cy="334826"/>
                </a:xfrm>
                <a:prstGeom prst="bentConnector3">
                  <a:avLst>
                    <a:gd name="adj1" fmla="val -5469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hape 220"/>
                <p:cNvCxnSpPr>
                  <a:stCxn id="139" idx="1"/>
                  <a:endCxn id="140" idx="0"/>
                </p:cNvCxnSpPr>
                <p:nvPr/>
              </p:nvCxnSpPr>
              <p:spPr bwMode="auto">
                <a:xfrm rot="10800000">
                  <a:off x="4381500" y="1828800"/>
                  <a:ext cx="263128" cy="876298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91" name="Group 190"/>
                <p:cNvGrpSpPr/>
                <p:nvPr/>
              </p:nvGrpSpPr>
              <p:grpSpPr>
                <a:xfrm flipV="1">
                  <a:off x="4267200" y="1965960"/>
                  <a:ext cx="228600" cy="152400"/>
                  <a:chOff x="3886200" y="1981200"/>
                  <a:chExt cx="228600" cy="152400"/>
                </a:xfrm>
              </p:grpSpPr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3886200" y="19812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grpSp>
                <p:nvGrpSpPr>
                  <p:cNvPr id="197" name="Group 140"/>
                  <p:cNvGrpSpPr/>
                  <p:nvPr/>
                </p:nvGrpSpPr>
                <p:grpSpPr>
                  <a:xfrm>
                    <a:off x="3886200" y="2019300"/>
                    <a:ext cx="228600" cy="76200"/>
                    <a:chOff x="4267200" y="1981200"/>
                    <a:chExt cx="228600" cy="76200"/>
                  </a:xfrm>
                </p:grpSpPr>
                <p:sp>
                  <p:nvSpPr>
                    <p:cNvPr id="205" name="Rectangle 204"/>
                    <p:cNvSpPr/>
                    <p:nvPr/>
                  </p:nvSpPr>
                  <p:spPr bwMode="auto">
                    <a:xfrm>
                      <a:off x="4343400" y="1981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p:txBody>
                </p:sp>
                <p:cxnSp>
                  <p:nvCxnSpPr>
                    <p:cNvPr id="206" name="Straight Connector 205"/>
                    <p:cNvCxnSpPr/>
                    <p:nvPr/>
                  </p:nvCxnSpPr>
                  <p:spPr bwMode="auto">
                    <a:xfrm>
                      <a:off x="4267200" y="2057400"/>
                      <a:ext cx="2286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222" name="Group 221"/>
                <p:cNvGrpSpPr/>
                <p:nvPr/>
              </p:nvGrpSpPr>
              <p:grpSpPr>
                <a:xfrm flipV="1">
                  <a:off x="4267200" y="2267712"/>
                  <a:ext cx="228600" cy="152400"/>
                  <a:chOff x="3886200" y="1981200"/>
                  <a:chExt cx="228600" cy="152400"/>
                </a:xfrm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886200" y="19812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grpSp>
                <p:nvGrpSpPr>
                  <p:cNvPr id="224" name="Group 140"/>
                  <p:cNvGrpSpPr/>
                  <p:nvPr/>
                </p:nvGrpSpPr>
                <p:grpSpPr>
                  <a:xfrm>
                    <a:off x="3886200" y="2019300"/>
                    <a:ext cx="228600" cy="76200"/>
                    <a:chOff x="4267200" y="1981200"/>
                    <a:chExt cx="228600" cy="76200"/>
                  </a:xfrm>
                </p:grpSpPr>
                <p:sp>
                  <p:nvSpPr>
                    <p:cNvPr id="225" name="Rectangle 224"/>
                    <p:cNvSpPr/>
                    <p:nvPr/>
                  </p:nvSpPr>
                  <p:spPr bwMode="auto">
                    <a:xfrm>
                      <a:off x="4343400" y="1981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p:txBody>
                </p:sp>
                <p:cxnSp>
                  <p:nvCxnSpPr>
                    <p:cNvPr id="226" name="Straight Connector 225"/>
                    <p:cNvCxnSpPr/>
                    <p:nvPr/>
                  </p:nvCxnSpPr>
                  <p:spPr bwMode="auto">
                    <a:xfrm>
                      <a:off x="4267200" y="2057400"/>
                      <a:ext cx="2286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227" name="Group 226"/>
                <p:cNvGrpSpPr/>
                <p:nvPr/>
              </p:nvGrpSpPr>
              <p:grpSpPr>
                <a:xfrm flipV="1">
                  <a:off x="4267200" y="2514600"/>
                  <a:ext cx="228600" cy="152400"/>
                  <a:chOff x="3886200" y="1981200"/>
                  <a:chExt cx="228600" cy="152400"/>
                </a:xfrm>
              </p:grpSpPr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886200" y="19812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grpSp>
                <p:nvGrpSpPr>
                  <p:cNvPr id="229" name="Group 140"/>
                  <p:cNvGrpSpPr/>
                  <p:nvPr/>
                </p:nvGrpSpPr>
                <p:grpSpPr>
                  <a:xfrm>
                    <a:off x="3886200" y="2019300"/>
                    <a:ext cx="228600" cy="76200"/>
                    <a:chOff x="4267200" y="1981200"/>
                    <a:chExt cx="228600" cy="76200"/>
                  </a:xfrm>
                </p:grpSpPr>
                <p:sp>
                  <p:nvSpPr>
                    <p:cNvPr id="230" name="Rectangle 229"/>
                    <p:cNvSpPr/>
                    <p:nvPr/>
                  </p:nvSpPr>
                  <p:spPr bwMode="auto">
                    <a:xfrm>
                      <a:off x="4343400" y="1981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p:txBody>
                </p:sp>
                <p:cxnSp>
                  <p:nvCxnSpPr>
                    <p:cNvPr id="231" name="Straight Connector 230"/>
                    <p:cNvCxnSpPr/>
                    <p:nvPr/>
                  </p:nvCxnSpPr>
                  <p:spPr bwMode="auto">
                    <a:xfrm>
                      <a:off x="4267200" y="2057400"/>
                      <a:ext cx="2286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</p:grpSp>
      </p:grpSp>
      <p:sp>
        <p:nvSpPr>
          <p:cNvPr id="149" name="TextBox 148"/>
          <p:cNvSpPr txBox="1"/>
          <p:nvPr/>
        </p:nvSpPr>
        <p:spPr>
          <a:xfrm>
            <a:off x="4451951" y="355570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Compact size, </a:t>
            </a:r>
            <a:r>
              <a:rPr lang="en-US" sz="1400" b="1" i="1" dirty="0"/>
              <a:t>good time </a:t>
            </a:r>
            <a:r>
              <a:rPr lang="en-US" sz="1400" b="1" i="1" dirty="0" smtClean="0"/>
              <a:t>resolution, expect good tolerance to magnetic field </a:t>
            </a:r>
            <a:endParaRPr lang="en-US" sz="14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 dirty="0"/>
          </a:p>
        </p:txBody>
      </p:sp>
      <p:pic>
        <p:nvPicPr>
          <p:cNvPr id="161" name="Picture 160" descr="MCP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82" b="39664"/>
          <a:stretch>
            <a:fillRect/>
          </a:stretch>
        </p:blipFill>
        <p:spPr>
          <a:xfrm>
            <a:off x="133027" y="1100564"/>
            <a:ext cx="2133600" cy="1905105"/>
          </a:xfrm>
          <a:prstGeom prst="rect">
            <a:avLst/>
          </a:prstGeom>
        </p:spPr>
      </p:pic>
      <p:pic>
        <p:nvPicPr>
          <p:cNvPr id="180" name="Picture 179" descr="MCP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049"/>
          <a:stretch>
            <a:fillRect/>
          </a:stretch>
        </p:blipFill>
        <p:spPr>
          <a:xfrm>
            <a:off x="1504627" y="1481565"/>
            <a:ext cx="3210113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35361" y="856303"/>
            <a:ext cx="547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LAPPD: Large Area Picosecond Photo-Detector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1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 Micro-Channel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35520"/>
            <a:ext cx="5562600" cy="3590223"/>
          </a:xfrm>
        </p:spPr>
        <p:txBody>
          <a:bodyPr>
            <a:noAutofit/>
          </a:bodyPr>
          <a:lstStyle/>
          <a:p>
            <a:r>
              <a:rPr lang="en-US" sz="1800" dirty="0" smtClean="0"/>
              <a:t>MCP produced with Atomic Layer Deposition (ALD): Separate three functions, more freedom for optimization</a:t>
            </a:r>
          </a:p>
          <a:p>
            <a:pPr marL="454025" lvl="1"/>
            <a:r>
              <a:rPr lang="en-US" sz="1600" dirty="0" smtClean="0"/>
              <a:t>Glass substrate with pores</a:t>
            </a:r>
          </a:p>
          <a:p>
            <a:pPr marL="454025" lvl="1"/>
            <a:r>
              <a:rPr lang="en-US" sz="1600" dirty="0" smtClean="0"/>
              <a:t>Tuned resistive layer provides current for electric field</a:t>
            </a:r>
          </a:p>
          <a:p>
            <a:pPr marL="454025" lvl="1"/>
            <a:r>
              <a:rPr lang="en-US" sz="1600" dirty="0" smtClean="0"/>
              <a:t>Specific emissive layer (Al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 provides secondary electron emission</a:t>
            </a:r>
          </a:p>
          <a:p>
            <a:r>
              <a:rPr lang="en-US" sz="1800" dirty="0" smtClean="0"/>
              <a:t>Good performance with lower cost</a:t>
            </a:r>
          </a:p>
          <a:p>
            <a:pPr marL="454025" lvl="1"/>
            <a:r>
              <a:rPr lang="en-US" sz="1600" dirty="0" smtClean="0"/>
              <a:t>Gain &gt; 10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 for pair MCPs</a:t>
            </a:r>
          </a:p>
          <a:p>
            <a:pPr marL="454025" lvl="1"/>
            <a:r>
              <a:rPr lang="en-US" sz="1600" dirty="0" smtClean="0"/>
              <a:t>Longer lifetime &gt;&gt; 5 C/cm</a:t>
            </a:r>
            <a:r>
              <a:rPr lang="en-US" sz="1600" baseline="30000" dirty="0" smtClean="0"/>
              <a:t>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62934" y="2620077"/>
            <a:ext cx="3000647" cy="1846547"/>
            <a:chOff x="5943600" y="2514600"/>
            <a:chExt cx="3000647" cy="1846547"/>
          </a:xfrm>
        </p:grpSpPr>
        <p:pic>
          <p:nvPicPr>
            <p:cNvPr id="5" name="Picture 4" descr="ALD_MCP.png"/>
            <p:cNvPicPr>
              <a:picLocks noChangeAspect="1"/>
            </p:cNvPicPr>
            <p:nvPr/>
          </p:nvPicPr>
          <p:blipFill>
            <a:blip r:embed="rId3" cstate="print"/>
            <a:srcRect b="27068"/>
            <a:stretch>
              <a:fillRect/>
            </a:stretch>
          </p:blipFill>
          <p:spPr>
            <a:xfrm>
              <a:off x="5943600" y="2971801"/>
              <a:ext cx="2979404" cy="138934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98530" y="2514600"/>
              <a:ext cx="7457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Resistive</a:t>
              </a:r>
            </a:p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Layer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 flipH="1">
              <a:off x="8534401" y="2945487"/>
              <a:ext cx="36988" cy="6359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34987" y="2514600"/>
              <a:ext cx="9989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Conductive</a:t>
              </a:r>
            </a:p>
            <a:p>
              <a:pPr algn="ctr"/>
              <a:r>
                <a:rPr lang="en-US" sz="1100" dirty="0" smtClean="0"/>
                <a:t>Layer</a:t>
              </a:r>
              <a:endParaRPr lang="en-US" sz="1100" dirty="0"/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 flipH="1">
              <a:off x="6781801" y="2945487"/>
              <a:ext cx="52682" cy="25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363258" y="2514600"/>
              <a:ext cx="7296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</a:rPr>
                <a:t>Emissive</a:t>
              </a:r>
            </a:p>
            <a:p>
              <a:pPr algn="ctr"/>
              <a:r>
                <a:rPr lang="en-US" sz="1100" dirty="0" smtClean="0">
                  <a:solidFill>
                    <a:srgbClr val="0070C0"/>
                  </a:solidFill>
                </a:rPr>
                <a:t>Layer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flipH="1">
              <a:off x="7467600" y="2945487"/>
              <a:ext cx="260502" cy="407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33443" y="4572000"/>
            <a:ext cx="2506981" cy="1859280"/>
            <a:chOff x="6248400" y="4440495"/>
            <a:chExt cx="2506981" cy="185928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440495"/>
              <a:ext cx="2506980" cy="185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248401" y="5652898"/>
              <a:ext cx="2506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70000"/>
                      </a:schemeClr>
                    </a:glow>
                  </a:effectLst>
                </a:rPr>
                <a:t>Glass Substrate by INCOM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70000"/>
                      </a:schemeClr>
                    </a:glow>
                  </a:effectLst>
                </a:rPr>
                <a:t>Borosilicate, 20 um pores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70000"/>
                      </a:schemeClr>
                    </a:glow>
                  </a:effectLst>
                </a:rPr>
                <a:t>1 mm thick</a:t>
              </a:r>
              <a:endParaRPr lang="en-US" sz="1200" b="1" dirty="0">
                <a:solidFill>
                  <a:schemeClr val="bg1"/>
                </a:solidFill>
                <a:effectLst>
                  <a:glow rad="139700">
                    <a:schemeClr val="tx1">
                      <a:alpha val="70000"/>
                    </a:schemeClr>
                  </a:glo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5938" y="937046"/>
            <a:ext cx="2438400" cy="1834896"/>
            <a:chOff x="333538" y="1066800"/>
            <a:chExt cx="2438400" cy="18348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538" y="1066800"/>
              <a:ext cx="2438400" cy="183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32079" y="2604700"/>
              <a:ext cx="2241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70000"/>
                      </a:schemeClr>
                    </a:glow>
                  </a:effectLst>
                </a:rPr>
                <a:t>Conventional Pb-glass MCP</a:t>
              </a: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009900" y="1047914"/>
            <a:ext cx="586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Conventional </a:t>
            </a:r>
            <a:r>
              <a:rPr lang="en-US" dirty="0" err="1">
                <a:solidFill>
                  <a:prstClr val="black"/>
                </a:solidFill>
              </a:rPr>
              <a:t>Pb</a:t>
            </a:r>
            <a:r>
              <a:rPr lang="en-US" dirty="0">
                <a:solidFill>
                  <a:prstClr val="black"/>
                </a:solidFill>
              </a:rPr>
              <a:t>-glass MCP</a:t>
            </a:r>
          </a:p>
          <a:p>
            <a:pPr marL="454025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ADADA">
                    <a:lumMod val="25000"/>
                  </a:srgbClr>
                </a:solidFill>
              </a:rPr>
              <a:t>Single material, three functions: pore, </a:t>
            </a:r>
            <a:r>
              <a:rPr lang="en-US" sz="1600" dirty="0" err="1">
                <a:solidFill>
                  <a:srgbClr val="DADADA">
                    <a:lumMod val="25000"/>
                  </a:srgbClr>
                </a:solidFill>
              </a:rPr>
              <a:t>Pb</a:t>
            </a:r>
            <a:r>
              <a:rPr lang="en-US" sz="1600" dirty="0">
                <a:solidFill>
                  <a:srgbClr val="DADADA">
                    <a:lumMod val="25000"/>
                  </a:srgbClr>
                </a:solidFill>
              </a:rPr>
              <a:t>-glass resistive layer, </a:t>
            </a:r>
            <a:r>
              <a:rPr lang="en-US" sz="1600" dirty="0" err="1">
                <a:solidFill>
                  <a:srgbClr val="DADADA">
                    <a:lumMod val="25000"/>
                  </a:srgbClr>
                </a:solidFill>
              </a:rPr>
              <a:t>Pb</a:t>
            </a:r>
            <a:r>
              <a:rPr lang="en-US" sz="1600" dirty="0">
                <a:solidFill>
                  <a:srgbClr val="DADADA">
                    <a:lumMod val="25000"/>
                  </a:srgbClr>
                </a:solidFill>
              </a:rPr>
              <a:t>-Oxide emissive layer</a:t>
            </a:r>
          </a:p>
          <a:p>
            <a:pPr marL="454025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ADADA">
                    <a:lumMod val="25000"/>
                  </a:srgbClr>
                </a:solidFill>
              </a:rPr>
              <a:t>Higher cost</a:t>
            </a:r>
          </a:p>
          <a:p>
            <a:pPr marL="454025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ADADA">
                    <a:lumMod val="25000"/>
                  </a:srgbClr>
                </a:solidFill>
              </a:rPr>
              <a:t>Space charge: rate </a:t>
            </a:r>
            <a:r>
              <a:rPr lang="en-US" sz="1600" dirty="0" smtClean="0">
                <a:solidFill>
                  <a:srgbClr val="DADADA">
                    <a:lumMod val="25000"/>
                  </a:srgbClr>
                </a:solidFill>
              </a:rPr>
              <a:t>limitation</a:t>
            </a:r>
            <a:endParaRPr lang="en-US" sz="1600" dirty="0">
              <a:solidFill>
                <a:srgbClr val="DADADA">
                  <a:lumMod val="25000"/>
                </a:srgb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4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LAPPD Readout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935727"/>
            <a:ext cx="4182932" cy="2645673"/>
          </a:xfrm>
        </p:spPr>
        <p:txBody>
          <a:bodyPr/>
          <a:lstStyle/>
          <a:p>
            <a:r>
              <a:rPr lang="en-US" dirty="0" smtClean="0"/>
              <a:t>Transmission line readout</a:t>
            </a:r>
          </a:p>
          <a:p>
            <a:pPr marL="454025" lvl="1"/>
            <a:r>
              <a:rPr lang="en-US" sz="1800" dirty="0" smtClean="0"/>
              <a:t>5 mm silver strips</a:t>
            </a:r>
          </a:p>
          <a:p>
            <a:pPr marL="454025" lvl="1"/>
            <a:r>
              <a:rPr lang="en-US" sz="1800" dirty="0" smtClean="0"/>
              <a:t>Waveform sampled on both ends at 10 GS/s</a:t>
            </a:r>
          </a:p>
          <a:p>
            <a:pPr marL="454025" lvl="1"/>
            <a:r>
              <a:rPr lang="en-US" sz="1800" dirty="0" smtClean="0"/>
              <a:t>Lower channel count</a:t>
            </a:r>
          </a:p>
          <a:p>
            <a:pPr marL="454025" lvl="1"/>
            <a:r>
              <a:rPr lang="en-US" sz="1800" dirty="0" smtClean="0"/>
              <a:t>Can be chained</a:t>
            </a:r>
          </a:p>
          <a:p>
            <a:pPr marL="454025" lvl="1"/>
            <a:r>
              <a:rPr lang="en-US" sz="1800" dirty="0" smtClean="0"/>
              <a:t>&lt; 5 mm spatial resolution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94136" y="1295400"/>
            <a:ext cx="4800600" cy="1838235"/>
            <a:chOff x="4094136" y="1295400"/>
            <a:chExt cx="4800600" cy="1838235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136" y="1295400"/>
              <a:ext cx="48006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23571" y="2825858"/>
              <a:ext cx="3741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Three 20×20 cm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 readout board chained</a:t>
              </a:r>
              <a:endParaRPr lang="en-US" sz="1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3590441"/>
            <a:ext cx="7859905" cy="264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Status of the LAPPD development</a:t>
            </a:r>
          </a:p>
          <a:p>
            <a:pPr marL="454025" lvl="1"/>
            <a:r>
              <a:rPr lang="en-US" sz="1800" dirty="0" smtClean="0"/>
              <a:t>Funded by DOE since 2009</a:t>
            </a:r>
          </a:p>
          <a:p>
            <a:pPr marL="454025" lvl="1"/>
            <a:r>
              <a:rPr lang="en-US" sz="1800" dirty="0" smtClean="0"/>
              <a:t>Individual components proved working</a:t>
            </a:r>
          </a:p>
          <a:p>
            <a:pPr marL="454025" lvl="1"/>
            <a:r>
              <a:rPr lang="en-US" sz="1800" dirty="0" smtClean="0"/>
              <a:t>A working demountable prototype using Al photocathode sealed by O-ring</a:t>
            </a:r>
          </a:p>
          <a:p>
            <a:pPr marL="454025" lvl="1"/>
            <a:r>
              <a:rPr lang="en-US" sz="1800" dirty="0" smtClean="0"/>
              <a:t>First ceramic prototype assembled with bi-alkali photocathode</a:t>
            </a:r>
          </a:p>
          <a:p>
            <a:pPr marL="454025" lvl="1"/>
            <a:r>
              <a:rPr lang="en-US" sz="1800" dirty="0" smtClean="0"/>
              <a:t>Small glass body samples available this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3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TOF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time resolution of LAPPD provide additional PID power through time-of-flight</a:t>
            </a:r>
          </a:p>
          <a:p>
            <a:pPr lvl="1"/>
            <a:r>
              <a:rPr lang="en-US" dirty="0" smtClean="0"/>
              <a:t>Use Cherenkov light generated in the entrance window</a:t>
            </a:r>
          </a:p>
          <a:p>
            <a:pPr lvl="1"/>
            <a:r>
              <a:rPr lang="en-US" dirty="0" smtClean="0"/>
              <a:t>Single photon time resolution &lt; 44 </a:t>
            </a:r>
            <a:r>
              <a:rPr lang="en-US" dirty="0" err="1" smtClean="0"/>
              <a:t>ps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2" y="2482286"/>
            <a:ext cx="3017520" cy="2037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2" y="4520192"/>
            <a:ext cx="3017520" cy="1966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8745" y="607988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TOF resolution ~ 15 </a:t>
            </a:r>
            <a:r>
              <a:rPr lang="en-US" dirty="0" err="1" smtClean="0"/>
              <a:t>ps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20746" y="2559750"/>
            <a:ext cx="5050790" cy="3474085"/>
            <a:chOff x="3620746" y="2559750"/>
            <a:chExt cx="5050790" cy="3474085"/>
          </a:xfrm>
        </p:grpSpPr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746" y="2559750"/>
              <a:ext cx="5050790" cy="3474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4191000" y="4419600"/>
              <a:ext cx="1858670" cy="156593"/>
            </a:xfrm>
            <a:prstGeom prst="rightArrow">
              <a:avLst>
                <a:gd name="adj1" fmla="val 50000"/>
                <a:gd name="adj2" fmla="val 2425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5235" y="4597656"/>
              <a:ext cx="1812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4-</a:t>
              </a:r>
              <a:r>
                <a:rPr lang="el-GR" dirty="0" smtClean="0"/>
                <a:t>σ</a:t>
              </a:r>
              <a:r>
                <a:rPr lang="en-US" dirty="0" smtClean="0"/>
                <a:t> separation up to 5 GeV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1400" y="2932372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−−</a:t>
              </a:r>
              <a:r>
                <a:rPr lang="en-US" b="1" dirty="0">
                  <a:solidFill>
                    <a:srgbClr val="FF0000"/>
                  </a:solidFill>
                </a:rPr>
                <a:t>−</a:t>
              </a:r>
              <a:r>
                <a:rPr lang="en-US" dirty="0" smtClean="0">
                  <a:solidFill>
                    <a:srgbClr val="FF0000"/>
                  </a:solidFill>
                </a:rPr>
                <a:t> K/</a:t>
              </a:r>
              <a:r>
                <a:rPr lang="el-GR" dirty="0" smtClean="0">
                  <a:solidFill>
                    <a:srgbClr val="FF0000"/>
                  </a:solidFill>
                </a:rPr>
                <a:t>π</a:t>
              </a:r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0070C0"/>
                  </a:solidFill>
                </a:rPr>
                <a:t>−−−</a:t>
              </a:r>
              <a:r>
                <a:rPr lang="en-US" dirty="0" smtClean="0">
                  <a:solidFill>
                    <a:srgbClr val="0070C0"/>
                  </a:solidFill>
                </a:rPr>
                <a:t> K/p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GEM-based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CsI-coated GEM detector successfully used in PHENIX’s hadron blinded-detector (HBD)</a:t>
            </a:r>
          </a:p>
          <a:p>
            <a:pPr lvl="1"/>
            <a:r>
              <a:rPr lang="en-US" dirty="0" smtClean="0"/>
              <a:t>CsI only sensitive to UV light, not suitable for aerogel</a:t>
            </a:r>
          </a:p>
          <a:p>
            <a:pPr lvl="1"/>
            <a:r>
              <a:rPr lang="en-US" dirty="0" smtClean="0"/>
              <a:t>Bi-alkali coating possible (</a:t>
            </a:r>
            <a:r>
              <a:rPr lang="en-US" dirty="0" err="1" smtClean="0"/>
              <a:t>Breskin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), however very sensitive to operating gas</a:t>
            </a:r>
          </a:p>
          <a:p>
            <a:pPr lvl="1"/>
            <a:r>
              <a:rPr lang="en-US" dirty="0" smtClean="0"/>
              <a:t>Development needed for optimal combination of bi-alkali and gas mixture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" y="3657600"/>
            <a:ext cx="6427522" cy="260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70" y="3429000"/>
            <a:ext cx="2388572" cy="29066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Proposed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Final goal</a:t>
            </a:r>
            <a:r>
              <a:rPr lang="en-US" dirty="0"/>
              <a:t> </a:t>
            </a:r>
            <a:r>
              <a:rPr lang="en-US" dirty="0" smtClean="0"/>
              <a:t>of the three-year project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Determine the optimal detector technology and finish the conceptual design of the RICH detector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Five parallel tasks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Detector simulation and conceptual design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Characterizing LAPPDs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Improvement of LAPPD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Study of GEM-based readout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Characterizing aerogel radiators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Further work is anticipated given the success of the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Simulation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lang="en-US" dirty="0" smtClean="0"/>
              <a:t>Goals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Simulation of detector performance in the EIC environment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Provide </a:t>
            </a:r>
            <a:r>
              <a:rPr lang="en-US" dirty="0" smtClean="0"/>
              <a:t>requirements </a:t>
            </a:r>
            <a:r>
              <a:rPr lang="en-US" dirty="0"/>
              <a:t>on detector components, e.g. readout performance, aerogel quality etc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Optimize optics and detector design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Approaches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Extended from existing EIC simulation codes/event generators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Model </a:t>
            </a:r>
            <a:r>
              <a:rPr lang="en-US" dirty="0"/>
              <a:t>the optical elements: aerogel, lens, </a:t>
            </a:r>
            <a:r>
              <a:rPr lang="en-US" dirty="0" smtClean="0"/>
              <a:t>readout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Model the strip or pixel </a:t>
            </a:r>
            <a:r>
              <a:rPr lang="en-US" dirty="0" smtClean="0"/>
              <a:t>readout and embed in the EIC environment. </a:t>
            </a:r>
            <a:r>
              <a:rPr lang="en-US" dirty="0"/>
              <a:t>Determine </a:t>
            </a:r>
            <a:r>
              <a:rPr lang="en-US" dirty="0" smtClean="0"/>
              <a:t>maximum </a:t>
            </a:r>
            <a:r>
              <a:rPr lang="en-US" dirty="0"/>
              <a:t>pixel/strip size, </a:t>
            </a:r>
            <a:r>
              <a:rPr lang="en-US" dirty="0" smtClean="0"/>
              <a:t>multiplicity, background rate etc.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Develop reconstruction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8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Characterizing LAPPDs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dirty="0" smtClean="0"/>
              <a:t>Goal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Characterize the MCP-based LAPPD with the needs of the EIC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Properties to be tested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Single </a:t>
            </a:r>
            <a:r>
              <a:rPr lang="en-US" dirty="0"/>
              <a:t>photon detection efficiency at different wavelengths, particularly between UV and </a:t>
            </a:r>
            <a:r>
              <a:rPr lang="en-US" dirty="0" smtClean="0"/>
              <a:t>green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Gain with different voltages and </a:t>
            </a:r>
            <a:r>
              <a:rPr lang="en-US" dirty="0"/>
              <a:t>input pulse </a:t>
            </a:r>
            <a:r>
              <a:rPr lang="en-US" dirty="0" smtClean="0"/>
              <a:t>rates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Time and position </a:t>
            </a:r>
            <a:r>
              <a:rPr lang="en-US" dirty="0" smtClean="0"/>
              <a:t>resolution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Background noise </a:t>
            </a:r>
            <a:r>
              <a:rPr lang="en-US" dirty="0" smtClean="0"/>
              <a:t>level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Neutron and EM radiation hardness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Sensitivity to magnetic field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Lifetime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8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of LAPPD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dirty="0" smtClean="0"/>
              <a:t>Goal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Improve and balance the performance of LAPPDs towards the needs of the EIC</a:t>
            </a:r>
          </a:p>
          <a:p>
            <a:pPr>
              <a:lnSpc>
                <a:spcPct val="120000"/>
              </a:lnSpc>
            </a:pPr>
            <a:r>
              <a:rPr lang="en-US" dirty="0"/>
              <a:t>L</a:t>
            </a:r>
            <a:r>
              <a:rPr lang="en-US" dirty="0" smtClean="0"/>
              <a:t>ist of possible items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High </a:t>
            </a:r>
            <a:r>
              <a:rPr lang="en-US" dirty="0"/>
              <a:t>rate </a:t>
            </a:r>
            <a:r>
              <a:rPr lang="en-US" dirty="0" smtClean="0"/>
              <a:t>capability: resistance, gain …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Tolerance to </a:t>
            </a:r>
            <a:r>
              <a:rPr lang="en-US" dirty="0" smtClean="0"/>
              <a:t>magnetic field: pore orientation, shielding …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Thinner glass </a:t>
            </a:r>
            <a:r>
              <a:rPr lang="en-US" dirty="0" smtClean="0"/>
              <a:t>window (now 2.75 mm) to reduce background hits from primary tracks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Optimize existing readout for high multiplicity: narrower strips, deconvolution in FPGA …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Alternative readout option if needed: pixel readout, induced signal readout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3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GEM-Based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Goals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Find out proper combinations of photocathode coating and gas mixture of a GEM detector to allow detection of photons with wavelength &gt; 300 nm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Develop a suitable readout pattern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Approaches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Existing Cs-I coated GEMs for UV photons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Triple-GEM detector kits from CERN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Small vacuum chamber for bialkali photocathode deposition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LED sources for quantum-efficiency measurements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Simulation to optimize readout resolution and channel count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5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Motivation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Detector Concepts </a:t>
            </a:r>
            <a:r>
              <a:rPr lang="en-US" sz="2400" dirty="0"/>
              <a:t>and </a:t>
            </a:r>
            <a:r>
              <a:rPr lang="en-US" sz="2400" dirty="0" smtClean="0"/>
              <a:t>Key Technologies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Dual radiator RICH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Modular RICH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Aerogel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MCP-based LAPPD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GEM-based readout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Proposed RICH R&amp;D Project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Tasks and milestones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Budget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2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Aerogel Radiator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lang="en-US" dirty="0" smtClean="0"/>
              <a:t>Goal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Working closely with different vendors, Novosibirsk, Matsushita-Panasonic, Aspen etc. to choose the</a:t>
            </a:r>
            <a:r>
              <a:rPr lang="en-US" dirty="0"/>
              <a:t> </a:t>
            </a:r>
            <a:r>
              <a:rPr lang="en-US" dirty="0" smtClean="0"/>
              <a:t>optimal aerogel tiles for the EIC RICH detector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List of measurements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Measurement </a:t>
            </a:r>
            <a:r>
              <a:rPr lang="en-US" dirty="0"/>
              <a:t>of transmittance, absorption length and scattering length </a:t>
            </a:r>
            <a:r>
              <a:rPr lang="en-US" dirty="0" smtClean="0"/>
              <a:t>for </a:t>
            </a:r>
            <a:r>
              <a:rPr lang="en-US" dirty="0"/>
              <a:t>different aerogel </a:t>
            </a:r>
            <a:r>
              <a:rPr lang="en-US" dirty="0" smtClean="0"/>
              <a:t>tiles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Measurements of refractive index and chromatic dispersion using the </a:t>
            </a:r>
            <a:r>
              <a:rPr lang="en-US" dirty="0" smtClean="0"/>
              <a:t>prism method and a monochromator coupled to a </a:t>
            </a:r>
            <a:r>
              <a:rPr lang="en-US" dirty="0" err="1" smtClean="0"/>
              <a:t>Xe</a:t>
            </a:r>
            <a:r>
              <a:rPr lang="en-US" dirty="0" smtClean="0"/>
              <a:t>-UV lamp or monochromatic lasers.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Refractive index mapping with gradient </a:t>
            </a:r>
            <a:r>
              <a:rPr lang="en-US" dirty="0" smtClean="0"/>
              <a:t>method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High precision mapping of the tiles </a:t>
            </a:r>
            <a:r>
              <a:rPr lang="en-US" dirty="0" smtClean="0"/>
              <a:t>thickness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1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Jefferson Lab</a:t>
            </a:r>
          </a:p>
          <a:p>
            <a:pPr lvl="1"/>
            <a:r>
              <a:rPr lang="en-US" dirty="0" smtClean="0"/>
              <a:t>Responsibilities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esting LAPPDs</a:t>
            </a:r>
          </a:p>
          <a:p>
            <a:pPr lvl="2"/>
            <a:r>
              <a:rPr lang="en-US" dirty="0" smtClean="0"/>
              <a:t>Assist development of LAPPDs</a:t>
            </a:r>
          </a:p>
          <a:p>
            <a:pPr lvl="2"/>
            <a:r>
              <a:rPr lang="en-US" dirty="0" smtClean="0"/>
              <a:t>Detector simulation and design</a:t>
            </a:r>
          </a:p>
          <a:p>
            <a:pPr lvl="2"/>
            <a:r>
              <a:rPr lang="en-US" dirty="0" smtClean="0"/>
              <a:t>Provide space and manpower testing aerogels</a:t>
            </a:r>
          </a:p>
          <a:p>
            <a:pPr lvl="1"/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Expertise in photosensors, aerogel RICH </a:t>
            </a:r>
            <a:r>
              <a:rPr lang="en-US" dirty="0"/>
              <a:t>detector, fast electronics, , EIC </a:t>
            </a:r>
            <a:r>
              <a:rPr lang="en-US" dirty="0" smtClean="0"/>
              <a:t>simulation</a:t>
            </a:r>
          </a:p>
          <a:p>
            <a:pPr lvl="2"/>
            <a:r>
              <a:rPr lang="en-US" dirty="0" smtClean="0"/>
              <a:t>Existing testing facilities for photodetectors: dark boxes, picosecond pulsed laser source, electronics etc.</a:t>
            </a:r>
          </a:p>
          <a:p>
            <a:pPr lvl="2"/>
            <a:r>
              <a:rPr lang="en-US" dirty="0" smtClean="0"/>
              <a:t>Existing EM and neutron irradiation facilities</a:t>
            </a:r>
          </a:p>
          <a:p>
            <a:pPr lvl="2"/>
            <a:r>
              <a:rPr lang="en-US" dirty="0" smtClean="0"/>
              <a:t>Existing spare 5-Tesla magnet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arasitic beam test will be available</a:t>
            </a:r>
          </a:p>
          <a:p>
            <a:pPr lvl="2"/>
            <a:r>
              <a:rPr lang="en-US" dirty="0" smtClean="0"/>
              <a:t>Will hire a postdoctoral researcher for the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3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Los Alamos National Lab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Responsibilities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Study GEM-based readout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Detector simulation and design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Assist testing aerogel samples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Resources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Expertise in CsI-coated GEM detector, aerogel Cherenkov detectors, readout electronics, EIC detector simulation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Existing neutron and proton irradiation facilities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Will hire a postdoctoral researcher for the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8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Argonne National Lab</a:t>
            </a:r>
          </a:p>
          <a:p>
            <a:pPr lvl="1"/>
            <a:r>
              <a:rPr lang="en-US" dirty="0"/>
              <a:t>Responsibilities</a:t>
            </a:r>
          </a:p>
          <a:p>
            <a:pPr lvl="2"/>
            <a:r>
              <a:rPr lang="en-US" dirty="0"/>
              <a:t>Fabricate LAPPD samples</a:t>
            </a:r>
          </a:p>
          <a:p>
            <a:pPr lvl="2"/>
            <a:r>
              <a:rPr lang="en-US" dirty="0"/>
              <a:t>R&amp;D of LAPPDs</a:t>
            </a:r>
          </a:p>
          <a:p>
            <a:pPr lvl="1"/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Expertise in photocathode, micro-channel plate and fast readout electronics</a:t>
            </a:r>
          </a:p>
          <a:p>
            <a:pPr lvl="2"/>
            <a:r>
              <a:rPr lang="en-US" dirty="0" smtClean="0"/>
              <a:t>Existing facilities for fabricating and testing LAPPDs</a:t>
            </a:r>
          </a:p>
          <a:p>
            <a:pPr lvl="2"/>
            <a:r>
              <a:rPr lang="en-US" dirty="0" smtClean="0"/>
              <a:t>Will hire a postdoctoral researcher for the project</a:t>
            </a:r>
          </a:p>
          <a:p>
            <a:r>
              <a:rPr lang="en-US" dirty="0"/>
              <a:t>INFN</a:t>
            </a:r>
          </a:p>
          <a:p>
            <a:pPr lvl="1"/>
            <a:r>
              <a:rPr lang="en-US" dirty="0"/>
              <a:t>Responsibility</a:t>
            </a:r>
          </a:p>
          <a:p>
            <a:pPr lvl="2"/>
            <a:r>
              <a:rPr lang="en-US" dirty="0" smtClean="0"/>
              <a:t>Characterization </a:t>
            </a:r>
            <a:r>
              <a:rPr lang="en-US" dirty="0"/>
              <a:t>and selection of aerogel samples</a:t>
            </a:r>
          </a:p>
          <a:p>
            <a:pPr lvl="1"/>
            <a:r>
              <a:rPr lang="en-US" dirty="0"/>
              <a:t>Resources</a:t>
            </a:r>
          </a:p>
          <a:p>
            <a:pPr lvl="2"/>
            <a:r>
              <a:rPr lang="en-US" dirty="0"/>
              <a:t>Expertise in various RICH detector including aerogel based </a:t>
            </a:r>
            <a:r>
              <a:rPr lang="en-US" dirty="0" smtClean="0"/>
              <a:t>RICH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5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08852"/>
              </p:ext>
            </p:extLst>
          </p:nvPr>
        </p:nvGraphicFramePr>
        <p:xfrm>
          <a:off x="899160" y="934895"/>
          <a:ext cx="7406640" cy="5465772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2743200"/>
                <a:gridCol w="1554480"/>
                <a:gridCol w="1554480"/>
                <a:gridCol w="1554480"/>
              </a:tblGrid>
              <a:tr h="21022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Item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Cost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 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 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 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Jefferson Lab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M&amp;S – LAPPD testing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Equipment – LAPPD testing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Labor – Postdoc (0.7 FTE)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Travel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$110,000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$90,000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$90,000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Los Alamos National Lab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GEM detector kits (5×$3200)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$16,000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CERN RD51 SRS Readout System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Components for deposition chamber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Labor – Post doc (0.4 – 0.5  FTE)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M&amp;S and Travel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$129,000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Argonne National Lab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M&amp;S – LAPPD fabrication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$15,000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$15,000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$15,000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Labor – LAPPD fabrication and R&amp;D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Travel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INFN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M&amp;S – Aerogel Testing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Equipment – Aerogel Testing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Travel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  <a:tr h="2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Grand 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$359,000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$300,000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066" marR="63066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3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An aerogel-based RICH detector is proposed for the EIC’s forward region particle identification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A dual-radiator option or a combination with an additional gas Cherenkov detector is necessary to cover important momentum range of SIDIS processes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A three-year joint effort is planned to investigate different options, find optimal solution and provide a conceptual design at the end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Two design options will be evaluated: dual-radiator and modular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Two economical novel readout options will be studied: MCP-based LAPPD and GEM-based readout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success of the project will become the base of the second phase: development of a prototype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5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rate in ALD-MCP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345458"/>
            <a:ext cx="4030532" cy="434278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Background rate of a 33 mm ALD-MCP with 20 </a:t>
            </a:r>
            <a:r>
              <a:rPr lang="el-GR" sz="2000" dirty="0" smtClean="0"/>
              <a:t>μ</a:t>
            </a:r>
            <a:r>
              <a:rPr lang="en-US" sz="2000" dirty="0" smtClean="0"/>
              <a:t>m pores and 1.2 mm thickness measured at 7×10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gain</a:t>
            </a:r>
          </a:p>
          <a:p>
            <a:pPr marL="342900" lvl="1">
              <a:lnSpc>
                <a:spcPct val="130000"/>
              </a:lnSpc>
            </a:pPr>
            <a:r>
              <a:rPr lang="en-US" sz="1800" dirty="0" smtClean="0"/>
              <a:t>33 mm diameter</a:t>
            </a:r>
          </a:p>
          <a:p>
            <a:pPr marL="342900" lvl="1">
              <a:lnSpc>
                <a:spcPct val="130000"/>
              </a:lnSpc>
            </a:pPr>
            <a:r>
              <a:rPr lang="en-US" sz="1800" dirty="0" smtClean="0"/>
              <a:t>20 </a:t>
            </a:r>
            <a:r>
              <a:rPr lang="el-GR" sz="1800" dirty="0" smtClean="0"/>
              <a:t>μ</a:t>
            </a:r>
            <a:r>
              <a:rPr lang="en-US" sz="1800" dirty="0"/>
              <a:t>m </a:t>
            </a:r>
            <a:r>
              <a:rPr lang="en-US" sz="1800" dirty="0" smtClean="0"/>
              <a:t>pores, 1.2 </a:t>
            </a:r>
            <a:r>
              <a:rPr lang="en-US" sz="1800" dirty="0"/>
              <a:t>mm </a:t>
            </a:r>
            <a:r>
              <a:rPr lang="en-US" sz="1800" dirty="0" smtClean="0"/>
              <a:t>thickness</a:t>
            </a:r>
          </a:p>
          <a:p>
            <a:pPr marL="342900" lvl="1">
              <a:lnSpc>
                <a:spcPct val="130000"/>
              </a:lnSpc>
            </a:pPr>
            <a:r>
              <a:rPr lang="en-US" sz="1800" dirty="0" smtClean="0"/>
              <a:t>0.84 </a:t>
            </a:r>
            <a:r>
              <a:rPr lang="en-US" sz="1800" dirty="0"/>
              <a:t>counts/cm</a:t>
            </a:r>
            <a:r>
              <a:rPr lang="en-US" sz="1800" baseline="30000" dirty="0"/>
              <a:t>2</a:t>
            </a:r>
            <a:r>
              <a:rPr lang="en-US" sz="1800" dirty="0"/>
              <a:t>/s, comparable with comic </a:t>
            </a:r>
            <a:r>
              <a:rPr lang="en-US" sz="1800" dirty="0" smtClean="0"/>
              <a:t>ray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2000" dirty="0" smtClean="0"/>
              <a:t>More test needed for full assembly with photocathode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39940" y="5650424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hits over 3000 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46708" y="1295400"/>
            <a:ext cx="4255308" cy="4370167"/>
            <a:chOff x="4446708" y="1295400"/>
            <a:chExt cx="4255308" cy="4370167"/>
          </a:xfrm>
        </p:grpSpPr>
        <p:pic>
          <p:nvPicPr>
            <p:cNvPr id="9" name="Content Placeholder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2"/>
            <a:stretch/>
          </p:blipFill>
          <p:spPr>
            <a:xfrm>
              <a:off x="4446708" y="1295400"/>
              <a:ext cx="4255308" cy="437016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9" idx="1"/>
              <a:endCxn id="9" idx="3"/>
            </p:cNvCxnSpPr>
            <p:nvPr/>
          </p:nvCxnSpPr>
          <p:spPr>
            <a:xfrm>
              <a:off x="4446708" y="3480484"/>
              <a:ext cx="42553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05323" y="3516850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33 mm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8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Tolerance of MCPs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644406"/>
            <a:ext cx="8817525" cy="3201576"/>
            <a:chOff x="90207" y="2948941"/>
            <a:chExt cx="8817525" cy="32015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07" y="2948941"/>
              <a:ext cx="4449113" cy="3178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863" y="2971800"/>
              <a:ext cx="4372869" cy="317871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057400" y="4965563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field response </a:t>
            </a:r>
            <a:r>
              <a:rPr lang="en-US" dirty="0" smtClean="0"/>
              <a:t>of </a:t>
            </a:r>
            <a:r>
              <a:rPr lang="en-US" dirty="0"/>
              <a:t>commercial </a:t>
            </a:r>
            <a:r>
              <a:rPr lang="en-US" dirty="0" smtClean="0"/>
              <a:t>MCPs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of MCP with different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39" y="5562600"/>
            <a:ext cx="3886200" cy="8573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 smtClean="0"/>
              <a:t>Measurement of an older 10 </a:t>
            </a:r>
            <a:r>
              <a:rPr lang="el-GR" sz="1400" dirty="0" smtClean="0"/>
              <a:t>μ</a:t>
            </a:r>
            <a:r>
              <a:rPr lang="en-US" sz="1400" dirty="0" smtClean="0"/>
              <a:t>m pore ALD-MCP with </a:t>
            </a:r>
            <a:r>
              <a:rPr lang="en-US" sz="1400" dirty="0" err="1" smtClean="0"/>
              <a:t>MgO</a:t>
            </a:r>
            <a:r>
              <a:rPr lang="en-US" sz="1400" dirty="0" smtClean="0"/>
              <a:t> emission layer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D8"/>
              </a:clrFrom>
              <a:clrTo>
                <a:srgbClr val="FCFE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4260"/>
            <a:ext cx="4038600" cy="3919818"/>
          </a:xfrm>
          <a:prstGeom prst="rect">
            <a:avLst/>
          </a:prstGeom>
        </p:spPr>
      </p:pic>
      <p:pic>
        <p:nvPicPr>
          <p:cNvPr id="1026" name="Picture 2" descr="https://halldweb1.jlab.org/elog-halld/wing/121004_094407/MCP_Rate.PNG?lb=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8691"/>
          <a:stretch/>
        </p:blipFill>
        <p:spPr bwMode="auto">
          <a:xfrm>
            <a:off x="4623472" y="1534260"/>
            <a:ext cx="4248858" cy="41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85522" y="5562600"/>
            <a:ext cx="3695700" cy="74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400" dirty="0" smtClean="0"/>
              <a:t>Performance of Hamamatsu MCP-PMTs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 gain → 300 kHz/cm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6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PID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935727"/>
            <a:ext cx="4640132" cy="5464940"/>
          </a:xfrm>
        </p:spPr>
        <p:txBody>
          <a:bodyPr/>
          <a:lstStyle/>
          <a:p>
            <a:r>
              <a:rPr lang="en-US" dirty="0" smtClean="0"/>
              <a:t>Very rich physics program:</a:t>
            </a:r>
          </a:p>
          <a:p>
            <a:pPr marL="566738" lvl="1"/>
            <a:r>
              <a:rPr lang="en-US" dirty="0" smtClean="0"/>
              <a:t>Nucleon tomography and spin structure</a:t>
            </a:r>
          </a:p>
          <a:p>
            <a:pPr marL="566738" lvl="1"/>
            <a:r>
              <a:rPr lang="en-US" dirty="0" smtClean="0"/>
              <a:t>Quark hadronization</a:t>
            </a:r>
          </a:p>
          <a:p>
            <a:pPr marL="566738" lvl="1"/>
            <a:r>
              <a:rPr lang="en-US" dirty="0" smtClean="0"/>
              <a:t>Spectroscopy</a:t>
            </a:r>
          </a:p>
          <a:p>
            <a:pPr marL="566738" lvl="1"/>
            <a:r>
              <a:rPr lang="en-US" dirty="0" smtClean="0"/>
              <a:t>Many more …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6818" y="935727"/>
            <a:ext cx="440146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Dedicated EIC </a:t>
            </a:r>
            <a:r>
              <a:rPr lang="en-US" sz="2200" dirty="0" smtClean="0">
                <a:solidFill>
                  <a:prstClr val="black"/>
                </a:solidFill>
              </a:rPr>
              <a:t>machine and spectrometer</a:t>
            </a:r>
            <a:endParaRPr lang="en-US" sz="2200" dirty="0">
              <a:solidFill>
                <a:prstClr val="black"/>
              </a:solidFill>
            </a:endParaRPr>
          </a:p>
          <a:p>
            <a:pPr marL="566738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DADADA">
                    <a:lumMod val="25000"/>
                  </a:srgbClr>
                </a:solidFill>
              </a:rPr>
              <a:t>Hermetic detector system</a:t>
            </a:r>
          </a:p>
          <a:p>
            <a:pPr marL="566738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DADADA">
                    <a:lumMod val="25000"/>
                  </a:srgbClr>
                </a:solidFill>
              </a:rPr>
              <a:t>Large momentum range</a:t>
            </a:r>
            <a:endParaRPr lang="en-US" sz="2000" dirty="0">
              <a:solidFill>
                <a:srgbClr val="DADADA">
                  <a:lumMod val="25000"/>
                </a:srgbClr>
              </a:solidFill>
            </a:endParaRPr>
          </a:p>
          <a:p>
            <a:pPr marL="566738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ADADA">
                    <a:lumMod val="25000"/>
                  </a:srgbClr>
                </a:solidFill>
              </a:rPr>
              <a:t>Multi-particle detection in final states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9914" y="3514772"/>
            <a:ext cx="7874486" cy="2965362"/>
            <a:chOff x="495359" y="2068280"/>
            <a:chExt cx="8298459" cy="2858161"/>
          </a:xfrm>
        </p:grpSpPr>
        <p:sp>
          <p:nvSpPr>
            <p:cNvPr id="10" name="Snip Same Side Corner Rectangle 9"/>
            <p:cNvSpPr/>
            <p:nvPr/>
          </p:nvSpPr>
          <p:spPr>
            <a:xfrm rot="16200000">
              <a:off x="1257887" y="2982696"/>
              <a:ext cx="2372830" cy="693490"/>
            </a:xfrm>
            <a:prstGeom prst="snip2SameRect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Cherenkov Counter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23458" y="2071190"/>
              <a:ext cx="3699625" cy="2519411"/>
              <a:chOff x="3187996" y="2271062"/>
              <a:chExt cx="2634343" cy="2519411"/>
            </a:xfrm>
            <a:solidFill>
              <a:srgbClr val="FF3399"/>
            </a:solidFill>
          </p:grpSpPr>
          <p:sp>
            <p:nvSpPr>
              <p:cNvPr id="41" name="Snip Same Side Corner Rectangle 40"/>
              <p:cNvSpPr/>
              <p:nvPr/>
            </p:nvSpPr>
            <p:spPr>
              <a:xfrm>
                <a:off x="3187996" y="4426434"/>
                <a:ext cx="2634343" cy="364039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/>
              <a:lstStyle/>
              <a:p>
                <a:pPr algn="ctr"/>
                <a:r>
                  <a:rPr lang="en-US" sz="1400" dirty="0" smtClean="0"/>
                  <a:t>Magnet</a:t>
                </a:r>
              </a:p>
            </p:txBody>
          </p:sp>
          <p:sp>
            <p:nvSpPr>
              <p:cNvPr id="42" name="Snip Same Side Corner Rectangle 41"/>
              <p:cNvSpPr/>
              <p:nvPr/>
            </p:nvSpPr>
            <p:spPr>
              <a:xfrm rot="10800000">
                <a:off x="3187996" y="2271062"/>
                <a:ext cx="2634343" cy="364039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12" name="Snip Same Side Corner Rectangle 11"/>
            <p:cNvSpPr/>
            <p:nvPr/>
          </p:nvSpPr>
          <p:spPr>
            <a:xfrm rot="16200000">
              <a:off x="5346161" y="2846482"/>
              <a:ext cx="2525229" cy="968826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RICH Detector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1363" y="2068280"/>
              <a:ext cx="413654" cy="25223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EM Calorimeter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35225" y="2068280"/>
              <a:ext cx="413654" cy="25223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EM Calorimeter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37883" y="2767215"/>
              <a:ext cx="3239643" cy="1127360"/>
              <a:chOff x="2890365" y="2818703"/>
              <a:chExt cx="3145971" cy="1127360"/>
            </a:xfrm>
            <a:solidFill>
              <a:srgbClr val="00B0F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2890365" y="2818703"/>
                <a:ext cx="3145971" cy="730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90365" y="3873028"/>
                <a:ext cx="3145971" cy="730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37883" y="2459817"/>
              <a:ext cx="3239643" cy="1742157"/>
              <a:chOff x="2880446" y="2478079"/>
              <a:chExt cx="3145971" cy="1742157"/>
            </a:xfrm>
            <a:solidFill>
              <a:srgbClr val="92D050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2880446" y="2478079"/>
                <a:ext cx="3145971" cy="261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Barrel EM Calorimeter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880446" y="3958979"/>
                <a:ext cx="3145971" cy="261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976582" y="2993438"/>
              <a:ext cx="794657" cy="67491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t"/>
            <a:lstStyle/>
            <a:p>
              <a:pPr algn="ctr"/>
              <a:r>
                <a:rPr lang="en-US" sz="1200" dirty="0">
                  <a:ln w="3175">
                    <a:noFill/>
                  </a:ln>
                  <a:solidFill>
                    <a:schemeClr val="tx1"/>
                  </a:solidFill>
                </a:rPr>
                <a:t>Tracking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85657" y="2936714"/>
              <a:ext cx="1045033" cy="788363"/>
              <a:chOff x="4985657" y="2987036"/>
              <a:chExt cx="1045033" cy="788363"/>
            </a:xfrm>
            <a:solidFill>
              <a:srgbClr val="FFC000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4985657" y="3043760"/>
                <a:ext cx="45719" cy="6749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235485" y="3023553"/>
                <a:ext cx="45719" cy="7153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485313" y="3023553"/>
                <a:ext cx="45719" cy="7153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735141" y="2987036"/>
                <a:ext cx="45719" cy="7883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984971" y="2987036"/>
                <a:ext cx="45719" cy="78836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898350" y="2936713"/>
              <a:ext cx="902203" cy="788363"/>
              <a:chOff x="2875762" y="2956583"/>
              <a:chExt cx="902203" cy="788363"/>
            </a:xfrm>
            <a:solidFill>
              <a:srgbClr val="FFC000"/>
            </a:solidFill>
          </p:grpSpPr>
          <p:sp>
            <p:nvSpPr>
              <p:cNvPr id="27" name="Rectangle 26"/>
              <p:cNvSpPr/>
              <p:nvPr/>
            </p:nvSpPr>
            <p:spPr>
              <a:xfrm rot="10800000">
                <a:off x="3732246" y="3013308"/>
                <a:ext cx="45719" cy="6749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0800000">
                <a:off x="3518125" y="2993100"/>
                <a:ext cx="45719" cy="7153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0800000">
                <a:off x="3304004" y="2993101"/>
                <a:ext cx="45719" cy="7153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0800000">
                <a:off x="3089883" y="2956584"/>
                <a:ext cx="45719" cy="7883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0800000">
                <a:off x="2875762" y="2956583"/>
                <a:ext cx="45719" cy="78836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1181033" y="3330895"/>
              <a:ext cx="313293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373910" y="3324792"/>
              <a:ext cx="3498776" cy="61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598103" y="4747617"/>
              <a:ext cx="599448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85073" y="4600126"/>
              <a:ext cx="576393" cy="3263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9 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78554" y="3701694"/>
              <a:ext cx="1064604" cy="296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TOF/DIRC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359" y="3072640"/>
              <a:ext cx="753770" cy="50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Ion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33951" y="3072640"/>
              <a:ext cx="959867" cy="50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electron</a:t>
              </a:r>
            </a:p>
            <a:p>
              <a:pPr algn="ctr"/>
              <a:r>
                <a:rPr lang="en-US" sz="1400" dirty="0"/>
                <a:t>beam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0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of ALD-MCPs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Significant improvement with preconditioning over traditional MCPs</a:t>
            </a:r>
          </a:p>
          <a:p>
            <a:pPr lvl="1"/>
            <a:r>
              <a:rPr lang="en-US" sz="1800" dirty="0" smtClean="0"/>
              <a:t>Possibility due to cleaner glass substrate with much less contamination to create ion backflow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71600" y="2244417"/>
            <a:ext cx="3807403" cy="3983622"/>
            <a:chOff x="1297997" y="2209800"/>
            <a:chExt cx="3807403" cy="39836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997" y="2209800"/>
              <a:ext cx="3807403" cy="39836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05000" y="4343399"/>
              <a:ext cx="1898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Conventional MCPs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3579817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ALD-MCP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10200" y="3215371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Lifetime of an older ALD-MCP pair (20 </a:t>
            </a:r>
            <a:r>
              <a:rPr lang="el-GR" sz="1400" dirty="0" smtClean="0"/>
              <a:t>μ</a:t>
            </a:r>
            <a:r>
              <a:rPr lang="en-US" sz="1400" dirty="0" smtClean="0"/>
              <a:t>m pore, </a:t>
            </a:r>
            <a:r>
              <a:rPr lang="en-US" sz="1400" dirty="0" err="1" smtClean="0"/>
              <a:t>MgO</a:t>
            </a:r>
            <a:r>
              <a:rPr lang="en-US" sz="1400" dirty="0" smtClean="0"/>
              <a:t> emission layer, 60:1 L/d, 8</a:t>
            </a:r>
            <a:r>
              <a:rPr lang="en-US" sz="1400" baseline="30000" dirty="0" smtClean="0"/>
              <a:t>○</a:t>
            </a:r>
            <a:r>
              <a:rPr lang="en-US" sz="1400" dirty="0" smtClean="0"/>
              <a:t> bias) compared with conventional MCPs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7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Final Detector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Coverage ~ 10 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Dual-radiator RICH using LAPPD ~ $5M</a:t>
            </a:r>
          </a:p>
          <a:p>
            <a:pPr lvl="1"/>
            <a:r>
              <a:rPr lang="en-US" dirty="0"/>
              <a:t>Aerogel ~ </a:t>
            </a:r>
            <a:r>
              <a:rPr lang="en-US" dirty="0" smtClean="0"/>
              <a:t>$1M</a:t>
            </a:r>
            <a:endParaRPr lang="en-US" dirty="0"/>
          </a:p>
          <a:p>
            <a:pPr lvl="1"/>
            <a:r>
              <a:rPr lang="en-US" dirty="0"/>
              <a:t>Gas system ~ $</a:t>
            </a:r>
            <a:r>
              <a:rPr lang="en-US" dirty="0" smtClean="0"/>
              <a:t>1M</a:t>
            </a:r>
            <a:endParaRPr lang="en-US" dirty="0"/>
          </a:p>
          <a:p>
            <a:pPr lvl="1"/>
            <a:r>
              <a:rPr lang="en-US" dirty="0"/>
              <a:t>LAPPD readout ~ $</a:t>
            </a:r>
            <a:r>
              <a:rPr lang="en-US" dirty="0" smtClean="0"/>
              <a:t>2M </a:t>
            </a:r>
            <a:r>
              <a:rPr lang="en-US" dirty="0"/>
              <a:t>(</a:t>
            </a:r>
            <a:r>
              <a:rPr lang="en-US" dirty="0" err="1"/>
              <a:t>MaPMT</a:t>
            </a:r>
            <a:r>
              <a:rPr lang="en-US" dirty="0"/>
              <a:t> ~ $</a:t>
            </a:r>
            <a:r>
              <a:rPr lang="en-US" dirty="0" smtClean="0"/>
              <a:t>10M)</a:t>
            </a:r>
            <a:endParaRPr lang="en-US" dirty="0"/>
          </a:p>
          <a:p>
            <a:pPr lvl="1"/>
            <a:r>
              <a:rPr lang="en-US" dirty="0"/>
              <a:t>Electronics ~ $</a:t>
            </a:r>
            <a:r>
              <a:rPr lang="en-US" dirty="0" smtClean="0"/>
              <a:t>2M </a:t>
            </a:r>
            <a:r>
              <a:rPr lang="en-US" dirty="0"/>
              <a:t>(</a:t>
            </a:r>
            <a:r>
              <a:rPr lang="en-US" dirty="0" err="1"/>
              <a:t>MaPMT</a:t>
            </a:r>
            <a:r>
              <a:rPr lang="en-US" dirty="0"/>
              <a:t> ~ $</a:t>
            </a:r>
            <a:r>
              <a:rPr lang="en-US" dirty="0" smtClean="0"/>
              <a:t>3.5M)</a:t>
            </a:r>
            <a:endParaRPr lang="en-US" dirty="0"/>
          </a:p>
          <a:p>
            <a:pPr lvl="1"/>
            <a:r>
              <a:rPr lang="en-US" dirty="0"/>
              <a:t>MISC ~ $</a:t>
            </a:r>
            <a:r>
              <a:rPr lang="en-US" dirty="0" smtClean="0"/>
              <a:t>1M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5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Readout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Multi-anode MPTs</a:t>
            </a:r>
          </a:p>
          <a:p>
            <a:pPr lvl="1"/>
            <a:r>
              <a:rPr lang="en-US" sz="1800" dirty="0" smtClean="0"/>
              <a:t>Well known technology, will be used in CLAS12 RICH and LHCb</a:t>
            </a:r>
          </a:p>
          <a:p>
            <a:pPr lvl="1"/>
            <a:r>
              <a:rPr lang="en-US" sz="1800" dirty="0" smtClean="0"/>
              <a:t>As small as 3 mm pixel sizes</a:t>
            </a:r>
          </a:p>
          <a:p>
            <a:pPr lvl="1"/>
            <a:r>
              <a:rPr lang="en-US" sz="1800" dirty="0" smtClean="0"/>
              <a:t>Sensitive to visible light</a:t>
            </a:r>
          </a:p>
          <a:p>
            <a:pPr lvl="1"/>
            <a:r>
              <a:rPr lang="en-US" sz="1800" dirty="0" smtClean="0"/>
              <a:t>Low noise</a:t>
            </a:r>
          </a:p>
          <a:p>
            <a:pPr lvl="1"/>
            <a:r>
              <a:rPr lang="en-US" sz="1800" dirty="0" smtClean="0"/>
              <a:t>Moderate resistance to magnetic field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Expensive (~$1M for 1 m</a:t>
            </a:r>
            <a:r>
              <a:rPr lang="en-US" sz="1800" baseline="30000" dirty="0" smtClean="0">
                <a:solidFill>
                  <a:srgbClr val="C00000"/>
                </a:solidFill>
              </a:rPr>
              <a:t>2</a:t>
            </a:r>
            <a:r>
              <a:rPr lang="en-US" sz="1800" dirty="0" smtClean="0">
                <a:solidFill>
                  <a:srgbClr val="C00000"/>
                </a:solidFill>
              </a:rPr>
              <a:t> sensor only)</a:t>
            </a:r>
          </a:p>
          <a:p>
            <a:r>
              <a:rPr lang="en-US" sz="2000" dirty="0" smtClean="0"/>
              <a:t>Silicon Photo-Multipliers</a:t>
            </a:r>
          </a:p>
          <a:p>
            <a:pPr lvl="1"/>
            <a:r>
              <a:rPr lang="en-US" sz="1800" dirty="0" smtClean="0"/>
              <a:t>Relative new technology</a:t>
            </a:r>
          </a:p>
          <a:p>
            <a:pPr lvl="1"/>
            <a:r>
              <a:rPr lang="en-US" sz="1800" dirty="0" smtClean="0"/>
              <a:t>3 mm pixels available</a:t>
            </a:r>
          </a:p>
          <a:p>
            <a:pPr lvl="1"/>
            <a:r>
              <a:rPr lang="en-US" sz="1800" dirty="0" smtClean="0"/>
              <a:t>Sensitive to visible light</a:t>
            </a:r>
          </a:p>
          <a:p>
            <a:pPr lvl="1"/>
            <a:r>
              <a:rPr lang="en-US" sz="1800" dirty="0"/>
              <a:t>Resistant to strong magnetic </a:t>
            </a:r>
            <a:r>
              <a:rPr lang="en-US" sz="1800" dirty="0" smtClean="0"/>
              <a:t>field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Large dark noise, needs to be cooled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Low neutron radiation tolerance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Expensive (~$3 M for 1 m</a:t>
            </a:r>
            <a:r>
              <a:rPr lang="en-US" sz="1800" baseline="30000" dirty="0" smtClean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 sensor </a:t>
            </a:r>
            <a:r>
              <a:rPr lang="en-US" sz="1800" dirty="0" smtClean="0">
                <a:solidFill>
                  <a:srgbClr val="C00000"/>
                </a:solidFill>
              </a:rPr>
              <a:t>only)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29" y="4427411"/>
            <a:ext cx="2362200" cy="1807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93" y="1828800"/>
            <a:ext cx="3323272" cy="24239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7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73" y="16164"/>
            <a:ext cx="7076858" cy="961543"/>
          </a:xfrm>
        </p:spPr>
        <p:txBody>
          <a:bodyPr/>
          <a:lstStyle/>
          <a:p>
            <a:r>
              <a:rPr lang="en-US" dirty="0" smtClean="0"/>
              <a:t>Deposition Chamber/QE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85" y="780030"/>
            <a:ext cx="2510431" cy="25969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76023" y="1427474"/>
            <a:ext cx="7209907" cy="4512753"/>
            <a:chOff x="1430801" y="1618275"/>
            <a:chExt cx="7209907" cy="4512753"/>
          </a:xfrm>
        </p:grpSpPr>
        <p:grpSp>
          <p:nvGrpSpPr>
            <p:cNvPr id="21" name="Group 20"/>
            <p:cNvGrpSpPr/>
            <p:nvPr/>
          </p:nvGrpSpPr>
          <p:grpSpPr>
            <a:xfrm>
              <a:off x="1430801" y="1618275"/>
              <a:ext cx="7209907" cy="4512753"/>
              <a:chOff x="1745493" y="1708179"/>
              <a:chExt cx="7209907" cy="4512753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3467136" y="2646554"/>
                <a:ext cx="1427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5860968" y="2640936"/>
                <a:ext cx="1427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V="1">
                <a:off x="6552105" y="3348931"/>
                <a:ext cx="1382334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 flipV="1">
                <a:off x="2787177" y="3343313"/>
                <a:ext cx="1382334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467136" y="5282556"/>
                <a:ext cx="1427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 flipV="1">
                <a:off x="2787177" y="4574565"/>
                <a:ext cx="1382334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967217" y="1708179"/>
                <a:ext cx="2787171" cy="2247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745493" y="3888355"/>
                <a:ext cx="1817142" cy="2247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67217" y="5996171"/>
                <a:ext cx="2787171" cy="2247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5400000">
                <a:off x="5883446" y="5282555"/>
                <a:ext cx="1427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V="1">
                <a:off x="6574583" y="4574568"/>
                <a:ext cx="1382334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7138258" y="3883422"/>
                <a:ext cx="1817142" cy="2247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304379" y="3382645"/>
              <a:ext cx="1202529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1103" y="4927189"/>
              <a:ext cx="2382592" cy="967839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 rot="5400000">
              <a:off x="3708770" y="2607220"/>
              <a:ext cx="1539609" cy="11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29183" y="2601603"/>
              <a:ext cx="1539609" cy="11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2359" y="3344598"/>
              <a:ext cx="1568487" cy="359016"/>
            </a:xfrm>
            <a:prstGeom prst="rect">
              <a:avLst/>
            </a:prstGeom>
            <a:effectLst/>
            <a:scene3d>
              <a:camera prst="orthographicFront">
                <a:rot lat="0" lon="10800000" rev="10800000"/>
              </a:camera>
              <a:lightRig rig="threePt" dir="t"/>
            </a:scene3d>
          </p:spPr>
        </p:pic>
        <p:sp>
          <p:nvSpPr>
            <p:cNvPr id="48" name="TextBox 47"/>
            <p:cNvSpPr txBox="1"/>
            <p:nvPr/>
          </p:nvSpPr>
          <p:spPr>
            <a:xfrm>
              <a:off x="4380789" y="3051267"/>
              <a:ext cx="1017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GEM foil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84002" y="3703614"/>
              <a:ext cx="1685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Quartz thickness monitor</a:t>
              </a:r>
              <a:endParaRPr lang="en-US" sz="1400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59523" y="2483721"/>
              <a:ext cx="1115634" cy="809019"/>
            </a:xfrm>
            <a:prstGeom prst="rect">
              <a:avLst/>
            </a:prstGeom>
            <a:scene3d>
              <a:camera prst="orthographicFront">
                <a:rot lat="0" lon="0" rev="14880000"/>
              </a:camera>
              <a:lightRig rig="threePt" dir="t"/>
            </a:scene3d>
          </p:spPr>
        </p:pic>
        <p:cxnSp>
          <p:nvCxnSpPr>
            <p:cNvPr id="52" name="Straight Connector 51"/>
            <p:cNvCxnSpPr/>
            <p:nvPr/>
          </p:nvCxnSpPr>
          <p:spPr>
            <a:xfrm rot="16200000" flipH="1">
              <a:off x="5523732" y="2197092"/>
              <a:ext cx="708111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82878" y="2607223"/>
              <a:ext cx="1081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PMT with shutter</a:t>
              </a:r>
              <a:endParaRPr lang="en-US" sz="14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66549" y="4119421"/>
              <a:ext cx="2567269" cy="457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eft-Right Arrow 59"/>
            <p:cNvSpPr/>
            <p:nvPr/>
          </p:nvSpPr>
          <p:spPr>
            <a:xfrm>
              <a:off x="6820029" y="3861328"/>
              <a:ext cx="651839" cy="201903"/>
            </a:xfrm>
            <a:prstGeom prst="leftRightArrow">
              <a:avLst>
                <a:gd name="adj1" fmla="val 50000"/>
                <a:gd name="adj2" fmla="val 8396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77787" y="4018279"/>
              <a:ext cx="561909" cy="899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06908" y="4183794"/>
              <a:ext cx="1639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Collimated LED</a:t>
              </a:r>
              <a:endParaRPr lang="en-US" sz="1400" dirty="0"/>
            </a:p>
          </p:txBody>
        </p:sp>
        <p:sp>
          <p:nvSpPr>
            <p:cNvPr id="72" name="Rectangle 71"/>
            <p:cNvSpPr/>
            <p:nvPr/>
          </p:nvSpPr>
          <p:spPr>
            <a:xfrm flipH="1">
              <a:off x="6125809" y="3692376"/>
              <a:ext cx="45719" cy="314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5945005" y="3495029"/>
              <a:ext cx="408089" cy="354679"/>
            </a:xfrm>
            <a:prstGeom prst="triangle">
              <a:avLst/>
            </a:prstGeom>
            <a:gradFill>
              <a:gsLst>
                <a:gs pos="0">
                  <a:srgbClr val="0070C0"/>
                </a:gs>
                <a:gs pos="100000">
                  <a:srgbClr val="85C2FF"/>
                </a:gs>
              </a:gsLst>
              <a:lin ang="16200000" scaled="0"/>
            </a:gra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59975" y="5496232"/>
              <a:ext cx="13356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Resistive source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4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Characterizating</a:t>
            </a:r>
            <a:r>
              <a:rPr lang="en-US" dirty="0" smtClean="0"/>
              <a:t> Aerogel Tiles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96" y="1003032"/>
            <a:ext cx="3048000" cy="22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2381" y="3297226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Thickness mapping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19810"/>
            <a:ext cx="3886200" cy="22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7346" y="3297226"/>
            <a:ext cx="3623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Spectrophotometer as light source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3" y="3740791"/>
            <a:ext cx="3969084" cy="23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2545" y="6096000"/>
            <a:ext cx="397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Prism method for chromatic dispersion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73566"/>
            <a:ext cx="2513358" cy="212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5658" y="6096000"/>
            <a:ext cx="3267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Gradient method for uniformity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5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SiPM Test Setup</a:t>
            </a:r>
            <a:endParaRPr lang="en-US" dirty="0"/>
          </a:p>
        </p:txBody>
      </p:sp>
      <p:pic>
        <p:nvPicPr>
          <p:cNvPr id="6" name="Picture 5" descr="IMG_2115.jpg"/>
          <p:cNvPicPr>
            <a:picLocks noChangeAspect="1"/>
          </p:cNvPicPr>
          <p:nvPr/>
        </p:nvPicPr>
        <p:blipFill>
          <a:blip r:embed="rId2" cstate="print"/>
          <a:srcRect b="19426"/>
          <a:stretch>
            <a:fillRect/>
          </a:stretch>
        </p:blipFill>
        <p:spPr>
          <a:xfrm>
            <a:off x="1" y="839990"/>
            <a:ext cx="9144000" cy="55243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57277" y="2362200"/>
            <a:ext cx="3200400" cy="3200400"/>
          </a:xfrm>
          <a:prstGeom prst="roundRect">
            <a:avLst>
              <a:gd name="adj" fmla="val 9094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10277" y="1066800"/>
            <a:ext cx="2133600" cy="3048000"/>
          </a:xfrm>
          <a:prstGeom prst="roundRect">
            <a:avLst>
              <a:gd name="adj" fmla="val 11848"/>
            </a:avLst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191077" y="2590800"/>
            <a:ext cx="1600200" cy="2667000"/>
          </a:xfrm>
          <a:prstGeom prst="roundRect">
            <a:avLst>
              <a:gd name="adj" fmla="val 11848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77" y="2590799"/>
            <a:ext cx="5084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76496" y="4791163"/>
            <a:ext cx="72808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190999"/>
            <a:ext cx="1412923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Electronics &amp; Dark Cabinet for SiPM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5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SiPM Test Setup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" y="914400"/>
            <a:ext cx="9146896" cy="5279886"/>
            <a:chOff x="1" y="914400"/>
            <a:chExt cx="9146896" cy="5279886"/>
          </a:xfrm>
        </p:grpSpPr>
        <p:pic>
          <p:nvPicPr>
            <p:cNvPr id="7" name="Picture 6" descr="IMG_2125.jpg"/>
            <p:cNvPicPr>
              <a:picLocks noChangeAspect="1"/>
            </p:cNvPicPr>
            <p:nvPr/>
          </p:nvPicPr>
          <p:blipFill>
            <a:blip r:embed="rId2" cstate="print"/>
            <a:srcRect t="20052" b="25065"/>
            <a:stretch>
              <a:fillRect/>
            </a:stretch>
          </p:blipFill>
          <p:spPr>
            <a:xfrm>
              <a:off x="1" y="1539261"/>
              <a:ext cx="9146896" cy="37641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" name="Group 32"/>
            <p:cNvGrpSpPr/>
            <p:nvPr/>
          </p:nvGrpSpPr>
          <p:grpSpPr>
            <a:xfrm>
              <a:off x="2286000" y="914400"/>
              <a:ext cx="2407801" cy="1413847"/>
              <a:chOff x="2286000" y="914400"/>
              <a:chExt cx="2407801" cy="1413847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2286000" y="2023447"/>
                <a:ext cx="762000" cy="304800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0996" y="914400"/>
                <a:ext cx="11128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F0"/>
                    </a:solidFill>
                  </a:rPr>
                  <a:t>Blue LED</a:t>
                </a:r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9" name="Straight Connector 18"/>
              <p:cNvCxnSpPr>
                <a:stCxn id="18" idx="2"/>
              </p:cNvCxnSpPr>
              <p:nvPr/>
            </p:nvCxnSpPr>
            <p:spPr bwMode="auto">
              <a:xfrm flipH="1">
                <a:off x="3048000" y="1314510"/>
                <a:ext cx="1089399" cy="86133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4114800" y="914400"/>
              <a:ext cx="4980086" cy="2576220"/>
              <a:chOff x="4114800" y="914400"/>
              <a:chExt cx="4980086" cy="257622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002720" y="914400"/>
                <a:ext cx="2393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9900"/>
                    </a:solidFill>
                  </a:rPr>
                  <a:t>Liquid Light Guide</a:t>
                </a:r>
                <a:endParaRPr lang="en-US" sz="20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 bwMode="auto">
              <a:xfrm>
                <a:off x="4114800" y="2023447"/>
                <a:ext cx="2209800" cy="152400"/>
              </a:xfrm>
              <a:prstGeom prst="rightArrow">
                <a:avLst>
                  <a:gd name="adj1" fmla="val 50000"/>
                  <a:gd name="adj2" fmla="val 138353"/>
                </a:avLst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" name="Circular Arrow 13"/>
              <p:cNvSpPr/>
              <p:nvPr/>
            </p:nvSpPr>
            <p:spPr bwMode="auto">
              <a:xfrm rot="5936966">
                <a:off x="7982137" y="2377871"/>
                <a:ext cx="747131" cy="1478367"/>
              </a:xfrm>
              <a:prstGeom prst="circularArrow">
                <a:avLst>
                  <a:gd name="adj1" fmla="val 7535"/>
                  <a:gd name="adj2" fmla="val 1578175"/>
                  <a:gd name="adj3" fmla="val 19980166"/>
                  <a:gd name="adj4" fmla="val 11339137"/>
                  <a:gd name="adj5" fmla="val 10459"/>
                </a:avLst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7" name="Straight Connector 16"/>
              <p:cNvCxnSpPr>
                <a:stCxn id="20" idx="2"/>
              </p:cNvCxnSpPr>
              <p:nvPr/>
            </p:nvCxnSpPr>
            <p:spPr bwMode="auto">
              <a:xfrm>
                <a:off x="7199522" y="1314510"/>
                <a:ext cx="1411078" cy="1524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>
                <a:stCxn id="20" idx="2"/>
              </p:cNvCxnSpPr>
              <p:nvPr/>
            </p:nvCxnSpPr>
            <p:spPr bwMode="auto">
              <a:xfrm flipH="1">
                <a:off x="5621720" y="1314510"/>
                <a:ext cx="1577802" cy="762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5858552" y="2175847"/>
              <a:ext cx="2783134" cy="4018439"/>
              <a:chOff x="5858552" y="2175847"/>
              <a:chExt cx="2783134" cy="4018439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781800" y="2175847"/>
                <a:ext cx="1371600" cy="23622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58552" y="5486400"/>
                <a:ext cx="27831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Collimating Lens and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470±10 nm Filter</a:t>
                </a:r>
                <a:endParaRPr lang="en-US" sz="20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3" name="Straight Connector 22"/>
              <p:cNvCxnSpPr>
                <a:stCxn id="22" idx="0"/>
              </p:cNvCxnSpPr>
              <p:nvPr/>
            </p:nvCxnSpPr>
            <p:spPr bwMode="auto">
              <a:xfrm flipV="1">
                <a:off x="7250119" y="4538048"/>
                <a:ext cx="217481" cy="94835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557574" y="2556847"/>
              <a:ext cx="4452826" cy="3637439"/>
              <a:chOff x="2557574" y="2556847"/>
              <a:chExt cx="4452826" cy="3637439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5562600" y="2556847"/>
                <a:ext cx="1447800" cy="1981200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57574" y="5486400"/>
                <a:ext cx="28571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Adjustable Neutral Filter: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Dark, 1%, 2%, 4% and 6%</a:t>
                </a:r>
              </a:p>
            </p:txBody>
          </p:sp>
          <p:cxnSp>
            <p:nvCxnSpPr>
              <p:cNvPr id="25" name="Straight Connector 24"/>
              <p:cNvCxnSpPr>
                <a:stCxn id="24" idx="0"/>
              </p:cNvCxnSpPr>
              <p:nvPr/>
            </p:nvCxnSpPr>
            <p:spPr bwMode="auto">
              <a:xfrm flipV="1">
                <a:off x="3986138" y="3547447"/>
                <a:ext cx="1576462" cy="19389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495191" y="2175847"/>
              <a:ext cx="1654620" cy="4018439"/>
              <a:chOff x="495191" y="2175847"/>
              <a:chExt cx="1654620" cy="4018439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838200" y="2175847"/>
                <a:ext cx="1143000" cy="23622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5191" y="5486400"/>
                <a:ext cx="16546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9900"/>
                    </a:solidFill>
                  </a:rPr>
                  <a:t>SiPM and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9900"/>
                    </a:solidFill>
                  </a:rPr>
                  <a:t>Preamplifier</a:t>
                </a:r>
                <a:endParaRPr lang="en-US" sz="2000" b="1" dirty="0">
                  <a:solidFill>
                    <a:srgbClr val="FF9900"/>
                  </a:solidFill>
                </a:endParaRPr>
              </a:p>
            </p:txBody>
          </p:sp>
          <p:cxnSp>
            <p:nvCxnSpPr>
              <p:cNvPr id="27" name="Straight Connector 26"/>
              <p:cNvCxnSpPr>
                <a:stCxn id="26" idx="0"/>
              </p:cNvCxnSpPr>
              <p:nvPr/>
            </p:nvCxnSpPr>
            <p:spPr bwMode="auto">
              <a:xfrm flipV="1">
                <a:off x="1322501" y="4192112"/>
                <a:ext cx="491310" cy="12942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" name="Group 31"/>
            <p:cNvGrpSpPr/>
            <p:nvPr/>
          </p:nvGrpSpPr>
          <p:grpSpPr>
            <a:xfrm>
              <a:off x="609196" y="914400"/>
              <a:ext cx="2328458" cy="2639635"/>
              <a:chOff x="609196" y="914400"/>
              <a:chExt cx="2328458" cy="2639635"/>
            </a:xfrm>
          </p:grpSpPr>
          <p:sp>
            <p:nvSpPr>
              <p:cNvPr id="12" name="Oval 11"/>
              <p:cNvSpPr/>
              <p:nvPr/>
            </p:nvSpPr>
            <p:spPr bwMode="auto">
              <a:xfrm rot="20523654">
                <a:off x="2403065" y="1572835"/>
                <a:ext cx="327134" cy="19812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196" y="914400"/>
                <a:ext cx="23284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3300"/>
                    </a:solidFill>
                  </a:rPr>
                  <a:t>Temperature Sensor</a:t>
                </a:r>
                <a:endParaRPr lang="en-US" sz="2000" b="1" dirty="0">
                  <a:solidFill>
                    <a:srgbClr val="FF3300"/>
                  </a:solidFill>
                </a:endParaRPr>
              </a:p>
            </p:txBody>
          </p:sp>
          <p:cxnSp>
            <p:nvCxnSpPr>
              <p:cNvPr id="16" name="Straight Connector 15"/>
              <p:cNvCxnSpPr>
                <a:stCxn id="15" idx="2"/>
              </p:cNvCxnSpPr>
              <p:nvPr/>
            </p:nvCxnSpPr>
            <p:spPr bwMode="auto">
              <a:xfrm>
                <a:off x="1773425" y="1314510"/>
                <a:ext cx="488096" cy="30648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8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LAPPD’s 8” Photocathode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1054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Argonne National Lab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Using </a:t>
            </a:r>
            <a:r>
              <a:rPr lang="en-US" sz="1800" dirty="0" err="1" smtClean="0"/>
              <a:t>Burle</a:t>
            </a:r>
            <a:r>
              <a:rPr lang="en-US" sz="1800" dirty="0" smtClean="0"/>
              <a:t> PMT processing station with home-made photocathode deposition chamber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7”×7” flat K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CsSb photocathode was produced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Max QE: 22% (350 nm, average: 16%)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UC Berkeley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Deposited Na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KSb photocathode on 8” windows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25% QE (350nm) with good uniformity (15%) and stability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563089" y="914400"/>
            <a:ext cx="3209926" cy="2563178"/>
            <a:chOff x="5867399" y="3505199"/>
            <a:chExt cx="3209926" cy="256317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399" y="3505199"/>
              <a:ext cx="2648903" cy="256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4400" y="3505200"/>
              <a:ext cx="542925" cy="2178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67" y="3810000"/>
            <a:ext cx="2499823" cy="262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Dual-Radiator RICH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19199" y="990600"/>
            <a:ext cx="2971799" cy="3052692"/>
            <a:chOff x="1219199" y="990600"/>
            <a:chExt cx="2971799" cy="3052692"/>
          </a:xfrm>
        </p:grpSpPr>
        <p:pic>
          <p:nvPicPr>
            <p:cNvPr id="6" name="Picture 5" descr="MCP-RIC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99" y="990600"/>
              <a:ext cx="2971799" cy="27910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15509" y="3781682"/>
              <a:ext cx="23791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Simulation in GlueX Environment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45326" y="4134339"/>
            <a:ext cx="6758143" cy="2352573"/>
            <a:chOff x="1523999" y="4137267"/>
            <a:chExt cx="6758143" cy="2352573"/>
          </a:xfrm>
        </p:grpSpPr>
        <p:pic>
          <p:nvPicPr>
            <p:cNvPr id="8" name="Picture 7" descr="Nep_Rin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23999" y="4160127"/>
              <a:ext cx="3200399" cy="2014433"/>
            </a:xfrm>
            <a:prstGeom prst="rect">
              <a:avLst/>
            </a:prstGeom>
          </p:spPr>
        </p:pic>
        <p:pic>
          <p:nvPicPr>
            <p:cNvPr id="9" name="Picture 8" descr="Nep_Cor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876800" y="4137267"/>
              <a:ext cx="3200400" cy="2014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72894" y="6228230"/>
              <a:ext cx="2502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Cherenkov hits from 3 cm aerogel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1858" y="6212293"/>
              <a:ext cx="36102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Cherenkov hits from 40 cm C</a:t>
              </a:r>
              <a:r>
                <a:rPr lang="en-US" sz="1100" baseline="-25000" dirty="0" smtClean="0"/>
                <a:t>4</a:t>
              </a:r>
              <a:r>
                <a:rPr lang="en-US" sz="1100" dirty="0" smtClean="0"/>
                <a:t>F</a:t>
              </a:r>
              <a:r>
                <a:rPr lang="en-US" sz="1100" baseline="-25000" dirty="0" smtClean="0"/>
                <a:t>10</a:t>
              </a:r>
              <a:r>
                <a:rPr lang="en-US" sz="1100" dirty="0" smtClean="0"/>
                <a:t> and 0.5 mm glass</a:t>
              </a:r>
              <a:endParaRPr lang="en-US" sz="1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3398" y="932805"/>
            <a:ext cx="3868821" cy="3105029"/>
            <a:chOff x="4343398" y="932805"/>
            <a:chExt cx="3868821" cy="3105029"/>
          </a:xfrm>
        </p:grpSpPr>
        <p:pic>
          <p:nvPicPr>
            <p:cNvPr id="7" name="Picture 6" descr="ID108_P5000_T10.png"/>
            <p:cNvPicPr>
              <a:picLocks noChangeAspect="1"/>
            </p:cNvPicPr>
            <p:nvPr/>
          </p:nvPicPr>
          <p:blipFill rotWithShape="1">
            <a:blip r:embed="rId5" cstate="print"/>
            <a:srcRect l="-5001"/>
            <a:stretch/>
          </p:blipFill>
          <p:spPr>
            <a:xfrm>
              <a:off x="4343398" y="932805"/>
              <a:ext cx="3868821" cy="30192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71098" y="3776224"/>
              <a:ext cx="10134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5 GeV pions</a:t>
              </a:r>
              <a:endParaRPr lang="en-US" sz="11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Kaon Identification in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Semi-Inclusive Deep-Inelastic Scattering (SIDIS)</a:t>
            </a:r>
          </a:p>
          <a:p>
            <a:pPr lvl="1"/>
            <a:r>
              <a:rPr lang="en-US" dirty="0" smtClean="0"/>
              <a:t>Golden channel to study quark’s orbital motion through transverse momentum-dependent parton distributions (TMDs)</a:t>
            </a:r>
          </a:p>
          <a:p>
            <a:pPr lvl="1"/>
            <a:r>
              <a:rPr lang="en-US" dirty="0" smtClean="0"/>
              <a:t>Kaon identification crucial for sea quark contribution</a:t>
            </a:r>
          </a:p>
          <a:p>
            <a:r>
              <a:rPr lang="en-US" dirty="0" smtClean="0"/>
              <a:t>K/</a:t>
            </a:r>
            <a:r>
              <a:rPr lang="el-GR" dirty="0" smtClean="0"/>
              <a:t>π</a:t>
            </a:r>
            <a:r>
              <a:rPr lang="en-US" dirty="0" smtClean="0"/>
              <a:t> identification in Forward(Backward) region:</a:t>
            </a:r>
          </a:p>
          <a:p>
            <a:pPr lvl="1"/>
            <a:r>
              <a:rPr lang="en-US" u="sng" dirty="0" smtClean="0"/>
              <a:t>0 – 15 GeV, 4-</a:t>
            </a:r>
            <a:r>
              <a:rPr lang="el-GR" u="sng" dirty="0" smtClean="0"/>
              <a:t>σ</a:t>
            </a:r>
            <a:r>
              <a:rPr lang="en-US" u="sng" dirty="0" smtClean="0"/>
              <a:t> separation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6" y="3425295"/>
            <a:ext cx="5074594" cy="30900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16655" y="3423971"/>
            <a:ext cx="3492290" cy="3062757"/>
            <a:chOff x="5416655" y="3423971"/>
            <a:chExt cx="3492290" cy="3062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655" y="3423971"/>
              <a:ext cx="3492290" cy="30627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64290" y="3732578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K/</a:t>
              </a:r>
              <a:r>
                <a:rPr lang="el-GR" dirty="0" smtClean="0"/>
                <a:t>π</a:t>
              </a:r>
              <a:r>
                <a:rPr lang="en-US" dirty="0" smtClean="0"/>
                <a:t> ratio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4383" y="496216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Forward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3549967"/>
            <a:ext cx="1828800" cy="384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50290" y="3549967"/>
            <a:ext cx="1828800" cy="384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4835656"/>
            <a:ext cx="1828800" cy="384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50290" y="4835656"/>
            <a:ext cx="1828800" cy="384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" y="4362450"/>
            <a:ext cx="1828800" cy="384048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50290" y="4362450"/>
            <a:ext cx="1828800" cy="384048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5800" y="5648139"/>
            <a:ext cx="1828800" cy="384048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50290" y="5648139"/>
            <a:ext cx="1828800" cy="384048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4383" y="5786853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B0F0"/>
                </a:solidFill>
              </a:rPr>
              <a:t>Backward</a:t>
            </a:r>
            <a:endParaRPr lang="en-US" sz="1100" b="1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4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Forward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radiators are needed to cover the broad kinematic range</a:t>
            </a:r>
            <a:endParaRPr lang="en-US" dirty="0"/>
          </a:p>
          <a:p>
            <a:pPr lvl="1"/>
            <a:r>
              <a:rPr lang="en-US" dirty="0" smtClean="0"/>
              <a:t>TOF + high-n radiator (aerogel) + low-n radiator (gas)</a:t>
            </a:r>
          </a:p>
          <a:p>
            <a:pPr lvl="1"/>
            <a:r>
              <a:rPr lang="en-US" dirty="0" smtClean="0"/>
              <a:t>Can we combine them into one detector?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808" y="2565506"/>
            <a:ext cx="6841414" cy="3921222"/>
            <a:chOff x="1219200" y="2678668"/>
            <a:chExt cx="6841414" cy="39212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985874"/>
              <a:ext cx="6841414" cy="361401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12034" y="2678668"/>
              <a:ext cx="225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SIDIS Event Efficiency</a:t>
              </a:r>
              <a:endParaRPr lang="en-US" sz="16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7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Radiators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– 10 GeV range: Aerogel RICH</a:t>
            </a:r>
          </a:p>
          <a:p>
            <a:pPr marL="342900" lvl="1"/>
            <a:r>
              <a:rPr lang="en-US" sz="1800" dirty="0" smtClean="0"/>
              <a:t>Index ranges 1.01 ~ 1.10</a:t>
            </a:r>
          </a:p>
          <a:p>
            <a:pPr marL="342900" lvl="1"/>
            <a:r>
              <a:rPr lang="en-US" sz="1800" dirty="0" smtClean="0"/>
              <a:t>Used as RICH in HERMES, LHCb, AMS, BELLE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6828" y="2584209"/>
            <a:ext cx="5961827" cy="3895928"/>
            <a:chOff x="2389311" y="2590800"/>
            <a:chExt cx="5961827" cy="38959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311" y="2590800"/>
              <a:ext cx="5961827" cy="3895928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129102" y="4699101"/>
              <a:ext cx="1890945" cy="1193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−−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 1.000482 (CF</a:t>
              </a:r>
              <a:r>
                <a:rPr lang="en-US" sz="14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en-US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−−</a:t>
              </a:r>
              <a:r>
                <a:rPr lang="en-US" sz="1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sz="1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 1.00137 (C</a:t>
              </a:r>
              <a:r>
                <a:rPr lang="en-US" sz="1400" baseline="-25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sz="1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en-US" sz="1400" baseline="-25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en-US" sz="1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en-US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−−</a:t>
              </a:r>
              <a:r>
                <a:rPr lang="en-US" sz="1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sz="1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 1.01 (Aerogel)</a:t>
              </a:r>
              <a:endParaRPr lang="en-US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−−</a:t>
              </a:r>
              <a:r>
                <a:rPr lang="en-US" sz="1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sz="1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 1.02 (Aerogel)</a:t>
              </a:r>
              <a:endParaRPr lang="en-US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−−</a:t>
              </a:r>
              <a:r>
                <a:rPr lang="en-US" sz="1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sz="1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 1.05 (Aerogel)</a:t>
              </a:r>
              <a:endParaRPr lang="en-US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085392" y="5464911"/>
              <a:ext cx="1600200" cy="431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inden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−−−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K/π separation</a:t>
              </a:r>
              <a:endParaRPr lang="en-US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 - -  K/p 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separation</a:t>
              </a:r>
              <a:endParaRPr lang="en-US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25445" y="856257"/>
            <a:ext cx="3120387" cy="1890116"/>
            <a:chOff x="5825445" y="1034588"/>
            <a:chExt cx="3120387" cy="18901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5445" y="1034588"/>
              <a:ext cx="3120387" cy="16655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55058" y="2647705"/>
              <a:ext cx="2590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Single photon resolution (LHCb)</a:t>
              </a:r>
              <a:endParaRPr lang="en-US" sz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051527" y="3169719"/>
            <a:ext cx="3048000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10 – 15 GeV range: heavy gas</a:t>
            </a:r>
          </a:p>
          <a:p>
            <a:pPr marL="342900" lvl="1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DADADA">
                    <a:lumMod val="25000"/>
                  </a:srgbClr>
                </a:solidFill>
              </a:rPr>
              <a:t>C</a:t>
            </a:r>
            <a:r>
              <a:rPr lang="en-US" baseline="-25000" dirty="0" smtClean="0">
                <a:solidFill>
                  <a:srgbClr val="DADADA">
                    <a:lumMod val="25000"/>
                  </a:srgbClr>
                </a:solidFill>
              </a:rPr>
              <a:t>4</a:t>
            </a:r>
            <a:r>
              <a:rPr lang="en-US" dirty="0" smtClean="0">
                <a:solidFill>
                  <a:srgbClr val="DADADA">
                    <a:lumMod val="25000"/>
                  </a:srgbClr>
                </a:solidFill>
              </a:rPr>
              <a:t>F</a:t>
            </a:r>
            <a:r>
              <a:rPr lang="en-US" baseline="-25000" dirty="0" smtClean="0">
                <a:solidFill>
                  <a:srgbClr val="DADADA">
                    <a:lumMod val="25000"/>
                  </a:srgbClr>
                </a:solidFill>
              </a:rPr>
              <a:t>10</a:t>
            </a:r>
            <a:r>
              <a:rPr lang="en-US" dirty="0" smtClean="0">
                <a:solidFill>
                  <a:srgbClr val="DADADA">
                    <a:lumMod val="25000"/>
                  </a:srgbClr>
                </a:solidFill>
              </a:rPr>
              <a:t>/C</a:t>
            </a:r>
            <a:r>
              <a:rPr lang="en-US" baseline="-25000" dirty="0" smtClean="0">
                <a:solidFill>
                  <a:srgbClr val="DADADA">
                    <a:lumMod val="25000"/>
                  </a:srgbClr>
                </a:solidFill>
              </a:rPr>
              <a:t>4</a:t>
            </a:r>
            <a:r>
              <a:rPr lang="en-US" dirty="0" smtClean="0">
                <a:solidFill>
                  <a:srgbClr val="DADADA">
                    <a:lumMod val="25000"/>
                  </a:srgbClr>
                </a:solidFill>
              </a:rPr>
              <a:t>F</a:t>
            </a:r>
            <a:r>
              <a:rPr lang="en-US" baseline="-25000" dirty="0" smtClean="0">
                <a:solidFill>
                  <a:srgbClr val="DADADA">
                    <a:lumMod val="25000"/>
                  </a:srgbClr>
                </a:solidFill>
              </a:rPr>
              <a:t>8</a:t>
            </a:r>
            <a:r>
              <a:rPr lang="en-US" dirty="0" smtClean="0">
                <a:solidFill>
                  <a:srgbClr val="DADADA">
                    <a:lumMod val="25000"/>
                  </a:srgbClr>
                </a:solidFill>
              </a:rPr>
              <a:t>O RICH</a:t>
            </a: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DADADA">
                    <a:lumMod val="25000"/>
                  </a:srgbClr>
                </a:solidFill>
              </a:rPr>
              <a:t>Good light yield</a:t>
            </a: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DADADA">
                    <a:lumMod val="25000"/>
                  </a:srgbClr>
                </a:solidFill>
              </a:rPr>
              <a:t>May need recycling</a:t>
            </a:r>
            <a:endParaRPr lang="en-US" sz="1400" dirty="0">
              <a:solidFill>
                <a:srgbClr val="DADADA">
                  <a:lumMod val="25000"/>
                </a:srgbClr>
              </a:solidFill>
            </a:endParaRPr>
          </a:p>
          <a:p>
            <a:pPr marL="342900" lvl="1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ADADA">
                    <a:lumMod val="25000"/>
                  </a:srgbClr>
                </a:solidFill>
              </a:rPr>
              <a:t>CF</a:t>
            </a:r>
            <a:r>
              <a:rPr lang="en-US" baseline="-25000" dirty="0">
                <a:solidFill>
                  <a:srgbClr val="DADADA">
                    <a:lumMod val="25000"/>
                  </a:srgbClr>
                </a:solidFill>
              </a:rPr>
              <a:t>4</a:t>
            </a:r>
            <a:r>
              <a:rPr lang="en-US" dirty="0">
                <a:solidFill>
                  <a:srgbClr val="DADADA">
                    <a:lumMod val="25000"/>
                  </a:srgbClr>
                </a:solidFill>
              </a:rPr>
              <a:t> threshold </a:t>
            </a:r>
            <a:r>
              <a:rPr lang="en-US" dirty="0" smtClean="0">
                <a:solidFill>
                  <a:srgbClr val="DADADA">
                    <a:lumMod val="25000"/>
                  </a:srgbClr>
                </a:solidFill>
              </a:rPr>
              <a:t>counter</a:t>
            </a: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DADADA">
                    <a:lumMod val="25000"/>
                  </a:srgbClr>
                </a:solidFill>
              </a:rPr>
              <a:t>Need Aerogel RICH to veto protons</a:t>
            </a: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DADADA">
                    <a:lumMod val="25000"/>
                  </a:srgbClr>
                </a:solidFill>
              </a:rPr>
              <a:t>Can cover much higher range as RICH</a:t>
            </a:r>
            <a:endParaRPr lang="en-US" sz="1400" dirty="0">
              <a:solidFill>
                <a:srgbClr val="DADADA">
                  <a:lumMod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8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Radiator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935727"/>
            <a:ext cx="4110170" cy="5464940"/>
          </a:xfrm>
        </p:spPr>
        <p:txBody>
          <a:bodyPr>
            <a:normAutofit/>
          </a:bodyPr>
          <a:lstStyle/>
          <a:p>
            <a:r>
              <a:rPr lang="en-US" dirty="0" smtClean="0"/>
              <a:t>General geometry constraint: ~150 cm length</a:t>
            </a:r>
          </a:p>
          <a:p>
            <a:r>
              <a:rPr lang="en-US" dirty="0" smtClean="0"/>
              <a:t>Focusing RICH</a:t>
            </a:r>
          </a:p>
          <a:p>
            <a:pPr marL="342900" lvl="1"/>
            <a:r>
              <a:rPr lang="en-US" sz="1800" dirty="0" smtClean="0"/>
              <a:t>Aerogel RICH: 3 – 10 GeV</a:t>
            </a:r>
          </a:p>
          <a:p>
            <a:pPr marL="342900" lvl="1"/>
            <a:r>
              <a:rPr lang="en-US" sz="1800" dirty="0" smtClean="0"/>
              <a:t>C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F</a:t>
            </a:r>
            <a:r>
              <a:rPr lang="en-US" sz="1800" baseline="-25000" dirty="0" smtClean="0"/>
              <a:t>10</a:t>
            </a:r>
            <a:r>
              <a:rPr lang="en-US" sz="1800" dirty="0" smtClean="0"/>
              <a:t>: 10 – 20 GeV</a:t>
            </a:r>
            <a:endParaRPr lang="en-US" sz="1800" baseline="-25000" dirty="0" smtClean="0"/>
          </a:p>
          <a:p>
            <a:pPr marL="342900" lvl="1"/>
            <a:r>
              <a:rPr lang="en-US" sz="1800" dirty="0" smtClean="0"/>
              <a:t>Focused by a Fresnel lens</a:t>
            </a:r>
          </a:p>
          <a:p>
            <a:pPr marL="342900" lvl="1"/>
            <a:r>
              <a:rPr lang="en-US" sz="1800" dirty="0" smtClean="0"/>
              <a:t>Readout resolution: &lt; 2 mm</a:t>
            </a:r>
          </a:p>
          <a:p>
            <a:r>
              <a:rPr lang="en-US" dirty="0" smtClean="0"/>
              <a:t>Proximity Focusing</a:t>
            </a:r>
          </a:p>
          <a:p>
            <a:pPr marL="342900" lvl="1"/>
            <a:r>
              <a:rPr lang="en-US" sz="1800" dirty="0" smtClean="0"/>
              <a:t>Aerogel RICH: 3 – 10 GeV</a:t>
            </a:r>
          </a:p>
          <a:p>
            <a:pPr marL="342900" lvl="1"/>
            <a:r>
              <a:rPr lang="en-US" sz="1800" dirty="0" smtClean="0"/>
              <a:t>CF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 threshold counter: 8 – 17 GeV</a:t>
            </a:r>
          </a:p>
          <a:p>
            <a:pPr marL="457200" lvl="2"/>
            <a:r>
              <a:rPr lang="en-US" sz="1600" dirty="0" smtClean="0"/>
              <a:t>Signals from readout window will be mixed with photons from CF</a:t>
            </a:r>
            <a:r>
              <a:rPr lang="en-US" sz="1600" baseline="-25000" dirty="0" smtClean="0"/>
              <a:t>4</a:t>
            </a:r>
          </a:p>
          <a:p>
            <a:pPr marL="342900" lvl="1"/>
            <a:r>
              <a:rPr lang="en-US" sz="1800" dirty="0" smtClean="0"/>
              <a:t>Readout resolution: &lt; 4 mm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51199" y="855001"/>
            <a:ext cx="4664153" cy="5672162"/>
            <a:chOff x="51148" y="-24063"/>
            <a:chExt cx="4024511" cy="5086545"/>
          </a:xfrm>
        </p:grpSpPr>
        <p:grpSp>
          <p:nvGrpSpPr>
            <p:cNvPr id="9" name="Group 8"/>
            <p:cNvGrpSpPr/>
            <p:nvPr/>
          </p:nvGrpSpPr>
          <p:grpSpPr>
            <a:xfrm>
              <a:off x="203547" y="263785"/>
              <a:ext cx="3354833" cy="1828798"/>
              <a:chOff x="310271" y="946102"/>
              <a:chExt cx="3354834" cy="182880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18771" y="946102"/>
                <a:ext cx="2971800" cy="1828800"/>
                <a:chOff x="418771" y="946102"/>
                <a:chExt cx="2971800" cy="1828800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418771" y="946102"/>
                  <a:ext cx="365760" cy="18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784531" y="946102"/>
                  <a:ext cx="1280160" cy="18288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18771" y="946102"/>
                  <a:ext cx="2971800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064691" y="946102"/>
                  <a:ext cx="27432" cy="18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344851" y="946102"/>
                  <a:ext cx="4572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0271" y="1449994"/>
                <a:ext cx="3354834" cy="825626"/>
                <a:chOff x="310271" y="1449994"/>
                <a:chExt cx="3354834" cy="825626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310271" y="1863677"/>
                  <a:ext cx="3354834" cy="0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oup 76"/>
                <p:cNvGrpSpPr/>
                <p:nvPr/>
              </p:nvGrpSpPr>
              <p:grpSpPr>
                <a:xfrm>
                  <a:off x="418771" y="1449994"/>
                  <a:ext cx="2926080" cy="825626"/>
                  <a:chOff x="418771" y="1449994"/>
                  <a:chExt cx="2926080" cy="825626"/>
                </a:xfrm>
              </p:grpSpPr>
              <p:cxnSp>
                <p:nvCxnSpPr>
                  <p:cNvPr id="85" name="Straight Arrow Connector 84"/>
                  <p:cNvCxnSpPr/>
                  <p:nvPr/>
                </p:nvCxnSpPr>
                <p:spPr>
                  <a:xfrm flipV="1">
                    <a:off x="418771" y="1771839"/>
                    <a:ext cx="365760" cy="9144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Arrow Connector 85"/>
                  <p:cNvCxnSpPr/>
                  <p:nvPr/>
                </p:nvCxnSpPr>
                <p:spPr>
                  <a:xfrm>
                    <a:off x="418771" y="1862466"/>
                    <a:ext cx="365760" cy="9144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/>
                  <p:cNvCxnSpPr/>
                  <p:nvPr/>
                </p:nvCxnSpPr>
                <p:spPr>
                  <a:xfrm flipV="1">
                    <a:off x="784531" y="1449994"/>
                    <a:ext cx="1280160" cy="32004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/>
                  <p:cNvCxnSpPr/>
                  <p:nvPr/>
                </p:nvCxnSpPr>
                <p:spPr>
                  <a:xfrm>
                    <a:off x="784531" y="1953858"/>
                    <a:ext cx="1280160" cy="32004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/>
                  <p:cNvCxnSpPr/>
                  <p:nvPr/>
                </p:nvCxnSpPr>
                <p:spPr>
                  <a:xfrm>
                    <a:off x="784531" y="1864140"/>
                    <a:ext cx="1280160" cy="32004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/>
                  <p:cNvCxnSpPr/>
                  <p:nvPr/>
                </p:nvCxnSpPr>
                <p:spPr>
                  <a:xfrm flipV="1">
                    <a:off x="784531" y="1540462"/>
                    <a:ext cx="1280160" cy="32004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>
                    <a:off x="2064691" y="1542395"/>
                    <a:ext cx="1280160" cy="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/>
                  <p:nvPr/>
                </p:nvCxnSpPr>
                <p:spPr>
                  <a:xfrm>
                    <a:off x="2064691" y="1449994"/>
                    <a:ext cx="1280160" cy="9321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>
                    <a:off x="2064691" y="2182159"/>
                    <a:ext cx="1280160" cy="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/>
                  <p:cNvCxnSpPr/>
                  <p:nvPr/>
                </p:nvCxnSpPr>
                <p:spPr>
                  <a:xfrm flipV="1">
                    <a:off x="2064691" y="2184180"/>
                    <a:ext cx="1280160" cy="91440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784531" y="1723342"/>
                  <a:ext cx="2560320" cy="279891"/>
                  <a:chOff x="784531" y="1723342"/>
                  <a:chExt cx="2560320" cy="279891"/>
                </a:xfrm>
              </p:grpSpPr>
              <p:cxnSp>
                <p:nvCxnSpPr>
                  <p:cNvPr id="79" name="Straight Arrow Connector 78"/>
                  <p:cNvCxnSpPr/>
                  <p:nvPr/>
                </p:nvCxnSpPr>
                <p:spPr>
                  <a:xfrm flipV="1">
                    <a:off x="784531" y="1723342"/>
                    <a:ext cx="1280160" cy="13716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/>
                  <p:nvPr/>
                </p:nvCxnSpPr>
                <p:spPr>
                  <a:xfrm>
                    <a:off x="784531" y="1863112"/>
                    <a:ext cx="1280160" cy="13716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>
                    <a:off x="2064691" y="2003233"/>
                    <a:ext cx="1280160" cy="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/>
                  <p:nvPr/>
                </p:nvCxnSpPr>
                <p:spPr>
                  <a:xfrm>
                    <a:off x="2064691" y="1723342"/>
                    <a:ext cx="1280160" cy="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Arrow Connector 82"/>
                  <p:cNvCxnSpPr/>
                  <p:nvPr/>
                </p:nvCxnSpPr>
                <p:spPr>
                  <a:xfrm>
                    <a:off x="2064691" y="1864140"/>
                    <a:ext cx="1280160" cy="13716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/>
                  <p:nvPr/>
                </p:nvCxnSpPr>
                <p:spPr>
                  <a:xfrm flipV="1">
                    <a:off x="2064691" y="1724708"/>
                    <a:ext cx="1280160" cy="13716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0" name="TextBox 9"/>
            <p:cNvSpPr txBox="1"/>
            <p:nvPr/>
          </p:nvSpPr>
          <p:spPr>
            <a:xfrm>
              <a:off x="681050" y="275901"/>
              <a:ext cx="563748" cy="287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anose="02020603050405020304" pitchFamily="18" charset="0"/>
                </a:rPr>
                <a:t>C</a:t>
              </a:r>
              <a:r>
                <a:rPr lang="en-US" sz="1400" baseline="-25000" dirty="0" smtClean="0">
                  <a:cs typeface="Times New Roman" panose="02020603050405020304" pitchFamily="18" charset="0"/>
                </a:rPr>
                <a:t>4</a:t>
              </a:r>
              <a:r>
                <a:rPr lang="en-US" sz="1400" dirty="0" smtClean="0">
                  <a:cs typeface="Times New Roman" panose="02020603050405020304" pitchFamily="18" charset="0"/>
                </a:rPr>
                <a:t>F</a:t>
              </a:r>
              <a:r>
                <a:rPr lang="en-US" sz="1400" baseline="-25000" dirty="0" smtClean="0">
                  <a:cs typeface="Times New Roman" panose="02020603050405020304" pitchFamily="18" charset="0"/>
                </a:rPr>
                <a:t>10</a:t>
              </a:r>
              <a:endParaRPr lang="en-US" sz="1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26677" y="477975"/>
              <a:ext cx="727219" cy="25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cs typeface="Times New Roman" panose="02020603050405020304" pitchFamily="18" charset="0"/>
                </a:rPr>
                <a:t>Aerogel</a:t>
              </a:r>
              <a:endParaRPr lang="en-US" sz="1200" dirty="0"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6471" y="2180178"/>
              <a:ext cx="2562997" cy="236001"/>
              <a:chOff x="954642" y="2417994"/>
              <a:chExt cx="2562998" cy="23600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954642" y="2438400"/>
                <a:ext cx="12814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236141" y="2438400"/>
                <a:ext cx="12814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1281274" y="2419395"/>
                <a:ext cx="628235" cy="234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cs typeface="Times New Roman" panose="02020603050405020304" pitchFamily="18" charset="0"/>
                  </a:rPr>
                  <a:t>~ 75 </a:t>
                </a:r>
                <a:r>
                  <a:rPr lang="en-US" sz="1100" dirty="0">
                    <a:cs typeface="Times New Roman" panose="02020603050405020304" pitchFamily="18" charset="0"/>
                  </a:rPr>
                  <a:t>cm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562774" y="2417994"/>
                <a:ext cx="628235" cy="23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cs typeface="Times New Roman" panose="02020603050405020304" pitchFamily="18" charset="0"/>
                  </a:rPr>
                  <a:t>~ 75 </a:t>
                </a:r>
                <a:r>
                  <a:rPr lang="en-US" sz="1100" dirty="0">
                    <a:cs typeface="Times New Roman" panose="02020603050405020304" pitchFamily="18" charset="0"/>
                  </a:rPr>
                  <a:t>cm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1820163" y="347809"/>
              <a:ext cx="474441" cy="25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Times New Roman" panose="02020603050405020304" pitchFamily="18" charset="0"/>
                </a:rPr>
                <a:t>Lens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889160" y="567780"/>
              <a:ext cx="1012900" cy="25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Times New Roman" panose="02020603050405020304" pitchFamily="18" charset="0"/>
                </a:rPr>
                <a:t>Photosensor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609117" y="262703"/>
              <a:ext cx="230676" cy="1828798"/>
              <a:chOff x="4299950" y="102710"/>
              <a:chExt cx="230676" cy="182880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4299950" y="673257"/>
                <a:ext cx="230676" cy="690941"/>
                <a:chOff x="4299950" y="673257"/>
                <a:chExt cx="230676" cy="690941"/>
              </a:xfrm>
            </p:grpSpPr>
            <p:sp>
              <p:nvSpPr>
                <p:cNvPr id="65" name="Freeform 64"/>
                <p:cNvSpPr/>
                <p:nvPr/>
              </p:nvSpPr>
              <p:spPr>
                <a:xfrm rot="16200000">
                  <a:off x="4413296" y="605630"/>
                  <a:ext cx="47625" cy="182880"/>
                </a:xfrm>
                <a:custGeom>
                  <a:avLst/>
                  <a:gdLst>
                    <a:gd name="connsiteX0" fmla="*/ 0 w 1828800"/>
                    <a:gd name="connsiteY0" fmla="*/ 904875 h 909637"/>
                    <a:gd name="connsiteX1" fmla="*/ 452438 w 1828800"/>
                    <a:gd name="connsiteY1" fmla="*/ 757237 h 909637"/>
                    <a:gd name="connsiteX2" fmla="*/ 914400 w 1828800"/>
                    <a:gd name="connsiteY2" fmla="*/ 0 h 909637"/>
                    <a:gd name="connsiteX3" fmla="*/ 1376363 w 1828800"/>
                    <a:gd name="connsiteY3" fmla="*/ 757237 h 909637"/>
                    <a:gd name="connsiteX4" fmla="*/ 1828800 w 1828800"/>
                    <a:gd name="connsiteY4" fmla="*/ 909637 h 909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0" h="909637">
                      <a:moveTo>
                        <a:pt x="0" y="904875"/>
                      </a:moveTo>
                      <a:cubicBezTo>
                        <a:pt x="150019" y="906462"/>
                        <a:pt x="300038" y="908049"/>
                        <a:pt x="452438" y="757237"/>
                      </a:cubicBezTo>
                      <a:cubicBezTo>
                        <a:pt x="604838" y="606425"/>
                        <a:pt x="760413" y="0"/>
                        <a:pt x="914400" y="0"/>
                      </a:cubicBezTo>
                      <a:cubicBezTo>
                        <a:pt x="1068387" y="0"/>
                        <a:pt x="1223963" y="605631"/>
                        <a:pt x="1376363" y="757237"/>
                      </a:cubicBezTo>
                      <a:cubicBezTo>
                        <a:pt x="1528763" y="908843"/>
                        <a:pt x="1678781" y="909240"/>
                        <a:pt x="1828800" y="909637"/>
                      </a:cubicBez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rot="16200000">
                  <a:off x="4413297" y="1248946"/>
                  <a:ext cx="47625" cy="182880"/>
                </a:xfrm>
                <a:custGeom>
                  <a:avLst/>
                  <a:gdLst>
                    <a:gd name="connsiteX0" fmla="*/ 0 w 1828800"/>
                    <a:gd name="connsiteY0" fmla="*/ 904875 h 909637"/>
                    <a:gd name="connsiteX1" fmla="*/ 452438 w 1828800"/>
                    <a:gd name="connsiteY1" fmla="*/ 757237 h 909637"/>
                    <a:gd name="connsiteX2" fmla="*/ 914400 w 1828800"/>
                    <a:gd name="connsiteY2" fmla="*/ 0 h 909637"/>
                    <a:gd name="connsiteX3" fmla="*/ 1376363 w 1828800"/>
                    <a:gd name="connsiteY3" fmla="*/ 757237 h 909637"/>
                    <a:gd name="connsiteX4" fmla="*/ 1828800 w 1828800"/>
                    <a:gd name="connsiteY4" fmla="*/ 909637 h 909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0" h="909637">
                      <a:moveTo>
                        <a:pt x="0" y="904875"/>
                      </a:moveTo>
                      <a:cubicBezTo>
                        <a:pt x="150019" y="906462"/>
                        <a:pt x="300038" y="908049"/>
                        <a:pt x="452438" y="757237"/>
                      </a:cubicBezTo>
                      <a:cubicBezTo>
                        <a:pt x="604838" y="606425"/>
                        <a:pt x="760413" y="0"/>
                        <a:pt x="914400" y="0"/>
                      </a:cubicBezTo>
                      <a:cubicBezTo>
                        <a:pt x="1068387" y="0"/>
                        <a:pt x="1223963" y="605631"/>
                        <a:pt x="1376363" y="757237"/>
                      </a:cubicBezTo>
                      <a:cubicBezTo>
                        <a:pt x="1528763" y="908843"/>
                        <a:pt x="1678781" y="909240"/>
                        <a:pt x="1828800" y="909637"/>
                      </a:cubicBez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 rot="16200000">
                  <a:off x="4392513" y="1045168"/>
                  <a:ext cx="47625" cy="228600"/>
                </a:xfrm>
                <a:custGeom>
                  <a:avLst/>
                  <a:gdLst>
                    <a:gd name="connsiteX0" fmla="*/ 0 w 1828800"/>
                    <a:gd name="connsiteY0" fmla="*/ 904875 h 909637"/>
                    <a:gd name="connsiteX1" fmla="*/ 452438 w 1828800"/>
                    <a:gd name="connsiteY1" fmla="*/ 757237 h 909637"/>
                    <a:gd name="connsiteX2" fmla="*/ 914400 w 1828800"/>
                    <a:gd name="connsiteY2" fmla="*/ 0 h 909637"/>
                    <a:gd name="connsiteX3" fmla="*/ 1376363 w 1828800"/>
                    <a:gd name="connsiteY3" fmla="*/ 757237 h 909637"/>
                    <a:gd name="connsiteX4" fmla="*/ 1828800 w 1828800"/>
                    <a:gd name="connsiteY4" fmla="*/ 909637 h 909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0" h="909637">
                      <a:moveTo>
                        <a:pt x="0" y="904875"/>
                      </a:moveTo>
                      <a:cubicBezTo>
                        <a:pt x="150019" y="906462"/>
                        <a:pt x="300038" y="908049"/>
                        <a:pt x="452438" y="757237"/>
                      </a:cubicBezTo>
                      <a:cubicBezTo>
                        <a:pt x="604838" y="606425"/>
                        <a:pt x="760413" y="0"/>
                        <a:pt x="914400" y="0"/>
                      </a:cubicBezTo>
                      <a:cubicBezTo>
                        <a:pt x="1068387" y="0"/>
                        <a:pt x="1223963" y="605631"/>
                        <a:pt x="1376363" y="757237"/>
                      </a:cubicBezTo>
                      <a:cubicBezTo>
                        <a:pt x="1528763" y="908843"/>
                        <a:pt x="1678781" y="909240"/>
                        <a:pt x="1828800" y="909637"/>
                      </a:cubicBezTo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 rot="16200000">
                  <a:off x="4390437" y="766343"/>
                  <a:ext cx="47625" cy="228600"/>
                </a:xfrm>
                <a:custGeom>
                  <a:avLst/>
                  <a:gdLst>
                    <a:gd name="connsiteX0" fmla="*/ 0 w 1828800"/>
                    <a:gd name="connsiteY0" fmla="*/ 904875 h 909637"/>
                    <a:gd name="connsiteX1" fmla="*/ 452438 w 1828800"/>
                    <a:gd name="connsiteY1" fmla="*/ 757237 h 909637"/>
                    <a:gd name="connsiteX2" fmla="*/ 914400 w 1828800"/>
                    <a:gd name="connsiteY2" fmla="*/ 0 h 909637"/>
                    <a:gd name="connsiteX3" fmla="*/ 1376363 w 1828800"/>
                    <a:gd name="connsiteY3" fmla="*/ 757237 h 909637"/>
                    <a:gd name="connsiteX4" fmla="*/ 1828800 w 1828800"/>
                    <a:gd name="connsiteY4" fmla="*/ 909637 h 909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0" h="909637">
                      <a:moveTo>
                        <a:pt x="0" y="904875"/>
                      </a:moveTo>
                      <a:cubicBezTo>
                        <a:pt x="150019" y="906462"/>
                        <a:pt x="300038" y="908049"/>
                        <a:pt x="452438" y="757237"/>
                      </a:cubicBezTo>
                      <a:cubicBezTo>
                        <a:pt x="604838" y="606425"/>
                        <a:pt x="760413" y="0"/>
                        <a:pt x="914400" y="0"/>
                      </a:cubicBezTo>
                      <a:cubicBezTo>
                        <a:pt x="1068387" y="0"/>
                        <a:pt x="1223963" y="605631"/>
                        <a:pt x="1376363" y="757237"/>
                      </a:cubicBezTo>
                      <a:cubicBezTo>
                        <a:pt x="1528763" y="908843"/>
                        <a:pt x="1678781" y="909240"/>
                        <a:pt x="1828800" y="909637"/>
                      </a:cubicBezTo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 rot="16200000">
                  <a:off x="4452653" y="974335"/>
                  <a:ext cx="60350" cy="91440"/>
                </a:xfrm>
                <a:custGeom>
                  <a:avLst/>
                  <a:gdLst>
                    <a:gd name="connsiteX0" fmla="*/ 0 w 1828800"/>
                    <a:gd name="connsiteY0" fmla="*/ 904875 h 909637"/>
                    <a:gd name="connsiteX1" fmla="*/ 452438 w 1828800"/>
                    <a:gd name="connsiteY1" fmla="*/ 757237 h 909637"/>
                    <a:gd name="connsiteX2" fmla="*/ 914400 w 1828800"/>
                    <a:gd name="connsiteY2" fmla="*/ 0 h 909637"/>
                    <a:gd name="connsiteX3" fmla="*/ 1376363 w 1828800"/>
                    <a:gd name="connsiteY3" fmla="*/ 757237 h 909637"/>
                    <a:gd name="connsiteX4" fmla="*/ 1828800 w 1828800"/>
                    <a:gd name="connsiteY4" fmla="*/ 909637 h 909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0" h="909637">
                      <a:moveTo>
                        <a:pt x="0" y="904875"/>
                      </a:moveTo>
                      <a:cubicBezTo>
                        <a:pt x="150019" y="906462"/>
                        <a:pt x="300038" y="908049"/>
                        <a:pt x="452438" y="757237"/>
                      </a:cubicBezTo>
                      <a:cubicBezTo>
                        <a:pt x="604838" y="606425"/>
                        <a:pt x="760413" y="0"/>
                        <a:pt x="914400" y="0"/>
                      </a:cubicBezTo>
                      <a:cubicBezTo>
                        <a:pt x="1068387" y="0"/>
                        <a:pt x="1223963" y="605631"/>
                        <a:pt x="1376363" y="757237"/>
                      </a:cubicBezTo>
                      <a:cubicBezTo>
                        <a:pt x="1528763" y="908843"/>
                        <a:pt x="1678781" y="909240"/>
                        <a:pt x="1828800" y="909637"/>
                      </a:cubicBezTo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4528550" y="102710"/>
                <a:ext cx="0" cy="1828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037129" y="1799846"/>
              <a:ext cx="1149269" cy="258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Times New Roman" panose="02020603050405020304" pitchFamily="18" charset="0"/>
                </a:rPr>
                <a:t>Empty or C</a:t>
              </a:r>
              <a:r>
                <a:rPr lang="en-US" sz="1200" baseline="-25000" dirty="0">
                  <a:cs typeface="Times New Roman" panose="02020603050405020304" pitchFamily="18" charset="0"/>
                </a:rPr>
                <a:t>4</a:t>
              </a:r>
              <a:r>
                <a:rPr lang="en-US" sz="1200" dirty="0">
                  <a:cs typeface="Times New Roman" panose="02020603050405020304" pitchFamily="18" charset="0"/>
                </a:rPr>
                <a:t>F</a:t>
              </a:r>
              <a:r>
                <a:rPr lang="en-US" sz="1200" baseline="-25000" dirty="0"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148" y="-24063"/>
              <a:ext cx="816346" cy="276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cs typeface="Times New Roman" panose="02020603050405020304" pitchFamily="18" charset="0"/>
                </a:rPr>
                <a:t>Focusing</a:t>
              </a:r>
              <a:endParaRPr lang="en-US" sz="1400" i="1" dirty="0"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6802" y="2930812"/>
              <a:ext cx="3200400" cy="1832283"/>
              <a:chOff x="106705" y="942617"/>
              <a:chExt cx="3200400" cy="183228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89962" y="942617"/>
                <a:ext cx="2889610" cy="1832285"/>
                <a:chOff x="189962" y="942617"/>
                <a:chExt cx="2889610" cy="183228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91882" y="945020"/>
                  <a:ext cx="182880" cy="18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73530" y="946102"/>
                  <a:ext cx="2651760" cy="18288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89962" y="946102"/>
                  <a:ext cx="2889609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033852" y="942617"/>
                  <a:ext cx="4572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06705" y="1092578"/>
                <a:ext cx="3200400" cy="1543181"/>
                <a:chOff x="106705" y="1092578"/>
                <a:chExt cx="3200400" cy="1543181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106705" y="1861010"/>
                  <a:ext cx="3200400" cy="0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Group 48"/>
                <p:cNvGrpSpPr/>
                <p:nvPr/>
              </p:nvGrpSpPr>
              <p:grpSpPr>
                <a:xfrm>
                  <a:off x="189963" y="1092578"/>
                  <a:ext cx="2834256" cy="1543181"/>
                  <a:chOff x="189963" y="1092578"/>
                  <a:chExt cx="2834256" cy="1543181"/>
                </a:xfrm>
              </p:grpSpPr>
              <p:cxnSp>
                <p:nvCxnSpPr>
                  <p:cNvPr id="53" name="Straight Arrow Connector 52"/>
                  <p:cNvCxnSpPr/>
                  <p:nvPr/>
                </p:nvCxnSpPr>
                <p:spPr>
                  <a:xfrm flipV="1">
                    <a:off x="189963" y="1804556"/>
                    <a:ext cx="182880" cy="54864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/>
                  <p:nvPr/>
                </p:nvCxnSpPr>
                <p:spPr>
                  <a:xfrm>
                    <a:off x="189965" y="1866304"/>
                    <a:ext cx="182880" cy="54864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/>
                  <p:cNvCxnSpPr/>
                  <p:nvPr/>
                </p:nvCxnSpPr>
                <p:spPr>
                  <a:xfrm flipV="1">
                    <a:off x="372151" y="1092578"/>
                    <a:ext cx="2651760" cy="713232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>
                    <a:off x="372041" y="1922527"/>
                    <a:ext cx="2651760" cy="713232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/>
                  <p:cNvCxnSpPr/>
                  <p:nvPr/>
                </p:nvCxnSpPr>
                <p:spPr>
                  <a:xfrm>
                    <a:off x="372459" y="1860727"/>
                    <a:ext cx="2651760" cy="713232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/>
                  <p:cNvCxnSpPr/>
                  <p:nvPr/>
                </p:nvCxnSpPr>
                <p:spPr>
                  <a:xfrm flipV="1">
                    <a:off x="370702" y="1143785"/>
                    <a:ext cx="2651760" cy="713232"/>
                  </a:xfrm>
                  <a:prstGeom prst="straightConnector1">
                    <a:avLst/>
                  </a:prstGeom>
                  <a:ln w="6350">
                    <a:solidFill>
                      <a:srgbClr val="FF0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373489" y="1676520"/>
                  <a:ext cx="2652220" cy="367353"/>
                  <a:chOff x="373489" y="1676520"/>
                  <a:chExt cx="2652220" cy="367353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 flipV="1">
                    <a:off x="373489" y="1676520"/>
                    <a:ext cx="2651760" cy="18288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>
                    <a:off x="373949" y="1860993"/>
                    <a:ext cx="2651760" cy="182880"/>
                  </a:xfrm>
                  <a:prstGeom prst="straightConnector1">
                    <a:avLst/>
                  </a:prstGeom>
                  <a:ln w="6350">
                    <a:solidFill>
                      <a:srgbClr val="FFC000"/>
                    </a:solidFill>
                    <a:tail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9" name="TextBox 18"/>
            <p:cNvSpPr txBox="1"/>
            <p:nvPr/>
          </p:nvSpPr>
          <p:spPr>
            <a:xfrm>
              <a:off x="486131" y="2944971"/>
              <a:ext cx="443113" cy="287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anose="02020603050405020304" pitchFamily="18" charset="0"/>
                </a:rPr>
                <a:t>CF</a:t>
              </a:r>
              <a:r>
                <a:rPr lang="en-US" sz="1400" baseline="-25000" dirty="0" smtClean="0">
                  <a:cs typeface="Times New Roman" panose="02020603050405020304" pitchFamily="18" charset="0"/>
                </a:rPr>
                <a:t>4</a:t>
              </a:r>
              <a:endParaRPr lang="en-US" sz="1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3342" y="3147353"/>
              <a:ext cx="727219" cy="25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cs typeface="Times New Roman" panose="02020603050405020304" pitchFamily="18" charset="0"/>
                </a:rPr>
                <a:t>Aerogel</a:t>
              </a:r>
              <a:endParaRPr lang="en-US" sz="1200" dirty="0"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90799" y="4827881"/>
              <a:ext cx="2651760" cy="234601"/>
              <a:chOff x="559239" y="2416304"/>
              <a:chExt cx="2651760" cy="234601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559239" y="2437371"/>
                <a:ext cx="26517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537113" y="2416304"/>
                <a:ext cx="696010" cy="23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cs typeface="Times New Roman" panose="02020603050405020304" pitchFamily="18" charset="0"/>
                  </a:rPr>
                  <a:t>~ 150 </a:t>
                </a:r>
                <a:r>
                  <a:rPr lang="en-US" sz="1100" dirty="0">
                    <a:cs typeface="Times New Roman" panose="02020603050405020304" pitchFamily="18" charset="0"/>
                  </a:rPr>
                  <a:t>cm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16200000">
              <a:off x="2799761" y="3247620"/>
              <a:ext cx="1012900" cy="25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Times New Roman" panose="02020603050405020304" pitchFamily="18" charset="0"/>
                </a:rPr>
                <a:t>Photosensor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989731" y="3667161"/>
              <a:ext cx="0" cy="364906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722677" y="3667161"/>
              <a:ext cx="32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81119" y="4032066"/>
              <a:ext cx="159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3636336" y="4217016"/>
              <a:ext cx="652914" cy="225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cs typeface="Times New Roman" panose="02020603050405020304" pitchFamily="18" charset="0"/>
                </a:rPr>
                <a:t>~ 10 </a:t>
              </a:r>
              <a:r>
                <a:rPr lang="en-US" sz="1100" dirty="0">
                  <a:cs typeface="Times New Roman" panose="02020603050405020304" pitchFamily="18" charset="0"/>
                </a:rPr>
                <a:t>cm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98020" y="2931279"/>
              <a:ext cx="183674" cy="1828798"/>
              <a:chOff x="3292659" y="2923876"/>
              <a:chExt cx="183674" cy="1828800"/>
            </a:xfrm>
          </p:grpSpPr>
          <p:sp>
            <p:nvSpPr>
              <p:cNvPr id="39" name="Freeform 38"/>
              <p:cNvSpPr/>
              <p:nvPr/>
            </p:nvSpPr>
            <p:spPr>
              <a:xfrm rot="16200000">
                <a:off x="3320360" y="3033141"/>
                <a:ext cx="125223" cy="180626"/>
              </a:xfrm>
              <a:custGeom>
                <a:avLst/>
                <a:gdLst>
                  <a:gd name="connsiteX0" fmla="*/ 0 w 1828800"/>
                  <a:gd name="connsiteY0" fmla="*/ 904875 h 909637"/>
                  <a:gd name="connsiteX1" fmla="*/ 452438 w 1828800"/>
                  <a:gd name="connsiteY1" fmla="*/ 757237 h 909637"/>
                  <a:gd name="connsiteX2" fmla="*/ 914400 w 1828800"/>
                  <a:gd name="connsiteY2" fmla="*/ 0 h 909637"/>
                  <a:gd name="connsiteX3" fmla="*/ 1376363 w 1828800"/>
                  <a:gd name="connsiteY3" fmla="*/ 757237 h 909637"/>
                  <a:gd name="connsiteX4" fmla="*/ 1828800 w 1828800"/>
                  <a:gd name="connsiteY4" fmla="*/ 909637 h 90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909637">
                    <a:moveTo>
                      <a:pt x="0" y="904875"/>
                    </a:moveTo>
                    <a:cubicBezTo>
                      <a:pt x="150019" y="906462"/>
                      <a:pt x="300038" y="908049"/>
                      <a:pt x="452438" y="757237"/>
                    </a:cubicBezTo>
                    <a:cubicBezTo>
                      <a:pt x="604838" y="606425"/>
                      <a:pt x="760413" y="0"/>
                      <a:pt x="914400" y="0"/>
                    </a:cubicBezTo>
                    <a:cubicBezTo>
                      <a:pt x="1068387" y="0"/>
                      <a:pt x="1223963" y="605631"/>
                      <a:pt x="1376363" y="757237"/>
                    </a:cubicBezTo>
                    <a:cubicBezTo>
                      <a:pt x="1528763" y="908843"/>
                      <a:pt x="1678781" y="909240"/>
                      <a:pt x="1828800" y="909637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6200000">
                <a:off x="3042276" y="3777463"/>
                <a:ext cx="732698" cy="131030"/>
              </a:xfrm>
              <a:custGeom>
                <a:avLst/>
                <a:gdLst>
                  <a:gd name="connsiteX0" fmla="*/ 0 w 1828800"/>
                  <a:gd name="connsiteY0" fmla="*/ 904875 h 909637"/>
                  <a:gd name="connsiteX1" fmla="*/ 452438 w 1828800"/>
                  <a:gd name="connsiteY1" fmla="*/ 757237 h 909637"/>
                  <a:gd name="connsiteX2" fmla="*/ 914400 w 1828800"/>
                  <a:gd name="connsiteY2" fmla="*/ 0 h 909637"/>
                  <a:gd name="connsiteX3" fmla="*/ 1376363 w 1828800"/>
                  <a:gd name="connsiteY3" fmla="*/ 757237 h 909637"/>
                  <a:gd name="connsiteX4" fmla="*/ 1828800 w 1828800"/>
                  <a:gd name="connsiteY4" fmla="*/ 909637 h 90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909637">
                    <a:moveTo>
                      <a:pt x="0" y="904875"/>
                    </a:moveTo>
                    <a:cubicBezTo>
                      <a:pt x="150019" y="906462"/>
                      <a:pt x="300038" y="908049"/>
                      <a:pt x="452438" y="757237"/>
                    </a:cubicBezTo>
                    <a:cubicBezTo>
                      <a:pt x="604838" y="606425"/>
                      <a:pt x="760413" y="0"/>
                      <a:pt x="914400" y="0"/>
                    </a:cubicBezTo>
                    <a:cubicBezTo>
                      <a:pt x="1068387" y="0"/>
                      <a:pt x="1223963" y="605631"/>
                      <a:pt x="1376363" y="757237"/>
                    </a:cubicBezTo>
                    <a:cubicBezTo>
                      <a:pt x="1528763" y="908843"/>
                      <a:pt x="1678781" y="909240"/>
                      <a:pt x="1828800" y="90963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6200000">
                <a:off x="3398245" y="3797882"/>
                <a:ext cx="60350" cy="91440"/>
              </a:xfrm>
              <a:custGeom>
                <a:avLst/>
                <a:gdLst>
                  <a:gd name="connsiteX0" fmla="*/ 0 w 1828800"/>
                  <a:gd name="connsiteY0" fmla="*/ 904875 h 909637"/>
                  <a:gd name="connsiteX1" fmla="*/ 452438 w 1828800"/>
                  <a:gd name="connsiteY1" fmla="*/ 757237 h 909637"/>
                  <a:gd name="connsiteX2" fmla="*/ 914400 w 1828800"/>
                  <a:gd name="connsiteY2" fmla="*/ 0 h 909637"/>
                  <a:gd name="connsiteX3" fmla="*/ 1376363 w 1828800"/>
                  <a:gd name="connsiteY3" fmla="*/ 757237 h 909637"/>
                  <a:gd name="connsiteX4" fmla="*/ 1828800 w 1828800"/>
                  <a:gd name="connsiteY4" fmla="*/ 909637 h 90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909637">
                    <a:moveTo>
                      <a:pt x="0" y="904875"/>
                    </a:moveTo>
                    <a:cubicBezTo>
                      <a:pt x="150019" y="906462"/>
                      <a:pt x="300038" y="908049"/>
                      <a:pt x="452438" y="757237"/>
                    </a:cubicBezTo>
                    <a:cubicBezTo>
                      <a:pt x="604838" y="606425"/>
                      <a:pt x="760413" y="0"/>
                      <a:pt x="914400" y="0"/>
                    </a:cubicBezTo>
                    <a:cubicBezTo>
                      <a:pt x="1068387" y="0"/>
                      <a:pt x="1223963" y="605631"/>
                      <a:pt x="1376363" y="757237"/>
                    </a:cubicBezTo>
                    <a:cubicBezTo>
                      <a:pt x="1528763" y="908843"/>
                      <a:pt x="1678781" y="909240"/>
                      <a:pt x="1828800" y="909637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6200000">
                <a:off x="3325519" y="4513134"/>
                <a:ext cx="118138" cy="182880"/>
              </a:xfrm>
              <a:custGeom>
                <a:avLst/>
                <a:gdLst>
                  <a:gd name="connsiteX0" fmla="*/ 0 w 1828800"/>
                  <a:gd name="connsiteY0" fmla="*/ 904875 h 909637"/>
                  <a:gd name="connsiteX1" fmla="*/ 452438 w 1828800"/>
                  <a:gd name="connsiteY1" fmla="*/ 757237 h 909637"/>
                  <a:gd name="connsiteX2" fmla="*/ 914400 w 1828800"/>
                  <a:gd name="connsiteY2" fmla="*/ 0 h 909637"/>
                  <a:gd name="connsiteX3" fmla="*/ 1376363 w 1828800"/>
                  <a:gd name="connsiteY3" fmla="*/ 757237 h 909637"/>
                  <a:gd name="connsiteX4" fmla="*/ 1828800 w 1828800"/>
                  <a:gd name="connsiteY4" fmla="*/ 909637 h 90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909637">
                    <a:moveTo>
                      <a:pt x="0" y="904875"/>
                    </a:moveTo>
                    <a:cubicBezTo>
                      <a:pt x="150019" y="906462"/>
                      <a:pt x="300038" y="908049"/>
                      <a:pt x="452438" y="757237"/>
                    </a:cubicBezTo>
                    <a:cubicBezTo>
                      <a:pt x="604838" y="606425"/>
                      <a:pt x="760413" y="0"/>
                      <a:pt x="914400" y="0"/>
                    </a:cubicBezTo>
                    <a:cubicBezTo>
                      <a:pt x="1068387" y="0"/>
                      <a:pt x="1223963" y="605631"/>
                      <a:pt x="1376363" y="757237"/>
                    </a:cubicBezTo>
                    <a:cubicBezTo>
                      <a:pt x="1528763" y="908843"/>
                      <a:pt x="1678781" y="909240"/>
                      <a:pt x="1828800" y="909637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3476333" y="2923876"/>
                <a:ext cx="0" cy="1828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4915" y="2632145"/>
              <a:ext cx="1514845" cy="276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cs typeface="Times New Roman" panose="02020603050405020304" pitchFamily="18" charset="0"/>
                </a:rPr>
                <a:t>Proximity Focusing</a:t>
              </a:r>
              <a:endParaRPr lang="en-US" sz="1400" i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722677" y="3818449"/>
              <a:ext cx="16156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722677" y="3873414"/>
              <a:ext cx="16156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794717" y="3698341"/>
              <a:ext cx="0" cy="1134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793648" y="3873414"/>
              <a:ext cx="1069" cy="21930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6200000">
              <a:off x="3444942" y="4251063"/>
              <a:ext cx="654351" cy="225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cs typeface="Times New Roman" panose="02020603050405020304" pitchFamily="18" charset="0"/>
                </a:rPr>
                <a:t> ~ 5 </a:t>
              </a:r>
              <a:r>
                <a:rPr lang="en-US" sz="1100" dirty="0">
                  <a:cs typeface="Times New Roman" panose="02020603050405020304" pitchFamily="18" charset="0"/>
                </a:rPr>
                <a:t>m</a:t>
              </a:r>
              <a:r>
                <a:rPr lang="en-US" sz="1100" dirty="0" smtClean="0">
                  <a:cs typeface="Times New Roman" panose="02020603050405020304" pitchFamily="18" charset="0"/>
                </a:rPr>
                <a:t>m</a:t>
              </a:r>
              <a:endParaRPr lang="en-US" sz="1100" dirty="0"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28227" y="2377464"/>
              <a:ext cx="2112373" cy="393301"/>
              <a:chOff x="3174549" y="2160381"/>
              <a:chExt cx="2112373" cy="39330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174549" y="2160381"/>
                <a:ext cx="2112373" cy="39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000" i="1" dirty="0" smtClean="0">
                    <a:cs typeface="Times New Roman" panose="02020603050405020304" pitchFamily="18" charset="0"/>
                  </a:rPr>
                  <a:t>Source of Cherenkov lights</a:t>
                </a:r>
              </a:p>
              <a:p>
                <a:r>
                  <a:rPr lang="en-US" sz="1000" dirty="0">
                    <a:cs typeface="Times New Roman" panose="02020603050405020304" pitchFamily="18" charset="0"/>
                  </a:rPr>
                  <a:t> </a:t>
                </a:r>
                <a:r>
                  <a:rPr lang="en-US" sz="1000" dirty="0" smtClean="0">
                    <a:cs typeface="Times New Roman" panose="02020603050405020304" pitchFamily="18" charset="0"/>
                  </a:rPr>
                  <a:t>     Aerogel       Gas      Glass window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97355" y="2399321"/>
                <a:ext cx="91440" cy="914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927468" y="2399321"/>
                <a:ext cx="91440" cy="914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321968" y="2399321"/>
                <a:ext cx="91440" cy="914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5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935727"/>
            <a:ext cx="4262259" cy="5464940"/>
          </a:xfrm>
        </p:spPr>
        <p:txBody>
          <a:bodyPr/>
          <a:lstStyle/>
          <a:p>
            <a:r>
              <a:rPr lang="en-US" dirty="0" smtClean="0"/>
              <a:t>Single aerogel radiator</a:t>
            </a:r>
          </a:p>
          <a:p>
            <a:pPr marL="342900" lvl="1"/>
            <a:r>
              <a:rPr lang="en-US" sz="1800" dirty="0" smtClean="0"/>
              <a:t>Covers 3 – 10 GeV</a:t>
            </a:r>
          </a:p>
          <a:p>
            <a:pPr marL="342900" lvl="1"/>
            <a:r>
              <a:rPr lang="en-US" sz="1800" dirty="0" smtClean="0"/>
              <a:t>Needs to be paired with additional gas RICH detector for higher momentum range</a:t>
            </a:r>
          </a:p>
          <a:p>
            <a:r>
              <a:rPr lang="en-US" dirty="0" smtClean="0"/>
              <a:t>Modular design for maximum flexibility</a:t>
            </a:r>
          </a:p>
          <a:p>
            <a:pPr marL="342900" lvl="1"/>
            <a:r>
              <a:rPr lang="en-US" sz="1800" dirty="0" smtClean="0"/>
              <a:t>Very compact design, size of a shoe box</a:t>
            </a:r>
          </a:p>
          <a:p>
            <a:pPr marL="342900" lvl="1"/>
            <a:r>
              <a:rPr lang="en-US" sz="1800" dirty="0" smtClean="0"/>
              <a:t>Can be tiled to cover different geometry, used in various experiments</a:t>
            </a:r>
          </a:p>
          <a:p>
            <a:pPr marL="342900" lvl="1"/>
            <a:r>
              <a:rPr lang="en-US" sz="1800" dirty="0" smtClean="0"/>
              <a:t>Fresnel lens for focusing</a:t>
            </a:r>
          </a:p>
          <a:p>
            <a:pPr marL="342900" lvl="1"/>
            <a:r>
              <a:rPr lang="en-US" sz="1800" dirty="0" smtClean="0"/>
              <a:t>Concentric rings for parallel tracks</a:t>
            </a:r>
          </a:p>
          <a:p>
            <a:pPr marL="342900" lvl="1"/>
            <a:r>
              <a:rPr lang="en-US" sz="1800" dirty="0" smtClean="0"/>
              <a:t>Readout resolution: &lt; 0.5 mm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609324" y="1142975"/>
            <a:ext cx="4114800" cy="2635665"/>
            <a:chOff x="4572000" y="1066800"/>
            <a:chExt cx="4267200" cy="2785078"/>
          </a:xfrm>
        </p:grpSpPr>
        <p:grpSp>
          <p:nvGrpSpPr>
            <p:cNvPr id="41" name="Group 40"/>
            <p:cNvGrpSpPr/>
            <p:nvPr/>
          </p:nvGrpSpPr>
          <p:grpSpPr>
            <a:xfrm>
              <a:off x="4572000" y="1066800"/>
              <a:ext cx="4267200" cy="2366558"/>
              <a:chOff x="4572000" y="1066800"/>
              <a:chExt cx="4267200" cy="236655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126876" y="1099973"/>
                <a:ext cx="913984" cy="2300213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96271" y="1066800"/>
                <a:ext cx="3296072" cy="2366558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49214" y="1099973"/>
                <a:ext cx="71462" cy="2300213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294463" y="1099973"/>
                <a:ext cx="68095" cy="23002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572000" y="1555179"/>
                <a:ext cx="4267200" cy="2466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5127752" y="1279404"/>
                <a:ext cx="3166709" cy="1557428"/>
                <a:chOff x="5127752" y="1279404"/>
                <a:chExt cx="3166709" cy="1557428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5127752" y="1279404"/>
                  <a:ext cx="912231" cy="274320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5132813" y="1562906"/>
                  <a:ext cx="914437" cy="274320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6038126" y="1281387"/>
                  <a:ext cx="2256335" cy="463125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6051721" y="1561090"/>
                  <a:ext cx="2242740" cy="1273924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6047035" y="1557647"/>
                  <a:ext cx="2247426" cy="195636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6046797" y="1836817"/>
                  <a:ext cx="2247664" cy="1000015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Arrow Connector 38"/>
              <p:cNvCxnSpPr/>
              <p:nvPr/>
            </p:nvCxnSpPr>
            <p:spPr>
              <a:xfrm>
                <a:off x="4745966" y="2250079"/>
                <a:ext cx="3919268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lgDash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5125549" y="3114882"/>
              <a:ext cx="3200401" cy="736996"/>
              <a:chOff x="5125549" y="3114882"/>
              <a:chExt cx="3200401" cy="73699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132987" y="3114883"/>
                <a:ext cx="834084" cy="2556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400" dirty="0" smtClean="0">
                    <a:cs typeface="Times New Roman" panose="02020603050405020304" pitchFamily="18" charset="0"/>
                  </a:rPr>
                  <a:t>Aerogel</a:t>
                </a:r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125549" y="3525663"/>
                <a:ext cx="3200401" cy="326215"/>
                <a:chOff x="954642" y="2419396"/>
                <a:chExt cx="2148826" cy="259359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954642" y="2419396"/>
                  <a:ext cx="214882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sm" len="med"/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1708551" y="2434055"/>
                  <a:ext cx="754698" cy="244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cs typeface="Times New Roman" panose="02020603050405020304" pitchFamily="18" charset="0"/>
                    </a:rPr>
                    <a:t>10 ~ 20 </a:t>
                  </a:r>
                  <a:r>
                    <a:rPr lang="en-US" sz="1400" dirty="0">
                      <a:cs typeface="Times New Roman" panose="02020603050405020304" pitchFamily="18" charset="0"/>
                    </a:rPr>
                    <a:t>cm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6077578" y="3120166"/>
                <a:ext cx="534349" cy="2556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Lens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157809" y="3114882"/>
                <a:ext cx="1167291" cy="2556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1400" dirty="0">
                    <a:cs typeface="Times New Roman" panose="02020603050405020304" pitchFamily="18" charset="0"/>
                  </a:rPr>
                  <a:t>Photosensor</a:t>
                </a:r>
              </a:p>
            </p:txBody>
          </p:sp>
        </p:grpSp>
      </p:grpSp>
      <p:pic>
        <p:nvPicPr>
          <p:cNvPr id="2052" name="Picture 4" descr="http://p25ext.lanl.gov/~hubert/phenix/agel/agel_g4_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74" y="4084040"/>
            <a:ext cx="2215496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25ext.lanl.gov/~hubert/phenix/agel/ring2_10mu_y0c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03" y="3978050"/>
            <a:ext cx="2220540" cy="22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8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Aerogel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534" y="1000383"/>
            <a:ext cx="4149762" cy="288581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Aerogel strongly scatters UV lights</a:t>
            </a:r>
          </a:p>
          <a:p>
            <a:r>
              <a:rPr lang="en-US" sz="1800" dirty="0" smtClean="0"/>
              <a:t>Slowly being improved</a:t>
            </a:r>
          </a:p>
          <a:p>
            <a:r>
              <a:rPr lang="en-US" sz="1800" dirty="0" smtClean="0"/>
              <a:t>Major manufactures</a:t>
            </a:r>
          </a:p>
          <a:p>
            <a:pPr marL="342900" lvl="1"/>
            <a:r>
              <a:rPr lang="en-US" sz="1600" dirty="0" smtClean="0"/>
              <a:t>Novosibirsk, Russia</a:t>
            </a:r>
          </a:p>
          <a:p>
            <a:pPr marL="342900" lvl="1"/>
            <a:r>
              <a:rPr lang="en-US" sz="1600" dirty="0" smtClean="0"/>
              <a:t>Matsushita-Panasonic, Japan</a:t>
            </a:r>
          </a:p>
          <a:p>
            <a:pPr marL="342900" lvl="1"/>
            <a:r>
              <a:rPr lang="en-US" sz="1600" dirty="0" smtClean="0"/>
              <a:t>Aspen, US</a:t>
            </a:r>
            <a:endParaRPr lang="en-US" sz="1800" dirty="0"/>
          </a:p>
          <a:p>
            <a:r>
              <a:rPr lang="en-US" sz="1800" dirty="0" smtClean="0"/>
              <a:t>Some comparisons available (CLAS12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EIC's Forward Region PID - an EIC R&amp;D Proposal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53" y="3877778"/>
            <a:ext cx="4154938" cy="2580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6292" y="955161"/>
                <a:ext cx="4608056" cy="846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/>
                  <a:t>Transmittance: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𝑎𝑏𝑠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+1/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r>
                  <a:rPr lang="en-US" dirty="0" smtClean="0"/>
                  <a:t>Scattering length: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2" y="955161"/>
                <a:ext cx="4608056" cy="846322"/>
              </a:xfrm>
              <a:prstGeom prst="rect">
                <a:avLst/>
              </a:prstGeom>
              <a:blipFill rotWithShape="1">
                <a:blip r:embed="rId4"/>
                <a:stretch>
                  <a:fillRect l="-1058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3101" y="1874770"/>
            <a:ext cx="4854439" cy="4572000"/>
            <a:chOff x="73101" y="1874770"/>
            <a:chExt cx="4854439" cy="4572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1" y="1874770"/>
              <a:ext cx="4854439" cy="4572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9059" y="1964780"/>
              <a:ext cx="21098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Matsushita, n = 1.05, 1 cm</a:t>
              </a:r>
            </a:p>
            <a:p>
              <a:r>
                <a:rPr lang="en-US" sz="1200" dirty="0" smtClean="0"/>
                <a:t>Novosibirsk, n = 1.05, 2 cm</a:t>
              </a:r>
            </a:p>
            <a:p>
              <a:r>
                <a:rPr lang="en-US" sz="1200" dirty="0" smtClean="0">
                  <a:solidFill>
                    <a:srgbClr val="0070C0"/>
                  </a:solidFill>
                </a:rPr>
                <a:t>Novosibirsk, n = 1.05, 3 cm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4493" y="5129242"/>
              <a:ext cx="1773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Aspen, n = 1.05, 2 cm</a:t>
              </a:r>
              <a:endParaRPr lang="en-US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0502" y="2651097"/>
              <a:ext cx="17732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solidFill>
                    <a:srgbClr val="0070C0"/>
                  </a:solidFill>
                </a:rPr>
                <a:t>Aspen, n = 1.01, 2 cm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1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_theme_4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Lab_theme_4" id="{2B4B5383-9F40-47D3-B6C1-2BDB151274A9}" vid="{A51136D3-D998-42F3-8BCC-218B10F3F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JLab_theme_4</Template>
  <TotalTime>1657</TotalTime>
  <Words>3374</Words>
  <Application>Microsoft Macintosh PowerPoint</Application>
  <PresentationFormat>On-screen Show (4:3)</PresentationFormat>
  <Paragraphs>626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JLab_theme_4</vt:lpstr>
      <vt:lpstr>RICH Detector for the EIC’s Forward Region Particle Identification</vt:lpstr>
      <vt:lpstr>Overview</vt:lpstr>
      <vt:lpstr>EIC PID Requirements</vt:lpstr>
      <vt:lpstr>Kaon Identification in SIDIS</vt:lpstr>
      <vt:lpstr>Solution to Forward PID</vt:lpstr>
      <vt:lpstr>Choice of Radiators</vt:lpstr>
      <vt:lpstr>Dual Radiator Concept</vt:lpstr>
      <vt:lpstr>Modular Concept</vt:lpstr>
      <vt:lpstr>Status of Aerogel</vt:lpstr>
      <vt:lpstr>Micro-Channel Plate-based LAPPD</vt:lpstr>
      <vt:lpstr>ALD Micro-Channel Plate</vt:lpstr>
      <vt:lpstr>LAPPD Readout and Status</vt:lpstr>
      <vt:lpstr>Bonus TOF feature</vt:lpstr>
      <vt:lpstr>GEM-based Readout</vt:lpstr>
      <vt:lpstr>Goal of the Proposed Project</vt:lpstr>
      <vt:lpstr>Detector Simulation and Design</vt:lpstr>
      <vt:lpstr>Characterizing LAPPDs</vt:lpstr>
      <vt:lpstr>Improvement of LAPPD</vt:lpstr>
      <vt:lpstr>Study of GEM-Based Readout</vt:lpstr>
      <vt:lpstr>Characterization of Aerogel Radiator</vt:lpstr>
      <vt:lpstr>Responsibilities and Resources</vt:lpstr>
      <vt:lpstr>Responsibilities and Resources</vt:lpstr>
      <vt:lpstr>Responsibilities and Resources</vt:lpstr>
      <vt:lpstr>Budget</vt:lpstr>
      <vt:lpstr>Summary</vt:lpstr>
      <vt:lpstr>Backup Slides</vt:lpstr>
      <vt:lpstr>Background rate in ALD-MCP</vt:lpstr>
      <vt:lpstr>Magnetic Field Tolerance of MCPs</vt:lpstr>
      <vt:lpstr>Gain of MCP with different rates</vt:lpstr>
      <vt:lpstr>Lifetime of ALD-MCPs</vt:lpstr>
      <vt:lpstr>Estimated Final Detector Cost</vt:lpstr>
      <vt:lpstr>Other Readout Options</vt:lpstr>
      <vt:lpstr>Deposition Chamber/QE measurement</vt:lpstr>
      <vt:lpstr>Characterizating Aerogel Tiles</vt:lpstr>
      <vt:lpstr>SiPM Test Setup</vt:lpstr>
      <vt:lpstr>SiPM Test Setup</vt:lpstr>
      <vt:lpstr>LAPPD’s 8” Photocathode</vt:lpstr>
      <vt:lpstr>Dual-Radiator RICH Simulation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Qiang</dc:creator>
  <cp:lastModifiedBy>Hubert Van Hecke</cp:lastModifiedBy>
  <cp:revision>276</cp:revision>
  <dcterms:created xsi:type="dcterms:W3CDTF">2006-08-16T00:00:00Z</dcterms:created>
  <dcterms:modified xsi:type="dcterms:W3CDTF">2014-01-21T02:21:44Z</dcterms:modified>
</cp:coreProperties>
</file>