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23" r:id="rId4"/>
    <p:sldId id="324" r:id="rId5"/>
    <p:sldId id="266" r:id="rId6"/>
    <p:sldId id="267" r:id="rId7"/>
    <p:sldId id="322" r:id="rId8"/>
    <p:sldId id="294" r:id="rId9"/>
    <p:sldId id="295" r:id="rId10"/>
    <p:sldId id="282" r:id="rId11"/>
    <p:sldId id="301" r:id="rId12"/>
    <p:sldId id="299" r:id="rId13"/>
    <p:sldId id="297" r:id="rId14"/>
    <p:sldId id="298" r:id="rId15"/>
    <p:sldId id="296" r:id="rId16"/>
    <p:sldId id="293" r:id="rId17"/>
    <p:sldId id="304" r:id="rId18"/>
    <p:sldId id="303" r:id="rId19"/>
    <p:sldId id="300" r:id="rId20"/>
    <p:sldId id="281" r:id="rId21"/>
    <p:sldId id="283" r:id="rId22"/>
    <p:sldId id="286" r:id="rId23"/>
    <p:sldId id="312" r:id="rId24"/>
    <p:sldId id="302" r:id="rId25"/>
    <p:sldId id="310" r:id="rId26"/>
    <p:sldId id="305" r:id="rId27"/>
    <p:sldId id="307" r:id="rId28"/>
    <p:sldId id="311" r:id="rId29"/>
    <p:sldId id="313" r:id="rId30"/>
    <p:sldId id="308" r:id="rId31"/>
    <p:sldId id="325" r:id="rId32"/>
    <p:sldId id="309" r:id="rId33"/>
    <p:sldId id="287" r:id="rId34"/>
    <p:sldId id="290" r:id="rId35"/>
    <p:sldId id="289" r:id="rId36"/>
    <p:sldId id="270" r:id="rId37"/>
    <p:sldId id="315" r:id="rId38"/>
    <p:sldId id="318" r:id="rId39"/>
    <p:sldId id="326" r:id="rId40"/>
    <p:sldId id="316" r:id="rId41"/>
    <p:sldId id="31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2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DF2E7-64B9-4C7D-872B-DD8BB78B11A9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474B-26A4-439E-A8A0-9A4042B19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3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474B-26A4-439E-A8A0-9A4042B195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5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5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6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4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88565-BD98-4B13-A688-572A7C7F723E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89277-E76B-4B19-B18E-1E7A1E1AC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0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2590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Proton interrogation of passenger and cargo vehicles at near-background dose levels to identify shielded nuclear threats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Seth  Van Liew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Passport Systems, Inc.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North Billerica, MA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5/24/17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3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Grayscale image with protons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7467"/>
            <a:ext cx="7010400" cy="525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0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 raster or not to raster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04825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Rastering</a:t>
            </a:r>
            <a:r>
              <a:rPr lang="en-US" dirty="0" smtClean="0"/>
              <a:t> refers to having a set distance between protons and a sequential scanning pattern</a:t>
            </a:r>
          </a:p>
          <a:p>
            <a:r>
              <a:rPr lang="en-US" dirty="0" err="1" smtClean="0"/>
              <a:t>Rastering</a:t>
            </a:r>
            <a:r>
              <a:rPr lang="en-US" dirty="0" smtClean="0"/>
              <a:t> creates image artifacts</a:t>
            </a:r>
          </a:p>
          <a:p>
            <a:r>
              <a:rPr lang="en-US" dirty="0" smtClean="0"/>
              <a:t>It limits spatial resolution</a:t>
            </a:r>
          </a:p>
          <a:p>
            <a:r>
              <a:rPr lang="en-US" dirty="0" smtClean="0"/>
              <a:t>It restricts proton current if linear raster used</a:t>
            </a:r>
          </a:p>
          <a:p>
            <a:r>
              <a:rPr lang="en-US" dirty="0" smtClean="0"/>
              <a:t>Random distribution far better</a:t>
            </a:r>
          </a:p>
          <a:p>
            <a:pPr lvl="1"/>
            <a:r>
              <a:rPr lang="en-US" dirty="0" smtClean="0"/>
              <a:t>Arbitrarily high resolution</a:t>
            </a:r>
          </a:p>
          <a:p>
            <a:pPr lvl="1"/>
            <a:r>
              <a:rPr lang="en-US" dirty="0" smtClean="0"/>
              <a:t>Higher proton current</a:t>
            </a:r>
          </a:p>
          <a:p>
            <a:pPr lvl="1"/>
            <a:r>
              <a:rPr lang="en-US" dirty="0" smtClean="0"/>
              <a:t>Fewer image artifacts</a:t>
            </a:r>
            <a:endParaRPr lang="en-US" dirty="0"/>
          </a:p>
        </p:txBody>
      </p:sp>
      <p:pic>
        <p:nvPicPr>
          <p:cNvPr id="12290" name="Picture 2" descr="Z:\Linux Home\latex\proton2016\figures\lead_5Kevts_gridded_ra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95" y="1266018"/>
            <a:ext cx="3403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Z:\Linux Home\latex\proton2016\figures\uranium_4rect_grayscale_raw_50x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9624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2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Detector concept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Need to reliably find range</a:t>
            </a:r>
          </a:p>
          <a:p>
            <a:r>
              <a:rPr lang="en-US" dirty="0" smtClean="0"/>
              <a:t>Want to establish position and angle of protons entering and exiting the cargo </a:t>
            </a:r>
          </a:p>
          <a:p>
            <a:pPr lvl="1"/>
            <a:r>
              <a:rPr lang="en-US" dirty="0" smtClean="0"/>
              <a:t>This turned from a nice-to-have to a necessary requirement</a:t>
            </a:r>
          </a:p>
          <a:p>
            <a:r>
              <a:rPr lang="en-US" dirty="0" smtClean="0"/>
              <a:t>Due to environment dose considerations, did not want protons scattering out of the detector or passing beyond the end</a:t>
            </a:r>
            <a:endParaRPr lang="en-US" dirty="0"/>
          </a:p>
        </p:txBody>
      </p:sp>
      <p:pic>
        <p:nvPicPr>
          <p:cNvPr id="36866" name="Picture 2" descr="Image result for atlas det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2819400"/>
            <a:ext cx="35094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9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Detector hardware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MWPC’s</a:t>
            </a:r>
          </a:p>
          <a:p>
            <a:pPr lvl="1"/>
            <a:r>
              <a:rPr lang="en-US" dirty="0" smtClean="0"/>
              <a:t>Similar to Geiger counter, use ionization of gas as proton passes through</a:t>
            </a:r>
          </a:p>
          <a:p>
            <a:pPr lvl="1"/>
            <a:r>
              <a:rPr lang="en-US" dirty="0" smtClean="0"/>
              <a:t>Can read out position information</a:t>
            </a:r>
          </a:p>
          <a:p>
            <a:pPr lvl="1"/>
            <a:r>
              <a:rPr lang="en-US" dirty="0" smtClean="0"/>
              <a:t>Cheap (or rather, “cheap”)</a:t>
            </a:r>
          </a:p>
          <a:p>
            <a:pPr lvl="1"/>
            <a:r>
              <a:rPr lang="en-US" dirty="0" smtClean="0"/>
              <a:t>Gas handling system, high voltage required</a:t>
            </a:r>
          </a:p>
          <a:p>
            <a:r>
              <a:rPr lang="en-US" dirty="0" smtClean="0"/>
              <a:t>Aluminum drift tubes</a:t>
            </a:r>
          </a:p>
          <a:p>
            <a:pPr lvl="1"/>
            <a:r>
              <a:rPr lang="en-US" dirty="0" smtClean="0"/>
              <a:t>Similar to MWPCs</a:t>
            </a:r>
          </a:p>
          <a:p>
            <a:pPr lvl="1"/>
            <a:r>
              <a:rPr lang="en-US" dirty="0" smtClean="0"/>
              <a:t>Minimize proton interactions with detector</a:t>
            </a:r>
          </a:p>
          <a:p>
            <a:pPr lvl="1"/>
            <a:r>
              <a:rPr lang="en-US" dirty="0" smtClean="0"/>
              <a:t>No way to reliably establish range</a:t>
            </a:r>
          </a:p>
          <a:p>
            <a:r>
              <a:rPr lang="en-US" dirty="0" smtClean="0"/>
              <a:t>Silicon</a:t>
            </a:r>
          </a:p>
          <a:p>
            <a:pPr lvl="1"/>
            <a:r>
              <a:rPr lang="en-US" dirty="0" smtClean="0"/>
              <a:t>Excellent spatial resolution</a:t>
            </a:r>
          </a:p>
          <a:p>
            <a:pPr lvl="1"/>
            <a:r>
              <a:rPr lang="en-US" dirty="0"/>
              <a:t>No gas handling or vacuum</a:t>
            </a:r>
          </a:p>
          <a:p>
            <a:pPr lvl="1"/>
            <a:r>
              <a:rPr lang="en-US" dirty="0"/>
              <a:t>No high </a:t>
            </a:r>
            <a:r>
              <a:rPr lang="en-US" dirty="0" smtClean="0"/>
              <a:t>voltage</a:t>
            </a:r>
          </a:p>
          <a:p>
            <a:pPr lvl="1"/>
            <a:r>
              <a:rPr lang="en-US" dirty="0" smtClean="0"/>
              <a:t>Way too expensive</a:t>
            </a:r>
          </a:p>
          <a:p>
            <a:r>
              <a:rPr lang="en-US" dirty="0" smtClean="0"/>
              <a:t>Plastic scintillator</a:t>
            </a:r>
          </a:p>
          <a:p>
            <a:pPr lvl="1"/>
            <a:r>
              <a:rPr lang="en-US" dirty="0" smtClean="0"/>
              <a:t>Heavy but cheap</a:t>
            </a:r>
          </a:p>
          <a:p>
            <a:pPr lvl="1"/>
            <a:r>
              <a:rPr lang="en-US" dirty="0" smtClean="0"/>
              <a:t>Strongly deflects protons but also stops ‘</a:t>
            </a:r>
            <a:r>
              <a:rPr lang="en-US" dirty="0" err="1" smtClean="0"/>
              <a:t>em</a:t>
            </a:r>
            <a:endParaRPr lang="en-US" dirty="0"/>
          </a:p>
          <a:p>
            <a:pPr lvl="1"/>
            <a:r>
              <a:rPr lang="en-US" dirty="0" smtClean="0"/>
              <a:t>No gas handling or vacuum</a:t>
            </a:r>
          </a:p>
          <a:p>
            <a:pPr lvl="1"/>
            <a:r>
              <a:rPr lang="en-US" dirty="0" smtClean="0"/>
              <a:t>No high voltage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5694"/>
            <a:ext cx="23812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590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76799"/>
            <a:ext cx="3244392" cy="176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61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Plastic scintillator detector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36" y="2514600"/>
            <a:ext cx="428148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1736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Protons create visible light in PVT</a:t>
            </a:r>
          </a:p>
          <a:p>
            <a:r>
              <a:rPr lang="en-US" dirty="0" smtClean="0"/>
              <a:t>This light can be read out directly via PMT</a:t>
            </a:r>
          </a:p>
          <a:p>
            <a:r>
              <a:rPr lang="en-US" dirty="0" smtClean="0"/>
              <a:t>It can also be transmitted via wavelength-shifting fiber embedded within the </a:t>
            </a:r>
            <a:r>
              <a:rPr lang="en-US" dirty="0" err="1" smtClean="0"/>
              <a:t>scintillant</a:t>
            </a:r>
            <a:endParaRPr lang="en-US" dirty="0" smtClean="0"/>
          </a:p>
          <a:p>
            <a:r>
              <a:rPr lang="en-US" dirty="0" smtClean="0"/>
              <a:t>Read out using </a:t>
            </a:r>
            <a:r>
              <a:rPr lang="en-US" dirty="0" err="1" smtClean="0"/>
              <a:t>SiPMs</a:t>
            </a:r>
            <a:endParaRPr lang="en-US" dirty="0" smtClean="0"/>
          </a:p>
          <a:p>
            <a:pPr lvl="1"/>
            <a:r>
              <a:rPr lang="en-US" dirty="0" smtClean="0"/>
              <a:t>Biased to about 70 V</a:t>
            </a:r>
          </a:p>
          <a:p>
            <a:r>
              <a:rPr lang="en-US" dirty="0" smtClean="0"/>
              <a:t>Each tile 50 cm wide x 200 cm tall x 10 mm deep</a:t>
            </a:r>
          </a:p>
          <a:p>
            <a:pPr lvl="1"/>
            <a:r>
              <a:rPr lang="en-US" dirty="0" smtClean="0"/>
              <a:t>Can limit range resolution</a:t>
            </a:r>
          </a:p>
          <a:p>
            <a:r>
              <a:rPr lang="en-US" dirty="0" smtClean="0"/>
              <a:t>Each tile coated with optical reflector</a:t>
            </a:r>
          </a:p>
          <a:p>
            <a:r>
              <a:rPr lang="en-US" dirty="0" smtClean="0"/>
              <a:t>Entire detector a few hundred thousand in material costs</a:t>
            </a:r>
          </a:p>
          <a:p>
            <a:r>
              <a:rPr lang="en-US" dirty="0" smtClean="0"/>
              <a:t>Segmentation maximizes proton current and keeps tile size manageable</a:t>
            </a:r>
          </a:p>
        </p:txBody>
      </p:sp>
    </p:spTree>
    <p:extLst>
      <p:ext uri="{BB962C8B-B14F-4D97-AF65-F5344CB8AC3E}">
        <p14:creationId xmlns:p14="http://schemas.microsoft.com/office/powerpoint/2010/main" val="292390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 there a way to make the detectors more compact?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Can interleave </a:t>
            </a:r>
            <a:r>
              <a:rPr lang="en-US" dirty="0" err="1" smtClean="0"/>
              <a:t>scintillant</a:t>
            </a:r>
            <a:r>
              <a:rPr lang="en-US" dirty="0" smtClean="0"/>
              <a:t> with steel</a:t>
            </a:r>
          </a:p>
          <a:p>
            <a:r>
              <a:rPr lang="en-US" dirty="0" smtClean="0"/>
              <a:t>Lose some spatial resolution</a:t>
            </a:r>
          </a:p>
          <a:p>
            <a:r>
              <a:rPr lang="en-US" dirty="0" smtClean="0"/>
              <a:t>Can make a detector less than 1 m deep and narrower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7909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1220" y="6174941"/>
            <a:ext cx="1097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steel</a:t>
            </a:r>
            <a:endParaRPr lang="en-US" sz="3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943600" y="5724525"/>
            <a:ext cx="152400" cy="5238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96000" y="5724525"/>
            <a:ext cx="304800" cy="523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93207" y="5986462"/>
            <a:ext cx="929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PVT</a:t>
            </a:r>
            <a:endParaRPr lang="en-US" sz="3600" b="1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4857918" y="5628028"/>
            <a:ext cx="388511" cy="35843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V="1">
            <a:off x="4857918" y="5651399"/>
            <a:ext cx="918102" cy="3350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89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Material identification with protons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Proton attenuation through matter is dependent on Z and A</a:t>
            </a:r>
          </a:p>
          <a:p>
            <a:r>
              <a:rPr lang="en-US" dirty="0" smtClean="0"/>
              <a:t>Although we don’t know a priori how much material the proton passes through, this relationship governs the statistical distribution of the final range</a:t>
            </a:r>
          </a:p>
          <a:p>
            <a:r>
              <a:rPr lang="en-US" dirty="0" smtClean="0"/>
              <a:t>Higher atomic number materials have a larger standard deviation in the final range</a:t>
            </a:r>
          </a:p>
          <a:p>
            <a:r>
              <a:rPr lang="en-US" dirty="0" smtClean="0"/>
              <a:t>This effect is called range straggling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7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LANL proton material 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Reconstructs different image planes</a:t>
            </a:r>
          </a:p>
          <a:p>
            <a:r>
              <a:rPr lang="en-US" dirty="0" smtClean="0"/>
              <a:t>Does not need proton range to generate image and establish material ID</a:t>
            </a:r>
          </a:p>
          <a:p>
            <a:r>
              <a:rPr lang="en-US" dirty="0" smtClean="0"/>
              <a:t>Minimal interaction of proton with detector</a:t>
            </a:r>
          </a:p>
          <a:p>
            <a:r>
              <a:rPr lang="en-US" dirty="0" smtClean="0"/>
              <a:t>Excellent contrast and separation of MCS and nuclear scattering</a:t>
            </a:r>
          </a:p>
          <a:p>
            <a:r>
              <a:rPr lang="en-US" dirty="0" smtClean="0"/>
              <a:t>Uses bending magnets on detector side</a:t>
            </a:r>
          </a:p>
          <a:p>
            <a:r>
              <a:rPr lang="en-US" dirty="0" smtClean="0"/>
              <a:t>Limited field of view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599"/>
            <a:ext cx="3352800" cy="367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41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LANSCE </a:t>
            </a:r>
            <a:r>
              <a:rPr lang="en-US" b="1" dirty="0" err="1" smtClean="0">
                <a:solidFill>
                  <a:srgbClr val="FF0000"/>
                </a:solidFill>
              </a:rPr>
              <a:t>pRad</a:t>
            </a:r>
            <a:r>
              <a:rPr lang="en-US" b="1" dirty="0" smtClean="0">
                <a:solidFill>
                  <a:srgbClr val="FF0000"/>
                </a:solidFill>
              </a:rPr>
              <a:t> concept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40072"/>
            <a:ext cx="51054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085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Material ID through range straggling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Irradiated 10 cm x 10 cm squares of different materials and different thicknesses</a:t>
            </a:r>
          </a:p>
          <a:p>
            <a:r>
              <a:rPr lang="en-US" dirty="0" smtClean="0"/>
              <a:t>Can easily distinguish different materials based on range straggling alone</a:t>
            </a:r>
          </a:p>
          <a:p>
            <a:r>
              <a:rPr lang="en-US" dirty="0" smtClean="0"/>
              <a:t>Not great for thin materials</a:t>
            </a:r>
          </a:p>
          <a:p>
            <a:r>
              <a:rPr lang="en-US" dirty="0" smtClean="0"/>
              <a:t>Requires </a:t>
            </a:r>
            <a:r>
              <a:rPr lang="en-US" dirty="0"/>
              <a:t>a full distribution of protons</a:t>
            </a:r>
          </a:p>
          <a:p>
            <a:r>
              <a:rPr lang="en-US" dirty="0" smtClean="0"/>
              <a:t>Can </a:t>
            </a:r>
            <a:r>
              <a:rPr lang="en-US" dirty="0"/>
              <a:t>we do material ID with a single proton to keep the dose low?</a:t>
            </a:r>
          </a:p>
          <a:p>
            <a:endParaRPr lang="en-US" dirty="0"/>
          </a:p>
        </p:txBody>
      </p:sp>
      <p:pic>
        <p:nvPicPr>
          <p:cNvPr id="1026" name="Picture 2" descr="Z:\Linux Home\latex\proton2016\figures\Zcalib_rangestrag_819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27" y="2590800"/>
            <a:ext cx="4297084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Outline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Cargo scanning technologies</a:t>
            </a:r>
          </a:p>
          <a:p>
            <a:r>
              <a:rPr lang="en-US" dirty="0" smtClean="0"/>
              <a:t>Low-dose protons</a:t>
            </a:r>
          </a:p>
          <a:p>
            <a:r>
              <a:rPr lang="en-US" dirty="0" smtClean="0"/>
              <a:t>Material ID with protons</a:t>
            </a:r>
          </a:p>
          <a:p>
            <a:r>
              <a:rPr lang="en-US" dirty="0" smtClean="0"/>
              <a:t>Nuclear detection</a:t>
            </a:r>
          </a:p>
          <a:p>
            <a:r>
              <a:rPr lang="en-US" dirty="0" smtClean="0"/>
              <a:t>Proton sources</a:t>
            </a:r>
          </a:p>
          <a:p>
            <a:r>
              <a:rPr lang="en-US" dirty="0" smtClean="0"/>
              <a:t>Conclusions and next steps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Material identification with single protons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Electron scattering proportional to Z/A from Bethe-Bloch equation</a:t>
            </a:r>
          </a:p>
          <a:p>
            <a:r>
              <a:rPr lang="en-US" dirty="0" smtClean="0"/>
              <a:t>Moliere </a:t>
            </a:r>
            <a:r>
              <a:rPr lang="en-US" dirty="0"/>
              <a:t>scattering governs nuclear scattering events, which can be large </a:t>
            </a:r>
            <a:r>
              <a:rPr lang="en-US" dirty="0" smtClean="0"/>
              <a:t>angle</a:t>
            </a:r>
          </a:p>
          <a:p>
            <a:r>
              <a:rPr lang="en-US" dirty="0" smtClean="0"/>
              <a:t>Unfortunately, there are many variables that govern scattering angle in addition to material</a:t>
            </a:r>
          </a:p>
          <a:p>
            <a:pPr lvl="1"/>
            <a:r>
              <a:rPr lang="en-US" dirty="0" smtClean="0"/>
              <a:t>Atomic screening</a:t>
            </a:r>
          </a:p>
          <a:p>
            <a:pPr lvl="1"/>
            <a:r>
              <a:rPr lang="en-US" dirty="0" smtClean="0"/>
              <a:t>Interaction length</a:t>
            </a:r>
          </a:p>
          <a:p>
            <a:r>
              <a:rPr lang="en-US" dirty="0" smtClean="0"/>
              <a:t>In addition, accurate track reconstruction is necessary to establish the point of interaction and thus the scattering angle</a:t>
            </a:r>
          </a:p>
          <a:p>
            <a:r>
              <a:rPr lang="en-US" dirty="0" smtClean="0"/>
              <a:t>Proton can interact much more in a detector than in the actual target, complicating matters further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2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Different approach: just look at distribution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x-ray inspection systems, wedges of different materials are scanned to establish relationship between signal levels and materials</a:t>
            </a:r>
          </a:p>
          <a:p>
            <a:r>
              <a:rPr lang="en-US" dirty="0" smtClean="0"/>
              <a:t>The plotted results are calibration curves and can be used to fit unknown materials</a:t>
            </a:r>
          </a:p>
          <a:p>
            <a:r>
              <a:rPr lang="en-US" dirty="0" smtClean="0"/>
              <a:t>Would this approach work for protons?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77" y="1559718"/>
            <a:ext cx="3500438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Z:\Linux Home\g4work\protonfifth\build\proton_wedge2.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15" y="3999322"/>
            <a:ext cx="3441700" cy="23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089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Material ID through lateral straggling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proton’s lateral deflection is more deterministic</a:t>
            </a:r>
          </a:p>
          <a:p>
            <a:r>
              <a:rPr lang="en-US" dirty="0" smtClean="0"/>
              <a:t>Can reliably get material ID with few protons</a:t>
            </a:r>
          </a:p>
          <a:p>
            <a:r>
              <a:rPr lang="en-US" dirty="0" smtClean="0"/>
              <a:t>Good for both thin and thick materials</a:t>
            </a:r>
          </a:p>
          <a:p>
            <a:r>
              <a:rPr lang="en-US" dirty="0" smtClean="0"/>
              <a:t>Good material separation at all atomic number values</a:t>
            </a:r>
            <a:endParaRPr lang="en-US" dirty="0"/>
          </a:p>
        </p:txBody>
      </p:sp>
      <p:pic>
        <p:nvPicPr>
          <p:cNvPr id="2050" name="Picture 2" descr="Z:\Linux Home\latex\proton2016\figures\Zcalibration_wedge_2ndorder_819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99" y="2590800"/>
            <a:ext cx="3974326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18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System properties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Pixel sorting</a:t>
            </a:r>
          </a:p>
          <a:p>
            <a:pPr lvl="1"/>
            <a:r>
              <a:rPr lang="en-US" dirty="0" smtClean="0"/>
              <a:t>Done by incident proton position only</a:t>
            </a:r>
          </a:p>
          <a:p>
            <a:r>
              <a:rPr lang="en-US" dirty="0" smtClean="0"/>
              <a:t>Proton current - </a:t>
            </a:r>
            <a:r>
              <a:rPr lang="en-US" dirty="0" err="1" smtClean="0"/>
              <a:t>pA</a:t>
            </a:r>
            <a:endParaRPr lang="en-US" dirty="0" smtClean="0"/>
          </a:p>
          <a:p>
            <a:r>
              <a:rPr lang="en-US" dirty="0" smtClean="0"/>
              <a:t>Variable resolution</a:t>
            </a:r>
          </a:p>
          <a:p>
            <a:pPr lvl="1"/>
            <a:r>
              <a:rPr lang="en-US" dirty="0" smtClean="0"/>
              <a:t>Can be set differently within same scan</a:t>
            </a:r>
          </a:p>
          <a:p>
            <a:r>
              <a:rPr lang="en-US" dirty="0" smtClean="0"/>
              <a:t>Secondary inspection of region of interest at higher dose</a:t>
            </a:r>
          </a:p>
          <a:p>
            <a:r>
              <a:rPr lang="en-US" dirty="0" smtClean="0"/>
              <a:t>Auto segmentation to establish material ID</a:t>
            </a:r>
          </a:p>
          <a:p>
            <a:pPr lvl="1"/>
            <a:r>
              <a:rPr lang="en-US" dirty="0" smtClean="0"/>
              <a:t>We use all protons for an entire object</a:t>
            </a:r>
          </a:p>
          <a:p>
            <a:r>
              <a:rPr lang="en-US" dirty="0" smtClean="0"/>
              <a:t>PINTO (Proton Imaging and Nuclear Threat Optimization) algorithm</a:t>
            </a:r>
          </a:p>
          <a:p>
            <a:pPr lvl="1"/>
            <a:r>
              <a:rPr lang="en-US" dirty="0" smtClean="0"/>
              <a:t>Determines material ID through lateral deflection</a:t>
            </a:r>
          </a:p>
          <a:p>
            <a:pPr lvl="1"/>
            <a:r>
              <a:rPr lang="en-US" dirty="0" smtClean="0"/>
              <a:t>Determines material density through large angle scattering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0531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86" y="15240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Material ID results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Based on 10 cm x 10 cm squares of material</a:t>
            </a:r>
          </a:p>
          <a:p>
            <a:r>
              <a:rPr lang="en-US" dirty="0" smtClean="0"/>
              <a:t>Dose is 2 µ</a:t>
            </a:r>
            <a:r>
              <a:rPr lang="en-US" dirty="0" err="1" smtClean="0"/>
              <a:t>Sv</a:t>
            </a:r>
            <a:endParaRPr lang="en-US" dirty="0"/>
          </a:p>
        </p:txBody>
      </p:sp>
      <p:pic>
        <p:nvPicPr>
          <p:cNvPr id="4098" name="Picture 2" descr="Z:\Linux Home\latex\proton2016\figures\Z_calibration_wedge_corrected_nolegend_75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5179"/>
            <a:ext cx="8386586" cy="465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92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Z:\Linux Home\latex\proton2016\figures\16squares_100Kevts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12" y="22098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Z:\Linux Home\latex\proton2016\figures\16squares_100Kevts_medfi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95" y="2205335"/>
            <a:ext cx="4274492" cy="32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Different materials, different attenuations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HDPE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366" y="3221665"/>
            <a:ext cx="70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Iron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366" y="385012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4369" y="4419600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Lead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82931" y="18030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0.1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13592" y="18030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0.4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18030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0.7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18030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0.9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69131" y="17436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0.1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99792" y="17436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0.4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17436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0.7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24800" y="17436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0.9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9667" y="1559003"/>
            <a:ext cx="1178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</a:t>
            </a:r>
          </a:p>
          <a:p>
            <a:r>
              <a:rPr lang="en-US" sz="2400" b="1" dirty="0" smtClean="0"/>
              <a:t>fraction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2396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Z:\Linux Home\latex\proton2016\figures\16squares_100Kevts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12" y="22098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Z:\Linux Home\latex\proton2016\figures\16squares_16Kevts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7" y="22098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Different doses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HDPE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366" y="3221665"/>
            <a:ext cx="70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Iron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366" y="385012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4369" y="4419600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Lead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82931" y="18030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0.1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13592" y="18030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0.4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18030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0.7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18030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0.9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69131" y="17436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0.1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99792" y="17436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0.4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17436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0.7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924800" y="174367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0.9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9667" y="1559003"/>
            <a:ext cx="1178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</a:t>
            </a:r>
          </a:p>
          <a:p>
            <a:r>
              <a:rPr lang="en-US" sz="2400" b="1" dirty="0" smtClean="0"/>
              <a:t>fraction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97296" y="5638800"/>
            <a:ext cx="110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0.2 µ</a:t>
            </a:r>
            <a:r>
              <a:rPr lang="en-US" sz="2400" b="1" dirty="0" err="1" smtClean="0"/>
              <a:t>Sv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71514" y="5638799"/>
            <a:ext cx="87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 </a:t>
            </a:r>
            <a:r>
              <a:rPr lang="en-US" sz="2400" b="1" dirty="0"/>
              <a:t>µ</a:t>
            </a:r>
            <a:r>
              <a:rPr lang="en-US" sz="2400" b="1" dirty="0" err="1" smtClean="0"/>
              <a:t>Sv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851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Imaging cluttered cargo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Z:\Linux Home\latex\proton2016\figures\bigoverlap_1Mevnts_200x500_color_labe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29400" cy="49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23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inux Home\latex\proton2016\figures\Ufilledleadbox_color_100Kevts_notic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8902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Nuclear detection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difference between uranium and lead is only about 10% in Z</a:t>
            </a:r>
          </a:p>
          <a:p>
            <a:r>
              <a:rPr lang="en-US" dirty="0" smtClean="0"/>
              <a:t>Although the system can distinguish this, it’s not definitive</a:t>
            </a:r>
          </a:p>
          <a:p>
            <a:r>
              <a:rPr lang="en-US" dirty="0" smtClean="0"/>
              <a:t>There is, however, a big difference in density</a:t>
            </a:r>
          </a:p>
          <a:p>
            <a:r>
              <a:rPr lang="en-US" dirty="0" smtClean="0"/>
              <a:t>Fissile materials (U, </a:t>
            </a:r>
            <a:r>
              <a:rPr lang="en-US" dirty="0" err="1" smtClean="0"/>
              <a:t>Pu</a:t>
            </a:r>
            <a:r>
              <a:rPr lang="en-US" dirty="0" smtClean="0"/>
              <a:t>, </a:t>
            </a:r>
            <a:r>
              <a:rPr lang="en-US" dirty="0" err="1" smtClean="0"/>
              <a:t>Th</a:t>
            </a:r>
            <a:r>
              <a:rPr lang="en-US" dirty="0" smtClean="0"/>
              <a:t>) are both high Z and high density</a:t>
            </a:r>
          </a:p>
          <a:p>
            <a:r>
              <a:rPr lang="en-US" dirty="0" smtClean="0"/>
              <a:t>Considered nuclear material “identified” if I could reliably establish Z and density</a:t>
            </a:r>
          </a:p>
          <a:p>
            <a:r>
              <a:rPr lang="en-US" dirty="0" smtClean="0"/>
              <a:t>For experiments, I used 15 cm cubes of uranium shielded by 2.5 cm of lead</a:t>
            </a:r>
          </a:p>
          <a:p>
            <a:pPr lvl="1"/>
            <a:r>
              <a:rPr lang="en-US" dirty="0" smtClean="0"/>
              <a:t>Above critical mass of U 235?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89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Density determination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Incoming and exiting angle determined by detectors</a:t>
            </a:r>
          </a:p>
          <a:p>
            <a:r>
              <a:rPr lang="en-US" dirty="0" smtClean="0"/>
              <a:t>Large angle measured and averaged over a given threshold</a:t>
            </a:r>
          </a:p>
          <a:p>
            <a:r>
              <a:rPr lang="en-US" dirty="0" smtClean="0"/>
              <a:t>Ratio of large angle deflections to total number of protons calculated</a:t>
            </a:r>
          </a:p>
          <a:p>
            <a:r>
              <a:rPr lang="en-US" dirty="0" smtClean="0"/>
              <a:t>Density determined based on this ratio</a:t>
            </a:r>
          </a:p>
          <a:p>
            <a:r>
              <a:rPr lang="en-US" dirty="0" smtClean="0"/>
              <a:t>Probable interaction point established to enable 2D localization</a:t>
            </a:r>
          </a:p>
          <a:p>
            <a:pPr lvl="1"/>
            <a:r>
              <a:rPr lang="en-US" dirty="0" smtClean="0"/>
              <a:t>Similar to POCA</a:t>
            </a:r>
          </a:p>
          <a:p>
            <a:pPr lvl="1"/>
            <a:r>
              <a:rPr lang="en-US" dirty="0" smtClean="0"/>
              <a:t>Rudimentary 3D localization also possible</a:t>
            </a:r>
          </a:p>
          <a:p>
            <a:endParaRPr lang="en-US" dirty="0"/>
          </a:p>
        </p:txBody>
      </p:sp>
      <p:pic>
        <p:nvPicPr>
          <p:cNvPr id="18434" name="Picture 2" descr="Z:\Linux Home\latex\proton2016\figures\proton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1279"/>
            <a:ext cx="6172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0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Motivation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23052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solicitation a few years back called for detection of nuclear materials at human safe radiation levels</a:t>
            </a:r>
          </a:p>
          <a:p>
            <a:r>
              <a:rPr lang="en-US" dirty="0" smtClean="0"/>
              <a:t>A senior scientist at the company said it was “impossible”</a:t>
            </a:r>
          </a:p>
          <a:p>
            <a:r>
              <a:rPr lang="en-US" dirty="0" smtClean="0"/>
              <a:t>I wasn’t so sure, and suggested protons</a:t>
            </a:r>
          </a:p>
          <a:p>
            <a:pPr lvl="1"/>
            <a:r>
              <a:rPr lang="en-US" dirty="0" smtClean="0"/>
              <a:t>Low dose if Bragg peak is outside of the human body</a:t>
            </a:r>
          </a:p>
          <a:p>
            <a:pPr lvl="1"/>
            <a:r>
              <a:rPr lang="en-US" dirty="0" smtClean="0"/>
              <a:t>Accurate imaging possible at low doses from monitoring the range</a:t>
            </a:r>
          </a:p>
          <a:p>
            <a:pPr lvl="1"/>
            <a:r>
              <a:rPr lang="en-US" dirty="0" smtClean="0"/>
              <a:t>Proton current can be adjusted to make scanning as fast as possible</a:t>
            </a:r>
          </a:p>
          <a:p>
            <a:r>
              <a:rPr lang="en-US" dirty="0" smtClean="0"/>
              <a:t>Straightforward to get grayscale images based on range of protons in the detector</a:t>
            </a:r>
          </a:p>
          <a:p>
            <a:pPr lvl="1"/>
            <a:r>
              <a:rPr lang="en-US" dirty="0" smtClean="0"/>
              <a:t>Analog for areal density</a:t>
            </a:r>
          </a:p>
          <a:p>
            <a:pPr lvl="1"/>
            <a:r>
              <a:rPr lang="en-US" dirty="0" smtClean="0"/>
              <a:t>Not a perfect relationship as stopping power is material-dependent</a:t>
            </a:r>
          </a:p>
          <a:p>
            <a:pPr lvl="1"/>
            <a:r>
              <a:rPr lang="en-US" dirty="0" smtClean="0"/>
              <a:t>But can we use that?</a:t>
            </a:r>
            <a:endParaRPr lang="en-US" dirty="0"/>
          </a:p>
        </p:txBody>
      </p:sp>
      <p:pic>
        <p:nvPicPr>
          <p:cNvPr id="19458" name="Picture 2" descr="Image result for star trek scanning tric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52" y="2286000"/>
            <a:ext cx="362331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47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Linux Home\latex\proton2016\figures\Ufilledleadbox_grayscale_100Kevts_notic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53" y="38862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Linux Home\latex\proton2016\figures\Pbfilledleadbox_grayscale_100Kevts_notic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we distinguish lead from uranium?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029200" cy="348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is enough contrast in grayscale to see that something is different</a:t>
            </a:r>
          </a:p>
          <a:p>
            <a:pPr lvl="1"/>
            <a:r>
              <a:rPr lang="en-US" dirty="0" smtClean="0"/>
              <a:t>(Each image is normalized)</a:t>
            </a:r>
          </a:p>
          <a:p>
            <a:r>
              <a:rPr lang="en-US" dirty="0" smtClean="0"/>
              <a:t>Image dose is 1.2 µ</a:t>
            </a:r>
            <a:r>
              <a:rPr lang="en-US" dirty="0" err="1" smtClean="0"/>
              <a:t>Sv</a:t>
            </a:r>
            <a:endParaRPr lang="en-US" dirty="0" smtClean="0"/>
          </a:p>
          <a:p>
            <a:r>
              <a:rPr lang="en-US" dirty="0" smtClean="0"/>
              <a:t>However need material ID</a:t>
            </a:r>
          </a:p>
          <a:p>
            <a:r>
              <a:rPr lang="en-US" dirty="0" smtClean="0"/>
              <a:t>Contrast is visible at low doses</a:t>
            </a:r>
            <a:endParaRPr lang="en-US" dirty="0"/>
          </a:p>
        </p:txBody>
      </p:sp>
      <p:pic>
        <p:nvPicPr>
          <p:cNvPr id="7" name="Picture 5" descr="Z:\Linux Home\latex\proton2016\figures\Ufilledleadbox_grayscale_16Kevts_notic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8635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90809" y="1219200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Lead only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98267" y="3805535"/>
            <a:ext cx="308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Lead shielded uranium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22830" y="4717312"/>
            <a:ext cx="110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0.2 µ</a:t>
            </a:r>
            <a:r>
              <a:rPr lang="en-US" sz="2400" b="1" dirty="0" err="1" smtClean="0"/>
              <a:t>Sv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6552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we distinguish lead from uranium?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With the material discrimination from PINTO, we can see further contrast, but still not much</a:t>
            </a:r>
          </a:p>
          <a:p>
            <a:r>
              <a:rPr lang="en-US" dirty="0" smtClean="0"/>
              <a:t>Lead and Uranium are only 10% different in atomic number or so, 82 vs. 92. </a:t>
            </a:r>
            <a:endParaRPr lang="en-US" dirty="0"/>
          </a:p>
        </p:txBody>
      </p:sp>
      <p:pic>
        <p:nvPicPr>
          <p:cNvPr id="4" name="Picture 2" descr="Z:\Linux Home\latex\proton2016\figures\Ufilledleadbox_color_100Kevts_notic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91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Linux Home\latex\proton2016\figures\Pbfilledleadbox_color_100Kevts_notic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91" y="1525328"/>
            <a:ext cx="3655828" cy="27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6512" y="1294495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Lead only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49905" y="3883967"/>
            <a:ext cx="308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Lead shielded uranium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7818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Adding in density enhancement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By applying the density difference to the color scheme, a marked difference in material properties can be seen</a:t>
            </a:r>
          </a:p>
          <a:p>
            <a:r>
              <a:rPr lang="en-US" dirty="0" smtClean="0"/>
              <a:t>This difference is still seen even at low doses in the bottom image</a:t>
            </a:r>
            <a:endParaRPr lang="en-US" dirty="0"/>
          </a:p>
        </p:txBody>
      </p:sp>
      <p:pic>
        <p:nvPicPr>
          <p:cNvPr id="7171" name="Picture 3" descr="Z:\Linux Home\latex\proton2016\figures\Ufilledleadbox_color_enhanced_16Kev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Linux Home\latex\proton2016\figures\Ufilledleadbox_color_enhanced_100Kev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8115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0" y="4036367"/>
            <a:ext cx="110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0.2 µ</a:t>
            </a:r>
            <a:r>
              <a:rPr lang="en-US" sz="2400" b="1" dirty="0" err="1" smtClean="0"/>
              <a:t>Sv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350317"/>
            <a:ext cx="110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  <a:r>
              <a:rPr lang="en-US" sz="2400" b="1" dirty="0" smtClean="0"/>
              <a:t>.2 µ</a:t>
            </a:r>
            <a:r>
              <a:rPr lang="en-US" sz="2400" b="1" dirty="0" err="1" smtClean="0"/>
              <a:t>Sv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9901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Proton sources – is that all we need?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Accelerating protons is not a cheap business</a:t>
            </a:r>
          </a:p>
          <a:p>
            <a:r>
              <a:rPr lang="en-US" dirty="0" smtClean="0"/>
              <a:t>Linear accelerator</a:t>
            </a:r>
          </a:p>
          <a:p>
            <a:pPr lvl="1"/>
            <a:r>
              <a:rPr lang="en-US" dirty="0" smtClean="0"/>
              <a:t>Quite long for 800 MeV protons</a:t>
            </a:r>
          </a:p>
          <a:p>
            <a:pPr lvl="1"/>
            <a:r>
              <a:rPr lang="en-US" dirty="0" smtClean="0"/>
              <a:t>High extraction yield</a:t>
            </a:r>
          </a:p>
          <a:p>
            <a:pPr lvl="1"/>
            <a:r>
              <a:rPr lang="en-US" dirty="0" smtClean="0"/>
              <a:t>Straightforward technology</a:t>
            </a:r>
          </a:p>
          <a:p>
            <a:r>
              <a:rPr lang="en-US" dirty="0" smtClean="0"/>
              <a:t>Cyclotron</a:t>
            </a:r>
          </a:p>
          <a:p>
            <a:pPr lvl="1"/>
            <a:r>
              <a:rPr lang="en-US" dirty="0" smtClean="0"/>
              <a:t>Well-established technology</a:t>
            </a:r>
          </a:p>
          <a:p>
            <a:pPr lvl="1"/>
            <a:r>
              <a:rPr lang="en-US" dirty="0" smtClean="0"/>
              <a:t>More compact, but still large</a:t>
            </a:r>
          </a:p>
          <a:p>
            <a:pPr lvl="1"/>
            <a:r>
              <a:rPr lang="en-US" dirty="0" smtClean="0"/>
              <a:t>Low extraction efficiency</a:t>
            </a:r>
          </a:p>
          <a:p>
            <a:r>
              <a:rPr lang="en-US" dirty="0" err="1" smtClean="0"/>
              <a:t>Sychrotron</a:t>
            </a:r>
            <a:r>
              <a:rPr lang="en-US" dirty="0" smtClean="0"/>
              <a:t>, </a:t>
            </a:r>
            <a:r>
              <a:rPr lang="en-US" dirty="0" err="1" smtClean="0"/>
              <a:t>synchro</a:t>
            </a:r>
            <a:r>
              <a:rPr lang="en-US" dirty="0" smtClean="0"/>
              <a:t>-cyclotron</a:t>
            </a:r>
          </a:p>
          <a:p>
            <a:pPr lvl="1"/>
            <a:r>
              <a:rPr lang="en-US" dirty="0" smtClean="0"/>
              <a:t>Require super-conducting magnets and sophisticated electronics</a:t>
            </a:r>
          </a:p>
          <a:p>
            <a:pPr lvl="1"/>
            <a:r>
              <a:rPr lang="en-US" dirty="0" smtClean="0"/>
              <a:t>Compact</a:t>
            </a:r>
          </a:p>
          <a:p>
            <a:pPr lvl="1"/>
            <a:r>
              <a:rPr lang="en-US" dirty="0" smtClean="0"/>
              <a:t>Expensive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36499"/>
            <a:ext cx="3866029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60" y="4267200"/>
            <a:ext cx="3928107" cy="248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325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590 MeV cyclotron, PSI, Switzerland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752600"/>
            <a:ext cx="62674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27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Emerging proton technologies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Dielectric wall accelerator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linac</a:t>
            </a:r>
            <a:r>
              <a:rPr lang="en-US" dirty="0" smtClean="0"/>
              <a:t>: uses travelling wave to induce acceleration</a:t>
            </a:r>
          </a:p>
          <a:p>
            <a:pPr lvl="1"/>
            <a:r>
              <a:rPr lang="en-US" dirty="0" smtClean="0"/>
              <a:t>Main difference with </a:t>
            </a:r>
            <a:r>
              <a:rPr lang="en-US" dirty="0" err="1" smtClean="0"/>
              <a:t>linac</a:t>
            </a:r>
            <a:r>
              <a:rPr lang="en-US" dirty="0" smtClean="0"/>
              <a:t> is it uses high-gradient insulators </a:t>
            </a:r>
          </a:p>
          <a:p>
            <a:pPr lvl="1"/>
            <a:r>
              <a:rPr lang="en-US" dirty="0" smtClean="0"/>
              <a:t>Can achieve 100 MV/m accelerations</a:t>
            </a:r>
          </a:p>
          <a:p>
            <a:r>
              <a:rPr lang="en-US" dirty="0" smtClean="0"/>
              <a:t>Laser / plasma accelerated protons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wakefield</a:t>
            </a:r>
            <a:r>
              <a:rPr lang="en-US" dirty="0" smtClean="0"/>
              <a:t> or induced electric field to accelerate charged particles</a:t>
            </a:r>
          </a:p>
          <a:p>
            <a:pPr lvl="1"/>
            <a:r>
              <a:rPr lang="en-US" dirty="0" smtClean="0"/>
              <a:t>Highest yield current come from shining a laser through a gas</a:t>
            </a:r>
          </a:p>
          <a:p>
            <a:pPr lvl="1"/>
            <a:r>
              <a:rPr lang="en-US" dirty="0" smtClean="0"/>
              <a:t>Still not achieving high energies, but rapidly improving</a:t>
            </a:r>
          </a:p>
          <a:p>
            <a:r>
              <a:rPr lang="en-US" dirty="0" smtClean="0"/>
              <a:t>Both technologies offer potentially cheap and compact way to generate protons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01" y="3886200"/>
            <a:ext cx="3247762" cy="28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16" y="1326561"/>
            <a:ext cx="2057400" cy="253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45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 we use a lower proton energy?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1999" cy="4602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Short answer: yes!</a:t>
            </a:r>
          </a:p>
          <a:p>
            <a:r>
              <a:rPr lang="en-US" dirty="0" smtClean="0"/>
              <a:t>Longer answer: eh…</a:t>
            </a:r>
          </a:p>
          <a:p>
            <a:r>
              <a:rPr lang="en-US" dirty="0" smtClean="0"/>
              <a:t>Material ID still good at lower energies</a:t>
            </a:r>
          </a:p>
          <a:p>
            <a:r>
              <a:rPr lang="en-US" dirty="0" smtClean="0"/>
              <a:t>Penetration goes down rapidly with decreasing energy</a:t>
            </a:r>
          </a:p>
          <a:p>
            <a:pPr lvl="1"/>
            <a:r>
              <a:rPr lang="en-US" dirty="0" smtClean="0"/>
              <a:t>Only 220 mm steel penetration at 500 MeV</a:t>
            </a:r>
            <a:endParaRPr lang="en-US" dirty="0"/>
          </a:p>
        </p:txBody>
      </p:sp>
      <p:pic>
        <p:nvPicPr>
          <p:cNvPr id="8194" name="Picture 2" descr="Z:\Linux Home\latex\proton2016\figures\Zcalibration_protons_wedge_2ndorder_500M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8" y="2438400"/>
            <a:ext cx="4097079" cy="307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976735"/>
            <a:ext cx="275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500 MeV calibration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5463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What’s next?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Experimental validation and prototype</a:t>
            </a:r>
          </a:p>
          <a:p>
            <a:r>
              <a:rPr lang="en-US" dirty="0" smtClean="0"/>
              <a:t>Low-dose 3D techniques</a:t>
            </a:r>
          </a:p>
          <a:p>
            <a:pPr lvl="1"/>
            <a:r>
              <a:rPr lang="en-US" dirty="0" smtClean="0"/>
              <a:t>The built-in density determination has 3D already encoded</a:t>
            </a:r>
          </a:p>
          <a:p>
            <a:r>
              <a:rPr lang="en-US" dirty="0" smtClean="0"/>
              <a:t>Other applications:	</a:t>
            </a:r>
          </a:p>
          <a:p>
            <a:pPr lvl="1"/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Specialized</a:t>
            </a:r>
            <a:endParaRPr lang="en-US" dirty="0"/>
          </a:p>
        </p:txBody>
      </p:sp>
      <p:sp>
        <p:nvSpPr>
          <p:cNvPr id="4" name="AutoShape 2" descr="Image result for i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i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8" name="Picture 10" descr="Image result for i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200400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Image result for medical proton radi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96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Protons offer superior scan speed and detection while giving low dose</a:t>
            </a:r>
          </a:p>
          <a:p>
            <a:r>
              <a:rPr lang="en-US" dirty="0" smtClean="0"/>
              <a:t>Large-scale radiography of vehicles with compact detector designs possible</a:t>
            </a:r>
          </a:p>
          <a:p>
            <a:r>
              <a:rPr lang="en-US" dirty="0" smtClean="0"/>
              <a:t>Material identification at the full range of densities and atomic numbers demonstrated</a:t>
            </a:r>
          </a:p>
          <a:p>
            <a:r>
              <a:rPr lang="en-US" dirty="0" smtClean="0"/>
              <a:t>Shielded special nuclear materials can be identified at doses of 0.2 µ</a:t>
            </a:r>
            <a:r>
              <a:rPr lang="en-US" dirty="0" err="1" smtClean="0"/>
              <a:t>Sv</a:t>
            </a:r>
            <a:r>
              <a:rPr lang="en-US" dirty="0" smtClean="0"/>
              <a:t>, suitable for members of the public</a:t>
            </a:r>
          </a:p>
          <a:p>
            <a:r>
              <a:rPr lang="en-US" dirty="0" smtClean="0"/>
              <a:t>Protons are still expensive to generate, but emerging technologies may change that</a:t>
            </a:r>
          </a:p>
          <a:p>
            <a:r>
              <a:rPr lang="en-US" dirty="0" smtClean="0"/>
              <a:t>3D imaging possible</a:t>
            </a:r>
          </a:p>
          <a:p>
            <a:r>
              <a:rPr lang="en-US" dirty="0" smtClean="0"/>
              <a:t>Other opportunities for this technology outside of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53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5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Cargo screening at ports and borders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85000" lnSpcReduction="2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Mandated 100%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screening</a:t>
            </a:r>
          </a:p>
          <a:p>
            <a:pPr lvl="1" indent="-342900"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It’s more like a few percent in practice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Dangerous materials: explosives, nuclear materials, guns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Contraband: drugs, cigarettes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people, other cargo</a:t>
            </a:r>
          </a:p>
          <a:p>
            <a:pPr indent="-342900"/>
            <a:r>
              <a:rPr lang="en-US" dirty="0"/>
              <a:t>Most scanners use x-ray technology</a:t>
            </a:r>
            <a:r>
              <a:rPr lang="en-US" sz="2800" dirty="0"/>
              <a:t> </a:t>
            </a: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Most identification of threats done by operators using “context”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Desire a “red light green light” system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 to minimize secondary scans</a:t>
            </a: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Identification of threats can be done automatically using atomic number, density, neutron energy, nuclear / x-ray fluorescence, shape</a:t>
            </a: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467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62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348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plasma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650090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46138"/>
            <a:ext cx="3916905" cy="321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26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Cargo scanning technology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Image result for muon tom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20" y="3883231"/>
            <a:ext cx="3626145" cy="28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Image result for as&amp;e omni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20725"/>
            <a:ext cx="4572000" cy="21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Linux Home\latex\proton2016\figures\p_systems_graytruck_labe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8" y="1752600"/>
            <a:ext cx="3682029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Image result for electronic sniff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7" y="1813663"/>
            <a:ext cx="253506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Image result for wipe test airpo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26634"/>
            <a:ext cx="2381250" cy="206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260" y="4545242"/>
            <a:ext cx="1614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X-rays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93" y="2677351"/>
            <a:ext cx="1939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Sniffers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749751"/>
            <a:ext cx="1811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Muons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0435" y="2276667"/>
            <a:ext cx="2001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Protons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03627"/>
              </p:ext>
            </p:extLst>
          </p:nvPr>
        </p:nvGraphicFramePr>
        <p:xfrm>
          <a:off x="228600" y="304800"/>
          <a:ext cx="8382001" cy="5155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388534"/>
                <a:gridCol w="1507067"/>
                <a:gridCol w="1371600"/>
                <a:gridCol w="1524000"/>
              </a:tblGrid>
              <a:tr h="653143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X-rays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Sniffers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Muons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Protons</a:t>
                      </a:r>
                      <a:endParaRPr lang="en-US" sz="320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Radiograph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X**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Material </a:t>
                      </a:r>
                      <a:r>
                        <a:rPr lang="en-US" sz="2800" b="1" baseline="0" dirty="0" smtClean="0"/>
                        <a:t> discrimination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Nuclear</a:t>
                      </a:r>
                      <a:r>
                        <a:rPr lang="en-US" sz="2800" b="1" baseline="0" dirty="0" smtClean="0"/>
                        <a:t> detection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X*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Fast scanning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Low dose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Cheap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X*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X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??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583996"/>
            <a:ext cx="7800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 Cannot achieve nuclear detection and have a cheap x-ray cargo system</a:t>
            </a:r>
          </a:p>
          <a:p>
            <a:r>
              <a:rPr lang="en-US" sz="2000" b="1" dirty="0" smtClean="0"/>
              <a:t>** </a:t>
            </a:r>
            <a:r>
              <a:rPr lang="en-US" sz="2000" b="1" dirty="0" err="1" smtClean="0"/>
              <a:t>Muons</a:t>
            </a:r>
            <a:r>
              <a:rPr lang="en-US" sz="2000" b="1" dirty="0" smtClean="0"/>
              <a:t> can only create a realistic radiograph after a LONG time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9603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Linux Home\g4work\protonthird\build\proton_range_air800M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3" y="3136295"/>
            <a:ext cx="7500938" cy="370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Why are protons lower dose?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3609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X-rays are stochastic, depositing dose in a statistical distribution that is a decaying exponential</a:t>
            </a:r>
          </a:p>
          <a:p>
            <a:r>
              <a:rPr lang="en-US" dirty="0" smtClean="0"/>
              <a:t>Protons are deterministic and have a well-defined range</a:t>
            </a:r>
          </a:p>
          <a:p>
            <a:r>
              <a:rPr lang="en-US" dirty="0" smtClean="0"/>
              <a:t>60% of proton dose occurs in the last meter of travel (for this system)</a:t>
            </a:r>
          </a:p>
          <a:p>
            <a:r>
              <a:rPr lang="en-US" dirty="0" smtClean="0"/>
              <a:t>This Bragg peak becomes sharper with heavier 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4218538"/>
            <a:ext cx="1447800" cy="1676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2667000" y="5881576"/>
            <a:ext cx="2286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3886200" y="5881576"/>
            <a:ext cx="2286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9402" y="4343400"/>
            <a:ext cx="527198" cy="645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56024" y="4343400"/>
            <a:ext cx="527198" cy="645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28736" y="5056738"/>
            <a:ext cx="1254485" cy="6582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6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Initial system parameters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Wanted to mimic a cargo x-ray system for comparison</a:t>
            </a:r>
          </a:p>
          <a:p>
            <a:r>
              <a:rPr lang="en-US" dirty="0" smtClean="0"/>
              <a:t>Most x-ray systems have steel penetration of between 300 and 400 mm</a:t>
            </a:r>
          </a:p>
          <a:p>
            <a:r>
              <a:rPr lang="en-US" dirty="0" smtClean="0"/>
              <a:t>At 800 MeV, protons have a range of about 420 mm in steel</a:t>
            </a:r>
          </a:p>
          <a:p>
            <a:pPr lvl="1"/>
            <a:r>
              <a:rPr lang="en-US" dirty="0" smtClean="0"/>
              <a:t>At 500 MeV, range in steel is 210 mm</a:t>
            </a:r>
          </a:p>
          <a:p>
            <a:r>
              <a:rPr lang="en-US" dirty="0" smtClean="0"/>
              <a:t>Maximum proton current in the hundreds of </a:t>
            </a:r>
            <a:r>
              <a:rPr lang="en-US" dirty="0" err="1" smtClean="0"/>
              <a:t>pA</a:t>
            </a:r>
            <a:endParaRPr lang="en-US" dirty="0"/>
          </a:p>
          <a:p>
            <a:r>
              <a:rPr lang="en-US" dirty="0" smtClean="0"/>
              <a:t>For human scanning, a 20 m long cargo container at 60 </a:t>
            </a:r>
            <a:r>
              <a:rPr lang="en-US" dirty="0" err="1" smtClean="0"/>
              <a:t>kph</a:t>
            </a:r>
            <a:r>
              <a:rPr lang="en-US" dirty="0" smtClean="0"/>
              <a:t> will be scanned in 1.2 s with a proton current of 0.89 </a:t>
            </a:r>
            <a:r>
              <a:rPr lang="en-US" dirty="0" err="1" smtClean="0"/>
              <a:t>pA</a:t>
            </a:r>
            <a:r>
              <a:rPr lang="en-US" dirty="0" smtClean="0"/>
              <a:t> and dose of 0.23 µ</a:t>
            </a:r>
            <a:r>
              <a:rPr lang="en-US" dirty="0" err="1" smtClean="0"/>
              <a:t>Sv</a:t>
            </a:r>
            <a:endParaRPr lang="en-US" dirty="0" smtClean="0"/>
          </a:p>
          <a:p>
            <a:r>
              <a:rPr lang="en-US" dirty="0" smtClean="0"/>
              <a:t>Detector concept still uncertain</a:t>
            </a:r>
          </a:p>
          <a:p>
            <a:pPr lvl="1"/>
            <a:r>
              <a:rPr lang="en-US" dirty="0" smtClean="0"/>
              <a:t>Used water at an early stage to establish baseline</a:t>
            </a:r>
          </a:p>
          <a:p>
            <a:r>
              <a:rPr lang="en-US" dirty="0" smtClean="0"/>
              <a:t>Standard cargo truck is a little over 3 m high, so chose a 4 m high detector</a:t>
            </a:r>
          </a:p>
          <a:p>
            <a:r>
              <a:rPr lang="en-US" dirty="0" smtClean="0"/>
              <a:t>Chose parallel beam of protons so image wouldn’t be distorted</a:t>
            </a:r>
          </a:p>
          <a:p>
            <a:pPr lvl="1"/>
            <a:r>
              <a:rPr lang="en-US" dirty="0" smtClean="0"/>
              <a:t>This can be accomplished with bending magnets</a:t>
            </a:r>
            <a:endParaRPr lang="en-US" dirty="0"/>
          </a:p>
        </p:txBody>
      </p:sp>
      <p:pic>
        <p:nvPicPr>
          <p:cNvPr id="35842" name="Picture 2" descr="Image result for as&amp;e omni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48000" cy="189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Image result for rapiscan eagle p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Z:\Linux Home\latex\proton2016\figures\p_systems_graytruck_labe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914400"/>
            <a:ext cx="8307387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2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1865</Words>
  <Application>Microsoft Macintosh PowerPoint</Application>
  <PresentationFormat>On-screen Show (4:3)</PresentationFormat>
  <Paragraphs>309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Proton interrogation of passenger and cargo vehicles at near-background dose levels to identify shielded nuclear threats</vt:lpstr>
      <vt:lpstr>Outline</vt:lpstr>
      <vt:lpstr>Motivation</vt:lpstr>
      <vt:lpstr>Cargo screening at ports and borders</vt:lpstr>
      <vt:lpstr>Cargo scanning technology</vt:lpstr>
      <vt:lpstr>PowerPoint Presentation</vt:lpstr>
      <vt:lpstr>Why are protons lower dose?</vt:lpstr>
      <vt:lpstr>Initial system parameters</vt:lpstr>
      <vt:lpstr>PowerPoint Presentation</vt:lpstr>
      <vt:lpstr>Grayscale image with protons</vt:lpstr>
      <vt:lpstr>To raster or not to raster</vt:lpstr>
      <vt:lpstr>Detector concept</vt:lpstr>
      <vt:lpstr>Detector hardware</vt:lpstr>
      <vt:lpstr>Plastic scintillator detector</vt:lpstr>
      <vt:lpstr>Is there a way to make the detectors more compact?</vt:lpstr>
      <vt:lpstr>Material identification with protons</vt:lpstr>
      <vt:lpstr>LANL proton material ID</vt:lpstr>
      <vt:lpstr>LANSCE pRad concept</vt:lpstr>
      <vt:lpstr>Material ID through range straggling</vt:lpstr>
      <vt:lpstr>Material identification with single protons</vt:lpstr>
      <vt:lpstr>Different approach: just look at distribution</vt:lpstr>
      <vt:lpstr>Material ID through lateral straggling</vt:lpstr>
      <vt:lpstr>System properties</vt:lpstr>
      <vt:lpstr>Material ID results</vt:lpstr>
      <vt:lpstr>Different materials, different attenuations</vt:lpstr>
      <vt:lpstr>Different doses</vt:lpstr>
      <vt:lpstr>Imaging cluttered cargo</vt:lpstr>
      <vt:lpstr>Nuclear detection</vt:lpstr>
      <vt:lpstr>Density determination</vt:lpstr>
      <vt:lpstr>Can we distinguish lead from uranium?</vt:lpstr>
      <vt:lpstr>Can we distinguish lead from uranium?</vt:lpstr>
      <vt:lpstr>Adding in density enhancement</vt:lpstr>
      <vt:lpstr>Proton sources – is that all we need?</vt:lpstr>
      <vt:lpstr>590 MeV cyclotron, PSI, Switzerland</vt:lpstr>
      <vt:lpstr>Emerging proton technologies</vt:lpstr>
      <vt:lpstr>Can we use a lower proton energy?</vt:lpstr>
      <vt:lpstr>What’s next?</vt:lpstr>
      <vt:lpstr>Conclusions</vt:lpstr>
      <vt:lpstr>Thank you!</vt:lpstr>
      <vt:lpstr>Plasma acceleration</vt:lpstr>
      <vt:lpstr>Proton plasma acceleration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Protons – they’re good</dc:title>
  <dc:creator>Seth Van Liew</dc:creator>
  <cp:lastModifiedBy>Elena Guardincerri</cp:lastModifiedBy>
  <cp:revision>189</cp:revision>
  <dcterms:created xsi:type="dcterms:W3CDTF">2017-05-11T13:16:06Z</dcterms:created>
  <dcterms:modified xsi:type="dcterms:W3CDTF">2017-05-31T15:39:51Z</dcterms:modified>
</cp:coreProperties>
</file>