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0.xml" ContentType="application/vnd.openxmlformats-officedocument.presentationml.notesSlide+xml"/>
  <Override PartName="/ppt/embeddings/oleObject1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5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6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embedTrueTypeFonts="1" saveSubsetFonts="1">
  <p:sldMasterIdLst>
    <p:sldMasterId id="2147483648" r:id="rId1"/>
    <p:sldMasterId id="2147483649" r:id="rId2"/>
  </p:sldMasterIdLst>
  <p:notesMasterIdLst>
    <p:notesMasterId r:id="rId44"/>
  </p:notesMasterIdLst>
  <p:handoutMasterIdLst>
    <p:handoutMasterId r:id="rId45"/>
  </p:handoutMasterIdLst>
  <p:sldIdLst>
    <p:sldId id="256" r:id="rId3"/>
    <p:sldId id="473" r:id="rId4"/>
    <p:sldId id="508" r:id="rId5"/>
    <p:sldId id="477" r:id="rId6"/>
    <p:sldId id="479" r:id="rId7"/>
    <p:sldId id="475" r:id="rId8"/>
    <p:sldId id="480" r:id="rId9"/>
    <p:sldId id="481" r:id="rId10"/>
    <p:sldId id="482" r:id="rId11"/>
    <p:sldId id="483" r:id="rId12"/>
    <p:sldId id="505" r:id="rId13"/>
    <p:sldId id="415" r:id="rId14"/>
    <p:sldId id="504" r:id="rId15"/>
    <p:sldId id="513" r:id="rId16"/>
    <p:sldId id="487" r:id="rId17"/>
    <p:sldId id="514" r:id="rId18"/>
    <p:sldId id="500" r:id="rId19"/>
    <p:sldId id="515" r:id="rId20"/>
    <p:sldId id="536" r:id="rId21"/>
    <p:sldId id="537" r:id="rId22"/>
    <p:sldId id="538" r:id="rId23"/>
    <p:sldId id="534" r:id="rId24"/>
    <p:sldId id="542" r:id="rId25"/>
    <p:sldId id="488" r:id="rId26"/>
    <p:sldId id="489" r:id="rId27"/>
    <p:sldId id="516" r:id="rId28"/>
    <p:sldId id="511" r:id="rId29"/>
    <p:sldId id="539" r:id="rId30"/>
    <p:sldId id="540" r:id="rId31"/>
    <p:sldId id="531" r:id="rId32"/>
    <p:sldId id="530" r:id="rId33"/>
    <p:sldId id="541" r:id="rId34"/>
    <p:sldId id="497" r:id="rId35"/>
    <p:sldId id="462" r:id="rId36"/>
    <p:sldId id="463" r:id="rId37"/>
    <p:sldId id="525" r:id="rId38"/>
    <p:sldId id="526" r:id="rId39"/>
    <p:sldId id="535" r:id="rId40"/>
    <p:sldId id="494" r:id="rId41"/>
    <p:sldId id="495" r:id="rId42"/>
    <p:sldId id="496" r:id="rId43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E Reimer" initials="PE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1FD"/>
    <a:srgbClr val="009E47"/>
    <a:srgbClr val="3333FF"/>
    <a:srgbClr val="30C525"/>
    <a:srgbClr val="4FDC44"/>
    <a:srgbClr val="190EFF"/>
    <a:srgbClr val="FFFFCC"/>
    <a:srgbClr val="CC3399"/>
    <a:srgbClr val="CC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1637" autoAdjust="0"/>
  </p:normalViewPr>
  <p:slideViewPr>
    <p:cSldViewPr>
      <p:cViewPr>
        <p:scale>
          <a:sx n="70" d="100"/>
          <a:sy n="70" d="100"/>
        </p:scale>
        <p:origin x="-12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commentAuthors" Target="commentAuthors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2/18/14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05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Polarized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scattering has become a major milestone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hadronic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 physics community, motivated by a fundamental prediction of QCD that postulates that a time-reversal-odd distribution function (e.g. the Sivers function) measured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must have the opposite sign when measured with semi-inclusive deep inelastic scattering (DIS).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I want to start with a discussion of the Sivers function and how it is accessed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thorugh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 SSA in DIS, and then discuss the tremendous opportunity at Fermilab, for a relatively modest cost to set up the arguably best polarized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Drell</a:t>
            </a:r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-Yan experiment to perform this fundamental test of the gauge structure of QCD (which could be the beginning of a world-class polarized proton program at Fermilab that is complementary to the spin physics programs at RHIC and Jefferson Lab.)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Helvetica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Helvetica" charset="0"/>
                <a:ea typeface="+mn-ea"/>
                <a:cs typeface="+mn-cs"/>
              </a:rPr>
              <a:t>I will then conclude with a discussion of the work that is needed to polarize the MI and how far we have moved towards that goal.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Note that SSA  </a:t>
            </a:r>
            <a:r>
              <a:rPr lang="en-US" dirty="0" err="1" smtClean="0"/>
              <a:t>A_N^sin</a:t>
            </a:r>
            <a:r>
              <a:rPr lang="en-US" dirty="0" smtClean="0"/>
              <a:t>(phi-</a:t>
            </a:r>
            <a:r>
              <a:rPr lang="en-US" dirty="0" err="1" smtClean="0"/>
              <a:t>phi_s</a:t>
            </a:r>
            <a:r>
              <a:rPr lang="en-US" dirty="0" smtClean="0"/>
              <a:t>) is scaled by 2/pi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Beam direction can be rotated w/in the horizontal plane or into the vertical direction</a:t>
            </a:r>
            <a:r>
              <a:rPr lang="en-US" baseline="0" dirty="0" smtClean="0"/>
              <a:t> as required by the experiments. This is at the end of a 2.4 km long beam line with 140 bending magnets, some w/ horizontal fields, some w/ vertical and some w/ skew fields.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Sivers</a:t>
            </a:r>
            <a:r>
              <a:rPr lang="en-US" baseline="0" dirty="0" smtClean="0"/>
              <a:t> function </a:t>
            </a:r>
            <a:r>
              <a:rPr lang="en-US" dirty="0" smtClean="0"/>
              <a:t>was first proposed as a possible explanation of the ``E-704 effect'': the large left-right analyzing power observed in inclusive </a:t>
            </a:r>
            <a:r>
              <a:rPr lang="en-US" dirty="0" err="1" smtClean="0"/>
              <a:t>pion</a:t>
            </a:r>
            <a:r>
              <a:rPr lang="en-US" dirty="0" smtClean="0"/>
              <a:t> production from a transversely polarized proton beam of 200 </a:t>
            </a:r>
            <a:r>
              <a:rPr lang="en-US" dirty="0" err="1" smtClean="0"/>
              <a:t>GeV</a:t>
            </a:r>
            <a:r>
              <a:rPr lang="en-US" dirty="0" smtClean="0"/>
              <a:t> incident on a beryllium target. The polarized beam at FNAL-E-704 was a tertiary beam obtained from the production and subsequent decay of hyperons. (Its intensity was however far below that required for </a:t>
            </a:r>
            <a:r>
              <a:rPr lang="en-US" dirty="0" err="1" smtClean="0"/>
              <a:t>Drell</a:t>
            </a:r>
            <a:r>
              <a:rPr lang="en-US" dirty="0" smtClean="0"/>
              <a:t>-Yan measurements.)</a:t>
            </a:r>
          </a:p>
          <a:p>
            <a:endParaRPr lang="en-US" dirty="0" smtClean="0"/>
          </a:p>
          <a:p>
            <a:r>
              <a:rPr lang="en-US" dirty="0" err="1" smtClean="0"/>
              <a:t>X_f</a:t>
            </a:r>
            <a:r>
              <a:rPr lang="en-US" dirty="0" smtClean="0"/>
              <a:t> is longitudinal </a:t>
            </a:r>
            <a:r>
              <a:rPr lang="en-US" smtClean="0"/>
              <a:t>momentum fraction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3161">
              <a:defRPr/>
            </a:pPr>
            <a:r>
              <a:rPr lang="en-US" dirty="0" smtClean="0"/>
              <a:t>In the background-subtracted insert, the deficit of events just below the J/</a:t>
            </a:r>
            <a:r>
              <a:rPr lang="en-US" dirty="0" smtClean="0">
                <a:latin typeface="Symbol" charset="2"/>
              </a:rPr>
              <a:t>Psi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is understood as originating from the event mixing process that creates an artificially large background here by mixing a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from a real J/</a:t>
            </a:r>
            <a:r>
              <a:rPr lang="en-US" dirty="0" smtClean="0">
                <a:latin typeface="Symbol" charset="2"/>
              </a:rPr>
              <a:t>Psi</a:t>
            </a:r>
            <a:r>
              <a:rPr lang="en-US" dirty="0" smtClean="0"/>
              <a:t> with another </a:t>
            </a:r>
            <a:r>
              <a:rPr lang="en-US" dirty="0" err="1" smtClean="0"/>
              <a:t>muon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Since Q^2 = x y s, s-behavior of asymmetries</a:t>
            </a:r>
            <a:r>
              <a:rPr lang="en-US" baseline="0" dirty="0" smtClean="0"/>
              <a:t> is intimately connected to their Q^2 evolution</a:t>
            </a:r>
          </a:p>
          <a:p>
            <a:r>
              <a:rPr lang="en-US" baseline="0" dirty="0" smtClean="0"/>
              <a:t>HERMES:       &lt;Q^2&gt; 1.28  ……   6.18</a:t>
            </a:r>
          </a:p>
          <a:p>
            <a:r>
              <a:rPr lang="en-US" baseline="0" dirty="0" smtClean="0"/>
              <a:t>COMPASS:     &lt;Q^2&gt; 1.27  ……   20.5  -&gt; larger effect if proper TMD evolution equations are used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Besides the maybe familiar 2 or 3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there</a:t>
            </a:r>
            <a:r>
              <a:rPr lang="en-US" baseline="0" dirty="0" smtClean="0"/>
              <a:t> are five additional structure functions, probably less well known, but equally fundamental.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k_T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parton</a:t>
            </a:r>
            <a:r>
              <a:rPr lang="en-US" baseline="0" dirty="0" smtClean="0"/>
              <a:t> transverse momentum (= momentum transverse to that of s- or t- channel </a:t>
            </a:r>
            <a:r>
              <a:rPr lang="en-US" baseline="0" smtClean="0"/>
              <a:t>virtual photon)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single-spin asymmetry is odd under so-called ``naive time-reversal'', the operation that reverses all vectors and pseudo-vectors but does not exchange initial and final states.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lvl="1">
              <a:defRPr/>
            </a:pPr>
            <a:r>
              <a:rPr lang="en-US" dirty="0" smtClean="0"/>
              <a:t>Assuming factorization is valid in QCD,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sz="1600" dirty="0" smtClean="0"/>
              <a:t>can be written as a hard scattering process, and the direct production of two transverse momentum-dependent distribution (TMD) functions (</a:t>
            </a:r>
            <a:r>
              <a:rPr lang="en-US" sz="1600" dirty="0" err="1" smtClean="0"/>
              <a:t>Sivers</a:t>
            </a:r>
            <a:r>
              <a:rPr lang="en-US" sz="1600" dirty="0" smtClean="0"/>
              <a:t>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etc); and SIDIS allows to measure convolution of DF with FF.</a:t>
            </a:r>
          </a:p>
          <a:p>
            <a:pPr marL="0" lvl="1">
              <a:defRPr/>
            </a:pPr>
            <a:endParaRPr lang="en-US" sz="1600" dirty="0" smtClean="0">
              <a:sym typeface="Arial" pitchFamily="34" charset="0"/>
            </a:endParaRPr>
          </a:p>
          <a:p>
            <a:pPr marL="0" lvl="1">
              <a:defRPr/>
            </a:pPr>
            <a:r>
              <a:rPr lang="en-US" sz="1600" dirty="0" smtClean="0">
                <a:sym typeface="Arial" pitchFamily="34" charset="0"/>
              </a:rPr>
              <a:t>If universality is valid in QCD, DF in D-Y and SIDIS are identical.</a:t>
            </a:r>
            <a:endParaRPr lang="en-US" sz="1600" kern="0" dirty="0" smtClean="0">
              <a:sym typeface="Arial" pitchFamily="34" charset="0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err="1" smtClean="0"/>
              <a:t>Phi_b</a:t>
            </a:r>
            <a:r>
              <a:rPr lang="en-US" dirty="0" smtClean="0"/>
              <a:t> = </a:t>
            </a:r>
            <a:r>
              <a:rPr lang="en-US" dirty="0" err="1" smtClean="0"/>
              <a:t>azimuthal</a:t>
            </a:r>
            <a:r>
              <a:rPr lang="en-US" baseline="0" dirty="0" smtClean="0"/>
              <a:t> angle of transverse spin orientation of beam (in target rest frame)</a:t>
            </a:r>
          </a:p>
          <a:p>
            <a:pPr>
              <a:defRPr/>
            </a:pPr>
            <a:r>
              <a:rPr lang="en-US" baseline="0" dirty="0" smtClean="0"/>
              <a:t> theta and phi are polar and </a:t>
            </a:r>
            <a:r>
              <a:rPr lang="en-US" baseline="0" dirty="0" err="1" smtClean="0"/>
              <a:t>azimuthal</a:t>
            </a:r>
            <a:r>
              <a:rPr lang="en-US" baseline="0" dirty="0" smtClean="0"/>
              <a:t> angles of </a:t>
            </a:r>
            <a:r>
              <a:rPr lang="en-US" baseline="0" dirty="0" err="1" smtClean="0"/>
              <a:t>dimuon</a:t>
            </a:r>
            <a:r>
              <a:rPr lang="en-US" baseline="0" dirty="0" smtClean="0"/>
              <a:t> pair (in </a:t>
            </a:r>
            <a:r>
              <a:rPr lang="en-US" baseline="0" dirty="0" err="1" smtClean="0"/>
              <a:t>dimuon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c.m</a:t>
            </a:r>
            <a:r>
              <a:rPr lang="en-US" baseline="0" dirty="0" smtClean="0"/>
              <a:t>. frame)</a:t>
            </a:r>
          </a:p>
          <a:p>
            <a:pPr>
              <a:defRPr/>
            </a:pPr>
            <a:endParaRPr lang="en-US" baseline="0" dirty="0" smtClean="0"/>
          </a:p>
          <a:p>
            <a:pPr>
              <a:defRPr/>
            </a:pPr>
            <a:r>
              <a:rPr lang="en-US" baseline="0" dirty="0" err="1" smtClean="0"/>
              <a:t>Sivers</a:t>
            </a:r>
            <a:r>
              <a:rPr lang="en-US" baseline="0" dirty="0" smtClean="0"/>
              <a:t> mechanism manifests itself in the sin </a:t>
            </a:r>
            <a:r>
              <a:rPr lang="en-US" baseline="0" dirty="0" err="1" smtClean="0"/>
              <a:t>phi_b</a:t>
            </a:r>
            <a:r>
              <a:rPr lang="en-US" baseline="0" dirty="0" smtClean="0"/>
              <a:t>(…) modulation of </a:t>
            </a:r>
            <a:r>
              <a:rPr lang="en-US" baseline="0" dirty="0" err="1" smtClean="0"/>
              <a:t>xsec</a:t>
            </a:r>
            <a:r>
              <a:rPr lang="en-US" baseline="0" dirty="0" smtClean="0"/>
              <a:t>.</a:t>
            </a:r>
          </a:p>
          <a:p>
            <a:pPr>
              <a:defRPr/>
            </a:pPr>
            <a:r>
              <a:rPr lang="en-US" baseline="0" dirty="0" smtClean="0"/>
              <a:t>Structure function F^1_TU provides signal for </a:t>
            </a:r>
            <a:r>
              <a:rPr lang="en-US" baseline="0" dirty="0" err="1" smtClean="0"/>
              <a:t>Sivers</a:t>
            </a:r>
            <a:r>
              <a:rPr lang="en-US" baseline="0" dirty="0" smtClean="0"/>
              <a:t> function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 produce a T-odd observable,</a:t>
            </a:r>
            <a:r>
              <a:rPr lang="en-US" baseline="0" dirty="0" smtClean="0"/>
              <a:t>  such as the </a:t>
            </a:r>
            <a:r>
              <a:rPr lang="en-US" dirty="0" smtClean="0"/>
              <a:t>Sivers function, you must have an interference </a:t>
            </a:r>
            <a:r>
              <a:rPr lang="en-US" sz="1100" dirty="0" smtClean="0"/>
              <a:t>between spin-flip and non-flip amplitudes, and one of the amplitudes must have an imaginary part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And all of these should all be completely suppressed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hard scattering </a:t>
            </a:r>
            <a:r>
              <a:rPr lang="en-US" baseline="0" dirty="0" err="1" smtClean="0"/>
              <a:t>subprocess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xsec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But a leading twist distribution function is just a forward scattering amplitude, how can it contain an interference?</a:t>
            </a:r>
          </a:p>
          <a:p>
            <a:endParaRPr lang="en-US" dirty="0" smtClean="0"/>
          </a:p>
          <a:p>
            <a:r>
              <a:rPr lang="en-US" dirty="0" smtClean="0"/>
              <a:t>But because of the data, and the vigorous theoretical effort surrounding these data, </a:t>
            </a:r>
            <a:r>
              <a:rPr lang="en-US" dirty="0" err="1" smtClean="0"/>
              <a:t>Brodksy</a:t>
            </a:r>
            <a:r>
              <a:rPr lang="en-US" dirty="0" smtClean="0"/>
              <a:t>, Hwang and Smith re-examined the factorization theorem and found that for the case of TMD PDFs, one has to be careful to include these diagrams, where a soft gluon re-interacts between the struck quark and the proton. This looks like higher twist  … but</a:t>
            </a:r>
            <a:r>
              <a:rPr lang="en-US" baseline="0" dirty="0" smtClean="0"/>
              <a:t> no, these are soft gluons, which are the gauge links required for color gauge invariance.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 in DIS this final state interaction is attractive, in D-Y the initial state interaction is repulsive, leading to a sign change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AF4380-7BD2-4176-9D35-FAE448E6DABB}" type="datetime1">
              <a:rPr lang="en-US"/>
              <a:pPr/>
              <a:t>2/18/14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B3E84-C9F1-4836-B987-2B5ECC8AD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2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43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32.wmf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5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w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32.wmf"/><Relationship Id="rId16" Type="http://schemas.openxmlformats.org/officeDocument/2006/relationships/image" Target="../media/image33.jpeg"/><Relationship Id="rId17" Type="http://schemas.openxmlformats.org/officeDocument/2006/relationships/image" Target="../media/image34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8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9.wmf"/><Relationship Id="rId10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143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575" y="2895600"/>
            <a:ext cx="37560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5715000" cy="3810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Single Spin Asymmetries and Sivers Function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Sivers Function in </a:t>
            </a: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fundamental QCD prediction: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Polarized </a:t>
            </a:r>
            <a:r>
              <a:rPr lang="en-US" dirty="0" err="1" smtClean="0">
                <a:solidFill>
                  <a:srgbClr val="7030A0"/>
                </a:solidFill>
              </a:rPr>
              <a:t>Drell</a:t>
            </a:r>
            <a:r>
              <a:rPr lang="en-US" dirty="0" smtClean="0">
                <a:solidFill>
                  <a:srgbClr val="7030A0"/>
                </a:solidFill>
              </a:rPr>
              <a:t>-Yan </a:t>
            </a:r>
            <a:r>
              <a:rPr lang="en-US" dirty="0" smtClean="0"/>
              <a:t>at Fermilab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polarized </a:t>
            </a:r>
            <a:r>
              <a:rPr lang="en-US" dirty="0" smtClean="0">
                <a:solidFill>
                  <a:srgbClr val="3333FF"/>
                </a:solidFill>
              </a:rPr>
              <a:t>Beam </a:t>
            </a:r>
            <a:r>
              <a:rPr lang="en-US" dirty="0" smtClean="0">
                <a:solidFill>
                  <a:srgbClr val="7030A0"/>
                </a:solidFill>
              </a:rPr>
              <a:t>(E1027)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Target </a:t>
            </a:r>
            <a:r>
              <a:rPr lang="en-US" dirty="0" smtClean="0">
                <a:solidFill>
                  <a:srgbClr val="7030A0"/>
                </a:solidFill>
              </a:rPr>
              <a:t>(E1039)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Main Injector Polarization Scheme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 present status &amp; plans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</a:t>
            </a: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315200" cy="6731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smtClean="0"/>
              <a:t>Polarized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 at Fermilab </a:t>
            </a:r>
            <a:endParaRPr lang="en-US" sz="24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31745" name="Object 2"/>
          <p:cNvGraphicFramePr>
            <a:graphicFrameLocks noChangeAspect="1"/>
          </p:cNvGraphicFramePr>
          <p:nvPr/>
        </p:nvGraphicFramePr>
        <p:xfrm>
          <a:off x="1397000" y="3733800"/>
          <a:ext cx="215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6" imgW="1079032" imgH="291973" progId="Equation.DSMT4">
                  <p:embed/>
                </p:oleObj>
              </mc:Choice>
              <mc:Fallback>
                <p:oleObj name="Equation" r:id="rId6" imgW="1079032" imgH="291973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3733800"/>
                        <a:ext cx="2159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6"/>
          <p:cNvSpPr txBox="1">
            <a:spLocks noChangeArrowheads="1"/>
          </p:cNvSpPr>
          <p:nvPr/>
        </p:nvSpPr>
        <p:spPr bwMode="auto">
          <a:xfrm>
            <a:off x="6629400" y="4419600"/>
            <a:ext cx="2362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</a:tabLst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SeaQuest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 Spectrometer</a:t>
            </a:r>
          </a:p>
        </p:txBody>
      </p:sp>
      <p:sp>
        <p:nvSpPr>
          <p:cNvPr id="33" name="Rectangle 1"/>
          <p:cNvSpPr>
            <a:spLocks/>
          </p:cNvSpPr>
          <p:nvPr/>
        </p:nvSpPr>
        <p:spPr bwMode="auto">
          <a:xfrm>
            <a:off x="2895600" y="990600"/>
            <a:ext cx="30480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(18-February-2014)</a:t>
            </a:r>
          </a:p>
          <a:p>
            <a:pPr>
              <a:tabLst>
                <a:tab pos="749300" algn="l"/>
              </a:tabLst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Los Alamos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7400" y="6276201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39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43900" y="60960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60609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 descr="drell-yan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838200"/>
            <a:ext cx="2009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3886200" y="4876800"/>
            <a:ext cx="1828800" cy="457200"/>
          </a:xfrm>
          <a:prstGeom prst="rect">
            <a:avLst/>
          </a:prstGeom>
          <a:solidFill>
            <a:srgbClr val="FFFFFF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2057400"/>
            <a:ext cx="8077200" cy="1905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</a:rPr>
              <a:t>fundamental prediction of QCD (</a:t>
            </a:r>
            <a:r>
              <a:rPr lang="en-US" sz="1400" dirty="0" smtClean="0"/>
              <a:t>in non-</a:t>
            </a:r>
            <a:r>
              <a:rPr lang="en-US" sz="1400" dirty="0" err="1" smtClean="0"/>
              <a:t>perturbative</a:t>
            </a:r>
            <a:r>
              <a:rPr lang="en-US" sz="1400" dirty="0" smtClean="0"/>
              <a:t> regime</a:t>
            </a:r>
            <a:r>
              <a:rPr lang="en-US" dirty="0" smtClean="0">
                <a:solidFill>
                  <a:srgbClr val="1C11FD"/>
                </a:solidFill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 </a:t>
            </a:r>
            <a:r>
              <a:rPr lang="en-US" sz="1600" dirty="0" smtClean="0"/>
              <a:t>goes to heart of gauge formulation of field theory</a:t>
            </a:r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 lvl="1">
              <a:spcBef>
                <a:spcPts val="600"/>
              </a:spcBef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>
                <a:solidFill>
                  <a:srgbClr val="1C11FD"/>
                </a:solidFill>
              </a:rPr>
              <a:t>Importance of factorization in QCD: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>  </a:t>
            </a: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25339B"/>
              </a:solidFill>
            </a:endParaRP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in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vs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SIDIS: The Sign Change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06475" y="838200"/>
          <a:ext cx="6904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Equation" r:id="rId4" imgW="1916868" imgH="291973" progId="Equation.DSMT4">
                  <p:embed/>
                </p:oleObj>
              </mc:Choice>
              <mc:Fallback>
                <p:oleObj name="Equation" r:id="rId4" imgW="1916868" imgH="291973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838200"/>
                        <a:ext cx="69040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:\Users\lorenzon\Documents\talks\conference-talks\DY-CERN-10\factorization-test-Bacchet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C:\Users\lorenzon\Documents\talks\conference-talks\DY-CERN-10\QCD-prediction-Bacchet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10" y="3200400"/>
            <a:ext cx="41585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lorenzon\Documents\talks\conference-talks\DY-CERN-10\QCD-useless-Bacchett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9" y="3200400"/>
            <a:ext cx="41585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2600" y="6324600"/>
            <a:ext cx="320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b="1" dirty="0" err="1">
                <a:solidFill>
                  <a:srgbClr val="C00000"/>
                </a:solidFill>
                <a:latin typeface="+mn-lt"/>
              </a:rPr>
              <a:t>Bacchetta</a:t>
            </a:r>
            <a:r>
              <a:rPr lang="en-US" sz="1200" b="1" dirty="0">
                <a:solidFill>
                  <a:srgbClr val="C00000"/>
                </a:solidFill>
              </a:rPr>
              <a:t> , DY workshop, CERN, 4/10</a:t>
            </a:r>
            <a:r>
              <a:rPr lang="en-US" sz="1200" b="1" dirty="0">
                <a:latin typeface="+mn-lt"/>
              </a:rPr>
              <a:t> </a:t>
            </a:r>
          </a:p>
        </p:txBody>
      </p:sp>
      <p:sp>
        <p:nvSpPr>
          <p:cNvPr id="9" name="Slide Number Placeholder 34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19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Report to NSAC, 11-Aug-2008  (by subcommittee on performance measures):</a:t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   Table 11: New, Updated and Continuing Milestones for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Physics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400" dirty="0" smtClean="0"/>
          </a:p>
          <a:p>
            <a:pPr>
              <a:buNone/>
            </a:pPr>
            <a:r>
              <a:rPr lang="en-US" sz="1600" dirty="0" smtClean="0"/>
              <a:t>      New Milestone HP13 reflects the intense activity and theoretical breakthroughs of recent years in understanding the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distribution functions accessed in spin asymmetries for hard-scattering reactions involving a transversely polarized proton. This leads to new experimental opportunities to test all our concepts for analyzing hard scattering with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QCD</a:t>
            </a:r>
            <a:r>
              <a:rPr lang="en-US" dirty="0" smtClean="0"/>
              <a:t>.</a:t>
            </a:r>
            <a:endParaRPr lang="en-US" sz="1600" i="1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Hadronic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Physics Milestone #13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682240"/>
          <a:ext cx="7086601" cy="822960"/>
        </p:xfrm>
        <a:graphic>
          <a:graphicData uri="http://schemas.openxmlformats.org/drawingml/2006/table">
            <a:tbl>
              <a:tblPr/>
              <a:tblGrid>
                <a:gridCol w="685800"/>
                <a:gridCol w="1295400"/>
                <a:gridCol w="5105401"/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2015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HP13 (new)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Test unique QCD predictions for relations between single-transverse spin phenomena in p-p scattering and those observed in deep-inelastic lepton scattering 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228600"/>
            <a:ext cx="655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Planned 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85488"/>
              </p:ext>
            </p:extLst>
          </p:nvPr>
        </p:nvGraphicFramePr>
        <p:xfrm>
          <a:off x="152400" y="761998"/>
          <a:ext cx="8686800" cy="589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838200"/>
                <a:gridCol w="1738420"/>
                <a:gridCol w="1684296"/>
                <a:gridCol w="1522429"/>
                <a:gridCol w="1074655"/>
              </a:tblGrid>
              <a:tr h="38505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b</a:t>
                      </a:r>
                      <a:r>
                        <a:rPr lang="en-US" sz="1000" b="1" baseline="0" dirty="0" smtClean="0"/>
                        <a:t>  or  </a:t>
                      </a:r>
                      <a:r>
                        <a:rPr lang="en-US" sz="1000" b="1" dirty="0" err="1" smtClean="0"/>
                        <a:t>x</a:t>
                      </a:r>
                      <a:r>
                        <a:rPr lang="en-US" sz="1000" b="1" baseline="-25000" dirty="0" err="1" smtClean="0"/>
                        <a:t>t</a:t>
                      </a:r>
                      <a:r>
                        <a:rPr lang="en-US" sz="1000" b="1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93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COMPASS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itchFamily="18" charset="2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+ 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160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PAX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PANDA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bar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lang="en-US" sz="1400" b="1" baseline="-25000" dirty="0" smtClean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NICA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PHENIX</a:t>
                      </a:r>
                    </a:p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collider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RHIC internal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target phase-1</a:t>
                      </a:r>
                      <a:endParaRPr lang="en-US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250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0.25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6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34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&gt;2018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SeaQuest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unpol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(E1039)</a:t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3.4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Pol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 beam DY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(E1027)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en-US" sz="1400" b="1" baseline="50000" dirty="0" smtClean="0">
                          <a:latin typeface="Times New Roman" pitchFamily="18" charset="0"/>
                          <a:cs typeface="Times New Roman" pitchFamily="18" charset="0"/>
                        </a:rPr>
                        <a:t>↑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+ p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120 </a:t>
                      </a:r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/>
                      </a:r>
                      <a:b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en-US" sz="14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 x 10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4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‡ 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8 cm NH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en-US" sz="1200" b="1" i="1" baseline="0" dirty="0" smtClean="0">
                          <a:latin typeface="Calibri" pitchFamily="34" charset="0"/>
                          <a:cs typeface="Calibri" pitchFamily="34" charset="0"/>
                        </a:rPr>
                        <a:t> target 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      </a:t>
                      </a:r>
                      <a:r>
                        <a:rPr lang="en-US" sz="1200" b="1" baseline="30000" dirty="0" smtClean="0">
                          <a:latin typeface="Calibri" pitchFamily="34" charset="0"/>
                          <a:cs typeface="Calibri" pitchFamily="34" charset="0"/>
                        </a:rPr>
                        <a:t>§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L= 1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(LH</a:t>
                      </a:r>
                      <a:r>
                        <a:rPr lang="en-US" sz="1200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Calibri" pitchFamily="34" charset="0"/>
                          <a:cs typeface="Calibri" pitchFamily="34" charset="0"/>
                        </a:rPr>
                        <a:t>tgt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limited)   /  L= 2 x 10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35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cm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-2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 s</a:t>
                      </a:r>
                      <a:r>
                        <a:rPr lang="en-US" sz="1200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-1 </a:t>
                      </a:r>
                      <a:r>
                        <a:rPr lang="en-US" sz="1200" b="1" i="1" dirty="0" smtClean="0">
                          <a:latin typeface="Calibri" pitchFamily="34" charset="0"/>
                          <a:cs typeface="Calibri" pitchFamily="34" charset="0"/>
                        </a:rPr>
                        <a:t>(10% of MI beam limited) </a:t>
                      </a:r>
                    </a:p>
                  </a:txBody>
                  <a:tcPr anchor="ctr">
                    <a:solidFill>
                      <a:srgbClr val="30C5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52400" y="3733800"/>
            <a:ext cx="8686800" cy="10668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1143000"/>
            <a:ext cx="5105400" cy="45720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approved for </a:t>
            </a:r>
            <a:r>
              <a:rPr lang="en-US" sz="1600" b="1" dirty="0" smtClean="0"/>
              <a:t>one year </a:t>
            </a:r>
            <a:r>
              <a:rPr lang="en-US" sz="1600" dirty="0" smtClean="0"/>
              <a:t>run at LHC restart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year after 2 years of </a:t>
            </a:r>
            <a:r>
              <a:rPr lang="en-US" sz="1400" dirty="0" err="1" smtClean="0"/>
              <a:t>Primakoff</a:t>
            </a:r>
            <a:r>
              <a:rPr lang="en-US" sz="1400" dirty="0" smtClean="0"/>
              <a:t> measurements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for comparison of Sivers function need to measure  entire function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must evolve to same Q</a:t>
            </a:r>
            <a:r>
              <a:rPr lang="en-US" sz="1400" baseline="30000" dirty="0" smtClean="0"/>
              <a:t>2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cannot do QCD evolution on a point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600" baseline="300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for M</a:t>
            </a:r>
            <a:r>
              <a:rPr lang="en-US" sz="1600" baseline="-25000" dirty="0" smtClean="0">
                <a:latin typeface="Symbol" pitchFamily="18" charset="2"/>
              </a:rPr>
              <a:t>g</a:t>
            </a:r>
            <a:r>
              <a:rPr lang="en-US" sz="1600" dirty="0" smtClean="0"/>
              <a:t> &lt; M</a:t>
            </a:r>
            <a:r>
              <a:rPr lang="en-US" sz="1600" baseline="-25000" dirty="0" smtClean="0"/>
              <a:t>J/</a:t>
            </a:r>
            <a:r>
              <a:rPr lang="en-US" sz="1600" baseline="-25000" dirty="0" smtClean="0">
                <a:latin typeface="Symbol" pitchFamily="18" charset="2"/>
              </a:rPr>
              <a:t>Y</a:t>
            </a:r>
            <a:r>
              <a:rPr lang="en-US" sz="1600" dirty="0" smtClean="0"/>
              <a:t> significant contamination from many sources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charm decays that appear to reconstruct  to low mass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400" dirty="0" smtClean="0"/>
              <a:t>combinatorial background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Main Competition: COMPASS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72035" name="Picture 3" descr="C:\Users\lorenzon\Documents\talks\pol-DY\pics\COMPASS-sivers-p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93445"/>
            <a:ext cx="2790731" cy="2987955"/>
          </a:xfrm>
          <a:prstGeom prst="rect">
            <a:avLst/>
          </a:prstGeom>
          <a:noFill/>
        </p:spPr>
      </p:pic>
      <p:pic>
        <p:nvPicPr>
          <p:cNvPr id="172036" name="Picture 4" descr="C:\Users\lorenzon\Documents\talks\pol-DY\pics\COMPASS-sivers-pred-lo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24513"/>
            <a:ext cx="2819400" cy="30048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19800" y="838200"/>
            <a:ext cx="2514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COMPASS statistical significance after two years of running for </a:t>
            </a:r>
            <a:r>
              <a:rPr lang="en-US" sz="1050" smtClean="0"/>
              <a:t>M</a:t>
            </a:r>
            <a:r>
              <a:rPr lang="en-US" sz="1050" baseline="-25000" smtClean="0">
                <a:latin typeface="Symbol" pitchFamily="18" charset="2"/>
              </a:rPr>
              <a:t>g</a:t>
            </a:r>
            <a:r>
              <a:rPr lang="en-US" sz="1050" smtClean="0"/>
              <a:t> &gt; </a:t>
            </a:r>
            <a:r>
              <a:rPr lang="en-US" sz="1050" dirty="0" smtClean="0"/>
              <a:t>M</a:t>
            </a:r>
            <a:r>
              <a:rPr lang="en-US" sz="1050" baseline="-25000" dirty="0" smtClean="0"/>
              <a:t>J/</a:t>
            </a:r>
            <a:r>
              <a:rPr lang="en-US" sz="1050" baseline="-25000" dirty="0" smtClean="0">
                <a:latin typeface="Symbol" pitchFamily="18" charset="2"/>
              </a:rPr>
              <a:t>Y</a:t>
            </a:r>
            <a:r>
              <a:rPr lang="en-US" sz="1050" dirty="0" smtClean="0"/>
              <a:t> </a:t>
            </a:r>
            <a:endParaRPr lang="el-GR" sz="105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3962400"/>
            <a:ext cx="1905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2.0 </a:t>
            </a:r>
            <a:r>
              <a:rPr lang="en-US" sz="1200" b="1" dirty="0" err="1" smtClean="0">
                <a:latin typeface="+mn-lt"/>
              </a:rPr>
              <a:t>GeV</a:t>
            </a:r>
            <a:r>
              <a:rPr lang="en-US" sz="1200" b="1" dirty="0" smtClean="0">
                <a:latin typeface="+mn-lt"/>
              </a:rPr>
              <a:t> &lt; </a:t>
            </a:r>
            <a:r>
              <a:rPr lang="en-US" sz="1200" b="1" dirty="0" smtClean="0"/>
              <a:t>M</a:t>
            </a:r>
            <a:r>
              <a:rPr lang="en-US" sz="1200" b="1" baseline="-25000" dirty="0" smtClean="0">
                <a:latin typeface="Symbol" pitchFamily="18" charset="2"/>
              </a:rPr>
              <a:t>g</a:t>
            </a:r>
            <a:r>
              <a:rPr lang="en-US" sz="1200" b="1" dirty="0" smtClean="0"/>
              <a:t> &lt; 2.5 </a:t>
            </a:r>
            <a:r>
              <a:rPr lang="en-US" sz="1200" b="1" dirty="0" err="1" smtClean="0"/>
              <a:t>GeV</a:t>
            </a:r>
            <a:endParaRPr lang="el-GR" sz="1200" b="1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Experimental Sensitivity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2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(</a:t>
            </a:r>
            <a:r>
              <a:rPr lang="en-US" sz="1400" dirty="0" smtClean="0"/>
              <a:t>10%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600" dirty="0" smtClean="0"/>
              <a:t>)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3.2 x 10</a:t>
            </a:r>
            <a:r>
              <a:rPr lang="en-US" sz="1600" baseline="30000" dirty="0" smtClean="0">
                <a:solidFill>
                  <a:srgbClr val="0000FF"/>
                </a:solidFill>
              </a:rPr>
              <a:t>18</a:t>
            </a:r>
            <a:r>
              <a:rPr lang="en-US" sz="1600" dirty="0" smtClean="0">
                <a:solidFill>
                  <a:srgbClr val="0000FF"/>
                </a:solidFill>
              </a:rPr>
              <a:t> total protons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for 5 x 10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min:  (= 2 yrs at 50% efficiency)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= 70%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009900"/>
                </a:solidFill>
              </a:rPr>
              <a:t>Can measure not only </a:t>
            </a:r>
            <a:r>
              <a:rPr lang="en-US" sz="1600" dirty="0" smtClean="0">
                <a:solidFill>
                  <a:srgbClr val="C00000"/>
                </a:solidFill>
              </a:rPr>
              <a:t>sign</a:t>
            </a:r>
            <a:r>
              <a:rPr lang="en-US" sz="1600" dirty="0" smtClean="0">
                <a:solidFill>
                  <a:srgbClr val="009900"/>
                </a:solidFill>
              </a:rPr>
              <a:t>, but also the </a:t>
            </a:r>
            <a:r>
              <a:rPr lang="en-US" sz="1600" dirty="0" smtClean="0">
                <a:solidFill>
                  <a:srgbClr val="C00000"/>
                </a:solidFill>
              </a:rPr>
              <a:t>size</a:t>
            </a:r>
            <a:r>
              <a:rPr lang="en-US" sz="1600" dirty="0" smtClean="0">
                <a:solidFill>
                  <a:srgbClr val="009900"/>
                </a:solidFill>
              </a:rPr>
              <a:t> &amp; maybe </a:t>
            </a:r>
            <a:r>
              <a:rPr lang="en-US" sz="1600" dirty="0" smtClean="0">
                <a:solidFill>
                  <a:srgbClr val="C00000"/>
                </a:solidFill>
              </a:rPr>
              <a:t>shape</a:t>
            </a:r>
            <a:r>
              <a:rPr lang="en-US" sz="1600" dirty="0" smtClean="0">
                <a:solidFill>
                  <a:srgbClr val="009900"/>
                </a:solidFill>
              </a:rPr>
              <a:t> of the Sivers function !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800" dirty="0" smtClean="0"/>
              <a:t> </a:t>
            </a: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533400" y="1828800"/>
            <a:ext cx="6611112" cy="4169664"/>
            <a:chOff x="533400" y="1828800"/>
            <a:chExt cx="6611112" cy="4169664"/>
          </a:xfrm>
        </p:grpSpPr>
        <p:sp>
          <p:nvSpPr>
            <p:cNvPr id="8" name="TextBox 7"/>
            <p:cNvSpPr txBox="1"/>
            <p:nvPr/>
          </p:nvSpPr>
          <p:spPr>
            <a:xfrm>
              <a:off x="4953000" y="4876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330k DY events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4523601"/>
              <a:ext cx="1371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~650k DY events</a:t>
              </a:r>
              <a:endParaRPr lang="en-US" sz="1200" dirty="0"/>
            </a:p>
          </p:txBody>
        </p:sp>
        <p:pic>
          <p:nvPicPr>
            <p:cNvPr id="16" name="Picture 1" descr="comparison_75.png"/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828800"/>
              <a:ext cx="6611112" cy="4169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H="1">
              <a:off x="5181600" y="2209800"/>
              <a:ext cx="640080" cy="1295400"/>
            </a:xfrm>
            <a:prstGeom prst="straightConnector1">
              <a:avLst/>
            </a:prstGeom>
            <a:solidFill>
              <a:srgbClr val="FFFFFF"/>
            </a:solidFill>
            <a:ln w="190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1676400" y="2542401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Dc</a:t>
              </a:r>
              <a:r>
                <a:rPr lang="en-US" sz="1200" baseline="30000" dirty="0" smtClean="0">
                  <a:solidFill>
                    <a:srgbClr val="FF5050"/>
                  </a:solidFill>
                  <a:latin typeface="Symbol" pitchFamily="18" charset="2"/>
                </a:rPr>
                <a:t>2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=20 </a:t>
              </a:r>
              <a:r>
                <a:rPr lang="en-US" sz="1200" dirty="0" smtClean="0">
                  <a:solidFill>
                    <a:srgbClr val="FF5050"/>
                  </a:solidFill>
                  <a:latin typeface="+mn-lt"/>
                </a:rPr>
                <a:t>error band</a:t>
              </a:r>
              <a:r>
                <a:rPr lang="en-US" sz="1200" dirty="0" smtClean="0">
                  <a:solidFill>
                    <a:srgbClr val="FF5050"/>
                  </a:solidFill>
                  <a:latin typeface="Symbol" pitchFamily="18" charset="2"/>
                </a:rPr>
                <a:t> </a:t>
              </a:r>
              <a:endParaRPr lang="en-US" sz="1200" dirty="0">
                <a:solidFill>
                  <a:srgbClr val="FF5050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4648200"/>
              <a:ext cx="19812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FNAL </a:t>
              </a:r>
              <a:r>
                <a:rPr lang="en-US" sz="1200" b="1" dirty="0" err="1" smtClean="0">
                  <a:solidFill>
                    <a:srgbClr val="3333FF"/>
                  </a:solidFill>
                </a:rPr>
                <a:t>pol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DY stat errors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3.2 x 10</a:t>
              </a:r>
              <a:r>
                <a:rPr lang="en-US" sz="1200" b="1" baseline="30000" dirty="0" smtClean="0">
                  <a:solidFill>
                    <a:srgbClr val="3333FF"/>
                  </a:solidFill>
                </a:rPr>
                <a:t>18</a:t>
              </a:r>
              <a:r>
                <a:rPr lang="en-US" sz="1200" b="1" dirty="0" smtClean="0">
                  <a:solidFill>
                    <a:srgbClr val="3333FF"/>
                  </a:solidFill>
                </a:rPr>
                <a:t> POT</a:t>
              </a:r>
            </a:p>
            <a:p>
              <a:pPr algn="l"/>
              <a:r>
                <a:rPr lang="en-US" sz="1200" b="1" dirty="0" smtClean="0">
                  <a:solidFill>
                    <a:srgbClr val="3333FF"/>
                  </a:solidFill>
                </a:rPr>
                <a:t>~1,288k DY events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8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Note:</a:t>
            </a:r>
            <a:endParaRPr lang="en-US" sz="1600" dirty="0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127959" y="3429000"/>
          <a:ext cx="171124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2" name="Equation" r:id="rId5" imgW="758520" imgH="228240" progId="Equation.3">
                  <p:embed/>
                </p:oleObj>
              </mc:Choice>
              <mc:Fallback>
                <p:oleObj name="Equation" r:id="rId5" imgW="758520" imgH="228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959" y="3429000"/>
                        <a:ext cx="1711241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9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5975838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Polarize Beam in Main Injector &amp; 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di-muon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measure Sivers asymmetry</a:t>
            </a:r>
            <a:r>
              <a:rPr lang="en-US" dirty="0" smtClean="0"/>
              <a:t> </a:t>
            </a: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SeaQuest</a:t>
            </a:r>
            <a:r>
              <a:rPr lang="en-US" dirty="0" smtClean="0"/>
              <a:t> di-</a:t>
            </a:r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fixed target experiment, optimized for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b="1" dirty="0" smtClean="0"/>
              <a:t> </a:t>
            </a:r>
            <a:r>
              <a:rPr lang="en-US" sz="1600" dirty="0" smtClean="0"/>
              <a:t>luminosity: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av</a:t>
            </a:r>
            <a:r>
              <a:rPr lang="en-US" sz="1600" dirty="0" smtClean="0"/>
              <a:t> = 3.4 x 10</a:t>
            </a:r>
            <a:r>
              <a:rPr lang="en-US" sz="1600" baseline="30000" dirty="0" smtClean="0"/>
              <a:t>35 </a:t>
            </a:r>
            <a:r>
              <a:rPr lang="en-US" sz="1600" dirty="0" smtClean="0"/>
              <a:t>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</a:p>
          <a:p>
            <a:pPr marL="1160463" lvl="2" indent="-334963">
              <a:spcBef>
                <a:spcPts val="600"/>
              </a:spcBef>
              <a:buClr>
                <a:srgbClr val="0000FF"/>
              </a:buClr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Helvetica" pitchFamily="34" charset="0"/>
              </a:rPr>
              <a:t>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1.6 x 10</a:t>
            </a:r>
            <a:r>
              <a:rPr lang="en-US" sz="1400" baseline="30000" dirty="0" smtClean="0"/>
              <a:t>11 </a:t>
            </a:r>
            <a:r>
              <a:rPr lang="en-US" sz="1400" dirty="0" smtClean="0"/>
              <a:t>p/s (=26 </a:t>
            </a:r>
            <a:r>
              <a:rPr lang="en-US" sz="1400" dirty="0" err="1" smtClean="0"/>
              <a:t>nA</a:t>
            </a:r>
            <a:r>
              <a:rPr lang="en-US" sz="1400" dirty="0" smtClean="0"/>
              <a:t>)    /   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p</a:t>
            </a:r>
            <a:r>
              <a:rPr lang="en-US" sz="1400" dirty="0" smtClean="0"/>
              <a:t>= 2.1 x 10</a:t>
            </a:r>
            <a:r>
              <a:rPr lang="en-US" sz="1400" baseline="30000" dirty="0" smtClean="0"/>
              <a:t>24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  </a:t>
            </a:r>
            <a:endParaRPr lang="en-US" dirty="0" smtClean="0"/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approved for 2-3 years of running: 3.4 x 10</a:t>
            </a:r>
            <a:r>
              <a:rPr lang="en-US" sz="1600" baseline="30000" dirty="0" smtClean="0"/>
              <a:t>18 </a:t>
            </a:r>
            <a:r>
              <a:rPr lang="en-US" sz="1600" dirty="0" smtClean="0"/>
              <a:t>pot</a:t>
            </a:r>
          </a:p>
          <a:p>
            <a:pPr lvl="1">
              <a:spcBef>
                <a:spcPts val="3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by 2016: fully understood, ready to take pol. beam </a:t>
            </a:r>
          </a:p>
          <a:p>
            <a:pPr lvl="1">
              <a:spcBef>
                <a:spcPts val="600"/>
              </a:spcBef>
              <a:buFont typeface="Zapf Dingbats" charset="0"/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877">
            <a:off x="5684173" y="285188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33400" y="2209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6200" y="19812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 Novel Siberian Snake for the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143000"/>
            <a:ext cx="434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Single 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+mn-lt"/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dipoles:  4T / 0.62 m / 4” ID </a:t>
            </a:r>
          </a:p>
          <a:p>
            <a:pPr lvl="1" algn="l">
              <a:buFontTx/>
              <a:buChar char="-"/>
            </a:pPr>
            <a:endParaRPr lang="en-US" sz="1600" dirty="0" smtClean="0"/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use 2-twist magnets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4</a:t>
            </a:r>
            <a:r>
              <a:rPr lang="en-US" sz="1600" dirty="0" smtClean="0">
                <a:latin typeface="Symbol" pitchFamily="18" charset="2"/>
              </a:rPr>
              <a:t>p </a:t>
            </a:r>
            <a:r>
              <a:rPr lang="en-US" sz="1600" dirty="0" smtClean="0">
                <a:latin typeface="+mn-lt"/>
              </a:rPr>
              <a:t>rotation of B field</a:t>
            </a:r>
          </a:p>
          <a:p>
            <a:pPr lvl="1" algn="l">
              <a:buFontTx/>
              <a:buChar char="-"/>
            </a:pPr>
            <a:endParaRPr lang="en-US" sz="160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en-US" dirty="0" smtClean="0">
                <a:latin typeface="+mn-lt"/>
              </a:rPr>
              <a:t> never done before in a high energy ring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RHIC uses snake pairs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single-twist magnets (</a:t>
            </a:r>
            <a:r>
              <a:rPr lang="en-US" sz="1600" dirty="0" smtClean="0"/>
              <a:t>2</a:t>
            </a:r>
            <a:r>
              <a:rPr lang="en-US" sz="1600" dirty="0" smtClean="0">
                <a:latin typeface="Symbol" pitchFamily="18" charset="2"/>
              </a:rPr>
              <a:t>p </a:t>
            </a:r>
            <a:r>
              <a:rPr lang="en-US" sz="1600" dirty="0" smtClean="0"/>
              <a:t>rotation)</a:t>
            </a:r>
          </a:p>
        </p:txBody>
      </p:sp>
      <p:pic>
        <p:nvPicPr>
          <p:cNvPr id="11" name="Picture 3" descr="C:\Users\lorenzon\Documents\Laboratories\FNAL\4T-Two-Turn-Kondratenko-Helix_1.7T-0.62m-Dipoles-0.2m-Gaps-B-Fiel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242" y="1524000"/>
            <a:ext cx="4418450" cy="1981200"/>
          </a:xfrm>
          <a:prstGeom prst="rect">
            <a:avLst/>
          </a:prstGeom>
          <a:noFill/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7" name="Picture 4" descr="C:\Users\lorenzon\Documents\Laboratories\FNAL\4T-Two-Turn-Kondratenko-Helix_1.7T-0.62m-Dipoles-0.2m-Gaps-excurs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749" y="3778748"/>
            <a:ext cx="4416552" cy="2164852"/>
          </a:xfrm>
          <a:prstGeom prst="rect">
            <a:avLst/>
          </a:prstGeom>
          <a:noFill/>
        </p:spPr>
      </p:pic>
      <p:pic>
        <p:nvPicPr>
          <p:cNvPr id="7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4173"/>
            <a:ext cx="4457700" cy="218142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228600" y="48006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Steady Improvements to 1 Snakes solution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:\Users\lorenzon\Documents\talks\pol-DY\pics\8.9GeV-4T-1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733800" cy="4497388"/>
          </a:xfrm>
          <a:prstGeom prst="rect">
            <a:avLst/>
          </a:prstGeom>
          <a:noFill/>
        </p:spPr>
      </p:pic>
      <p:pic>
        <p:nvPicPr>
          <p:cNvPr id="1027" name="Picture 3" descr="C:\Users\lorenzon\Documents\talks\pol-DY\pics\8.9GeV-4T-2-Twist-Snake-4T-Dipoles-EAL-7Nov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3737697" cy="4495800"/>
          </a:xfrm>
          <a:prstGeom prst="rect">
            <a:avLst/>
          </a:prstGeom>
          <a:noFill/>
        </p:spPr>
      </p:pic>
      <p:pic>
        <p:nvPicPr>
          <p:cNvPr id="1028" name="Picture 4" descr="C:\Users\lorenzon\Documents\talks\pol-DY\pics\8.9GeV-4T-3-Twist-Snake-4T-Dipoles-EAL-7Nov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219200"/>
            <a:ext cx="3733800" cy="4495800"/>
          </a:xfrm>
          <a:prstGeom prst="rect">
            <a:avLst/>
          </a:prstGeom>
          <a:noFill/>
        </p:spPr>
      </p:pic>
      <p:pic>
        <p:nvPicPr>
          <p:cNvPr id="102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733800" cy="4495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number of twists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914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43000"/>
            <a:ext cx="4495801" cy="4648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43000"/>
            <a:ext cx="4448175" cy="4694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88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4-twist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  <p:bldP spid="2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Spin direction control for extracted beam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033046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Spin rotators used to control spin direction at BNL</a:t>
            </a: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Spin@Fermi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collaboration recent studies (to save $$)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rotate beam at experiment by changing proton beam energy around nominal 120 </a:t>
            </a:r>
            <a:r>
              <a:rPr lang="en-US" sz="1600" kern="0" dirty="0" err="1" smtClean="0">
                <a:sym typeface="Arial" pitchFamily="34" charset="0"/>
              </a:rPr>
              <a:t>GeV</a:t>
            </a: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olidFill>
                  <a:srgbClr val="009900"/>
                </a:solidFill>
                <a:sym typeface="Arial" pitchFamily="34" charset="0"/>
              </a:rPr>
              <a:t>radial (“sideways”)   </a:t>
            </a:r>
            <a:r>
              <a:rPr lang="en-US" sz="1600" kern="0" dirty="0" smtClean="0">
                <a:sym typeface="Arial" pitchFamily="34" charset="0"/>
              </a:rPr>
              <a:t>/   </a:t>
            </a:r>
            <a:r>
              <a:rPr lang="en-US" sz="1600" kern="0" dirty="0" smtClean="0">
                <a:solidFill>
                  <a:srgbClr val="FF0000"/>
                </a:solidFill>
                <a:sym typeface="Arial" pitchFamily="34" charset="0"/>
              </a:rPr>
              <a:t>vertical  (“normal”)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4978" name="Picture 2" descr="C:\Users\lorenzon\Documents\Pol-DY\polarization\spindance-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80500"/>
            <a:ext cx="6781800" cy="32817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112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128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510528" y="2633246"/>
            <a:ext cx="0" cy="32004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912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124.5 </a:t>
            </a:r>
            <a:r>
              <a:rPr lang="en-US" sz="1600" b="1" dirty="0" err="1" smtClean="0">
                <a:solidFill>
                  <a:srgbClr val="800000"/>
                </a:solidFill>
              </a:rPr>
              <a:t>GeV</a:t>
            </a:r>
            <a:r>
              <a:rPr lang="en-US" sz="1600" b="1" dirty="0" smtClean="0">
                <a:solidFill>
                  <a:srgbClr val="800000"/>
                </a:solidFill>
              </a:rPr>
              <a:t>/c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141603" y="3973197"/>
            <a:ext cx="2112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Spin component magnitudes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0018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19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2484" y="1905000"/>
            <a:ext cx="9120116" cy="44196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 smtClean="0">
                <a:ea typeface="ＭＳ Ｐゴシック" charset="0"/>
              </a:rPr>
              <a:t>Fermilab</a:t>
            </a:r>
            <a:r>
              <a:rPr lang="en-US" sz="1600" dirty="0" smtClean="0">
                <a:ea typeface="ＭＳ Ｐゴシック" charset="0"/>
              </a:rPr>
              <a:t> (AD) does verification &amp; costing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Develop proposal to DoE NP/HEP to polarize the Main Injector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sym typeface="Arial" pitchFamily="34" charset="0"/>
              </a:rPr>
              <a:t>Cost to polarize Main Injector $</a:t>
            </a:r>
            <a:r>
              <a:rPr lang="en-US" sz="1600" kern="0" dirty="0" smtClean="0">
                <a:sym typeface="Arial" pitchFamily="34" charset="0"/>
              </a:rPr>
              <a:t>10M</a:t>
            </a:r>
            <a:endParaRPr lang="en-US" sz="1600" kern="0" dirty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includes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15% project management &amp; 50%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contingency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secure </a:t>
            </a:r>
            <a:r>
              <a:rPr lang="en-US" sz="1600" dirty="0">
                <a:ea typeface="ＭＳ Ｐゴシック" charset="0"/>
              </a:rPr>
              <a:t>funding to</a:t>
            </a:r>
            <a:endParaRPr lang="en-US" sz="1600" kern="0" dirty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>
                <a:sym typeface="Arial" pitchFamily="34" charset="0"/>
              </a:rPr>
              <a:t>do detailed design: $200k/</a:t>
            </a:r>
            <a:r>
              <a:rPr lang="en-US" sz="1600" kern="0" dirty="0" err="1">
                <a:sym typeface="Arial" pitchFamily="34" charset="0"/>
              </a:rPr>
              <a:t>yr</a:t>
            </a:r>
            <a:r>
              <a:rPr lang="en-US" sz="1600" kern="0" dirty="0">
                <a:sym typeface="Arial" pitchFamily="34" charset="0"/>
              </a:rPr>
              <a:t>  (short-term)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>
                <a:sym typeface="Arial" pitchFamily="34" charset="0"/>
              </a:rPr>
              <a:t>implement modifications to MI: $10M (longer-term</a:t>
            </a:r>
            <a:r>
              <a:rPr lang="en-US" sz="1600" kern="0" dirty="0" smtClean="0">
                <a:sym typeface="Arial" pitchFamily="34" charset="0"/>
              </a:rPr>
              <a:t>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</a:rPr>
              <a:t>conversations with DoE NP &amp; HEP, NSF NP have started</a:t>
            </a:r>
            <a:endParaRPr lang="en-US" sz="1600" kern="0" dirty="0"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10668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Transverse Single Spin Asymmetries (SSA)</a:t>
            </a:r>
            <a:endParaRPr lang="en-US" sz="2400" b="1" kern="0" dirty="0">
              <a:solidFill>
                <a:srgbClr val="3333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75110" name="Picture 6" descr="C:\Users\lorenzon\Documents\talks\pol-DY\pp-incl-asy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51801"/>
            <a:ext cx="8169274" cy="2892452"/>
          </a:xfrm>
          <a:prstGeom prst="rect">
            <a:avLst/>
          </a:prstGeom>
          <a:noFill/>
        </p:spPr>
      </p:pic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228600" y="4572000"/>
            <a:ext cx="86868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latin typeface="+mn-lt"/>
              </a:rPr>
              <a:t>“E704 effect”: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polarized beam at </a:t>
            </a:r>
            <a:r>
              <a:rPr lang="en-US" sz="1600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Fermilab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(tertiary beam from production &amp; decay of hyperons)</a:t>
            </a:r>
            <a:endParaRPr lang="en-US" sz="1600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beam intensity too low for DY</a:t>
            </a:r>
            <a:endParaRPr lang="en-US" sz="1600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ym typeface="Arial" pitchFamily="34" charset="0"/>
              </a:rPr>
              <a:t>possible explanation for large inclusive asymmetries:</a:t>
            </a:r>
            <a:endParaRPr lang="en-US" b="1" kern="0" dirty="0" smtClean="0">
              <a:solidFill>
                <a:srgbClr val="1C11FD"/>
              </a:solidFill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Sivers distribution function, 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or</a:t>
            </a:r>
            <a:r>
              <a:rPr lang="en-US" sz="1600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Collins fragmentation function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       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28600" y="866001"/>
            <a:ext cx="8686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(huge) single spin asymmetries for forward meson production in hadron-hadron interactions have been observed over a wide range of </a:t>
            </a:r>
            <a:r>
              <a:rPr lang="en-US" dirty="0" err="1" smtClean="0">
                <a:latin typeface="+mn-lt"/>
                <a:ea typeface="+mn-ea"/>
                <a:cs typeface="+mn-cs"/>
              </a:rPr>
              <a:t>c.m</a:t>
            </a:r>
            <a:r>
              <a:rPr lang="en-US" dirty="0" smtClean="0">
                <a:latin typeface="+mn-lt"/>
                <a:ea typeface="+mn-ea"/>
                <a:cs typeface="+mn-cs"/>
              </a:rPr>
              <a:t>. energies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         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-5400000">
            <a:off x="7538710" y="2900690"/>
            <a:ext cx="2239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C. Aidala SPIN 2008 Proceeding and CERN Courier June 2009</a:t>
            </a:r>
            <a:endParaRPr lang="en-US" sz="1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1676400"/>
            <a:ext cx="7924800" cy="381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     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ANL – 4.9 </a:t>
            </a:r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               B</a:t>
            </a:r>
            <a:r>
              <a:rPr lang="en-US" sz="1400" b="1" dirty="0" smtClean="0">
                <a:solidFill>
                  <a:srgbClr val="FF0000"/>
                </a:solidFill>
              </a:rPr>
              <a:t>NL – 6.6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                FNAL</a:t>
            </a:r>
            <a:r>
              <a:rPr lang="en-US" sz="1400" b="1" dirty="0" smtClean="0">
                <a:solidFill>
                  <a:srgbClr val="FF0000"/>
                </a:solidFill>
              </a:rPr>
              <a:t> – 20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              BNL – 62.4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648200" y="1624853"/>
            <a:ext cx="1981200" cy="2819400"/>
          </a:xfrm>
          <a:prstGeom prst="rect">
            <a:avLst/>
          </a:prstGeom>
          <a:solidFill>
            <a:srgbClr val="FFC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20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2484" y="1905000"/>
            <a:ext cx="9120116" cy="44196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E-1027 collaboration provide design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get latest lattice for NOVA: 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translate “mad8” optics file to spin tracking code (“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determine intrinsic resonance strength from depolarization calculations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do single particle tracking with </a:t>
            </a:r>
            <a:r>
              <a:rPr lang="en-US" sz="1600" kern="0" dirty="0" smtClean="0">
                <a:sym typeface="Arial" pitchFamily="34" charset="0"/>
              </a:rPr>
              <a:t>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 with novel single-snake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set up mechanism for adding errors into the lattice: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orbit errors, </a:t>
            </a:r>
            <a:r>
              <a:rPr lang="en-US" sz="1600" kern="0" dirty="0" err="1" smtClean="0">
                <a:sym typeface="Arial" pitchFamily="34" charset="0"/>
              </a:rPr>
              <a:t>quadrupole</a:t>
            </a: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err="1" smtClean="0">
                <a:sym typeface="Arial" pitchFamily="34" charset="0"/>
              </a:rPr>
              <a:t>mis</a:t>
            </a:r>
            <a:r>
              <a:rPr lang="en-US" sz="1600" kern="0" dirty="0" smtClean="0">
                <a:sym typeface="Arial" pitchFamily="34" charset="0"/>
              </a:rPr>
              <a:t>-alignments/rolls, etc.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perform systematic spin tracking</a:t>
            </a:r>
            <a:endParaRPr lang="en-US" sz="1600" kern="0" dirty="0" smtClean="0"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beam </a:t>
            </a:r>
            <a:r>
              <a:rPr lang="en-US" sz="1600" kern="0" dirty="0" err="1" smtClean="0">
                <a:ea typeface="ＭＳ Ｐゴシック" charset="0"/>
                <a:cs typeface="ＭＳ Ｐゴシック" charset="0"/>
                <a:sym typeface="Arial" pitchFamily="34" charset="0"/>
              </a:rPr>
              <a:t>emittance</a:t>
            </a:r>
            <a:endParaRPr lang="en-US" sz="1600" kern="0" dirty="0" smtClean="0">
              <a:ea typeface="ＭＳ Ｐゴシック" charset="0"/>
              <a:cs typeface="ＭＳ Ｐゴシック" charset="0"/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various imperfections:    orbit / snake / etc</a:t>
            </a:r>
            <a:b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Fermilab (AD) does verification &amp; costing</a:t>
            </a:r>
            <a:endParaRPr lang="en-US" sz="1600" kern="0" dirty="0" smtClean="0"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10668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590800"/>
            <a:ext cx="7086600" cy="990600"/>
          </a:xfrm>
          <a:prstGeom prst="rect">
            <a:avLst/>
          </a:prstGeom>
          <a:solidFill>
            <a:srgbClr val="66FF33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21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Intrinsic Resonance Strength in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56002" name="Picture 2" descr="C:\Users\lorenzon\Documents\talks\pol-DY\pics\MainInjectorIntrinsicResonan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88434"/>
            <a:ext cx="4038600" cy="3054966"/>
          </a:xfrm>
          <a:prstGeom prst="rect">
            <a:avLst/>
          </a:prstGeom>
          <a:noFill/>
        </p:spPr>
      </p:pic>
      <p:pic>
        <p:nvPicPr>
          <p:cNvPr id="256003" name="Picture 3" descr="C:\Users\lorenzon\Documents\Pol-DY\polarization\NOVA-10pi-e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936" y="4382651"/>
            <a:ext cx="3090672" cy="217054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91000" y="1371600"/>
            <a:ext cx="4724400" cy="5181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1995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Spin@Fermi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report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4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efore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MI was built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>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sing NOVA lattice (July 2013)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endParaRPr lang="en-US" sz="1600" kern="0" dirty="0" smtClean="0">
              <a:solidFill>
                <a:srgbClr val="C00000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similar: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largest resonance strength just below 0.2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 pitchFamily="34" charset="0"/>
              </a:rPr>
              <a:t>→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one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snake sufficient (E. Courant 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rule of t</a:t>
            </a:r>
            <a:r>
              <a:rPr lang="en-US" sz="1400" kern="0" dirty="0" err="1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humb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48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Depol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calculations: single particle at 10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p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mm-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mrad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amplitude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6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5713"/>
            <a:ext cx="9144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286000" y="5827713"/>
            <a:ext cx="1981200" cy="984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Solid Iron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(focusing magnet, 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 and beam dump)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587356">
            <a:off x="1017588" y="3803650"/>
            <a:ext cx="1517650" cy="450850"/>
            <a:chOff x="858" y="1507"/>
            <a:chExt cx="874" cy="240"/>
          </a:xfrm>
        </p:grpSpPr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 rot="-1370607">
              <a:off x="1113" y="1547"/>
              <a:ext cx="36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4.9m</a:t>
              </a:r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 rot="20340000" flipV="1">
              <a:off x="1487" y="1507"/>
              <a:ext cx="245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21530" name="Line 11"/>
            <p:cNvSpPr>
              <a:spLocks noChangeShapeType="1"/>
            </p:cNvSpPr>
            <p:nvPr/>
          </p:nvSpPr>
          <p:spPr bwMode="auto">
            <a:xfrm rot="20340000" flipV="1">
              <a:off x="858" y="1747"/>
              <a:ext cx="283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524000" y="1865313"/>
            <a:ext cx="1612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1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MWPC track.)</a:t>
            </a:r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7848600" y="4876800"/>
            <a:ext cx="116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4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array, prop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tube track.)</a:t>
            </a:r>
          </a:p>
        </p:txBody>
      </p:sp>
      <p:sp>
        <p:nvSpPr>
          <p:cNvPr id="16399" name="Text Box 24"/>
          <p:cNvSpPr txBox="1">
            <a:spLocks noChangeArrowheads="1"/>
          </p:cNvSpPr>
          <p:nvPr/>
        </p:nvSpPr>
        <p:spPr bwMode="auto">
          <a:xfrm>
            <a:off x="0" y="5903913"/>
            <a:ext cx="160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Targets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(liquid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D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and solid targets)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1524000" y="241300"/>
            <a:ext cx="5867400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  <a:tabLst>
                <a:tab pos="863600" algn="l"/>
              </a:tabLst>
              <a:defRPr/>
            </a:pPr>
            <a:r>
              <a:rPr lang="en-US" sz="2400" b="1" dirty="0" err="1" smtClean="0">
                <a:solidFill>
                  <a:srgbClr val="3333FF"/>
                </a:solidFill>
                <a:latin typeface="+mj-lt"/>
              </a:rPr>
              <a:t>Drell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-Yan Spectrometer for </a:t>
            </a:r>
            <a:r>
              <a:rPr lang="en-US" sz="2400" b="1" dirty="0" err="1" smtClean="0">
                <a:solidFill>
                  <a:srgbClr val="3333FF"/>
                </a:solidFill>
                <a:latin typeface="+mj-lt"/>
              </a:rPr>
              <a:t>SeaQuest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3333FF"/>
                </a:solidFill>
                <a:latin typeface="+mj-lt"/>
              </a:rPr>
            </a:br>
            <a:r>
              <a:rPr lang="en-US" sz="2000" b="1" dirty="0" smtClean="0">
                <a:solidFill>
                  <a:srgbClr val="3333FF"/>
                </a:solidFill>
                <a:latin typeface="+mj-lt"/>
              </a:rPr>
              <a:t>(25m long)</a:t>
            </a:r>
            <a:endParaRPr lang="en-US" sz="2000" b="1" kern="0" dirty="0">
              <a:solidFill>
                <a:srgbClr val="3333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15000" y="57150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2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029200" y="9906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3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E8D09-8DAA-41CF-96AF-D920BED5C9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cxnSp>
        <p:nvCxnSpPr>
          <p:cNvPr id="21517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-190500" y="4951413"/>
            <a:ext cx="12954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8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2095500" y="4722813"/>
            <a:ext cx="1143000" cy="1066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8600" y="5105400"/>
            <a:ext cx="1600200" cy="554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KTeV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(Mom. Meas.)</a:t>
            </a:r>
          </a:p>
        </p:txBody>
      </p:sp>
      <p:cxnSp>
        <p:nvCxnSpPr>
          <p:cNvPr id="21520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191000" y="4419600"/>
            <a:ext cx="9144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5009356" y="4171157"/>
            <a:ext cx="1944687" cy="1143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2" name="Straight Arrow Connector 37"/>
          <p:cNvCxnSpPr>
            <a:cxnSpLocks noChangeShapeType="1"/>
            <a:stCxn id="16398" idx="0"/>
          </p:cNvCxnSpPr>
          <p:nvPr/>
        </p:nvCxnSpPr>
        <p:spPr bwMode="auto">
          <a:xfrm rot="16200000" flipV="1">
            <a:off x="7378700" y="3822700"/>
            <a:ext cx="1752600" cy="355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1981200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Iron Wall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absorber)</a:t>
            </a:r>
          </a:p>
        </p:txBody>
      </p:sp>
      <p:cxnSp>
        <p:nvCxnSpPr>
          <p:cNvPr id="21524" name="Straight Arrow Connector 43"/>
          <p:cNvCxnSpPr>
            <a:cxnSpLocks noChangeShapeType="1"/>
            <a:stCxn id="43" idx="0"/>
          </p:cNvCxnSpPr>
          <p:nvPr/>
        </p:nvCxnSpPr>
        <p:spPr bwMode="auto">
          <a:xfrm rot="5400000" flipH="1" flipV="1">
            <a:off x="6908800" y="3759200"/>
            <a:ext cx="990600" cy="177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5" name="Straight Arrow Connector 45"/>
          <p:cNvCxnSpPr>
            <a:cxnSpLocks noChangeShapeType="1"/>
            <a:stCxn id="16393" idx="2"/>
          </p:cNvCxnSpPr>
          <p:nvPr/>
        </p:nvCxnSpPr>
        <p:spPr bwMode="auto">
          <a:xfrm rot="16200000" flipH="1">
            <a:off x="1949450" y="3016250"/>
            <a:ext cx="1022350" cy="2603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6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6003925" y="1844675"/>
            <a:ext cx="1022350" cy="838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7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5829300" y="2019300"/>
            <a:ext cx="129540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2052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1905000"/>
          </a:xfrm>
        </p:spPr>
        <p:txBody>
          <a:bodyPr/>
          <a:lstStyle/>
          <a:p>
            <a:r>
              <a:rPr lang="en-US" dirty="0" smtClean="0"/>
              <a:t>x-range:</a:t>
            </a:r>
            <a:r>
              <a:rPr lang="en-US" sz="1400" dirty="0" smtClean="0"/>
              <a:t>			</a:t>
            </a:r>
            <a:r>
              <a:rPr lang="en-US" sz="1600" dirty="0" err="1" smtClean="0">
                <a:solidFill>
                  <a:srgbClr val="000090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000090"/>
                </a:solidFill>
              </a:rPr>
              <a:t>b</a:t>
            </a:r>
            <a:r>
              <a:rPr lang="en-US" sz="1600" dirty="0" smtClean="0">
                <a:solidFill>
                  <a:srgbClr val="000090"/>
                </a:solidFill>
              </a:rPr>
              <a:t>  = 0.35 – 0.85 </a:t>
            </a:r>
            <a:r>
              <a:rPr lang="en-US" sz="1600" dirty="0" smtClean="0"/>
              <a:t>(valence quarks in proton beam)</a:t>
            </a:r>
            <a:br>
              <a:rPr lang="en-US" sz="1600" dirty="0" smtClean="0"/>
            </a:br>
            <a:r>
              <a:rPr lang="en-US" sz="1600" dirty="0" smtClean="0"/>
              <a:t>				</a:t>
            </a:r>
            <a:r>
              <a:rPr lang="en-US" sz="1600" dirty="0" err="1" smtClean="0">
                <a:solidFill>
                  <a:srgbClr val="C00000"/>
                </a:solidFill>
              </a:rPr>
              <a:t>x</a:t>
            </a:r>
            <a:r>
              <a:rPr lang="en-US" sz="1600" baseline="-25000" dirty="0" err="1" smtClean="0">
                <a:solidFill>
                  <a:srgbClr val="C00000"/>
                </a:solidFill>
              </a:rPr>
              <a:t>t</a:t>
            </a:r>
            <a:r>
              <a:rPr lang="en-US" sz="1600" dirty="0" smtClean="0">
                <a:solidFill>
                  <a:srgbClr val="C00000"/>
                </a:solidFill>
              </a:rPr>
              <a:t>   = 0.1   – 0.45 </a:t>
            </a:r>
            <a:r>
              <a:rPr lang="en-US" sz="1600" dirty="0" smtClean="0"/>
              <a:t>(sea quarks in proton target)</a:t>
            </a:r>
          </a:p>
          <a:p>
            <a:r>
              <a:rPr lang="en-US" dirty="0" smtClean="0"/>
              <a:t>Invariant mass range:</a:t>
            </a:r>
            <a:r>
              <a:rPr lang="en-US" sz="1400" dirty="0" smtClean="0"/>
              <a:t>		</a:t>
            </a:r>
            <a:r>
              <a:rPr lang="en-US" sz="1600" dirty="0" smtClean="0">
                <a:solidFill>
                  <a:srgbClr val="009900"/>
                </a:solidFill>
              </a:rPr>
              <a:t>M = 4 – 8.5 </a:t>
            </a:r>
            <a:r>
              <a:rPr lang="en-US" sz="1600" dirty="0" err="1" smtClean="0">
                <a:solidFill>
                  <a:srgbClr val="009900"/>
                </a:solidFill>
              </a:rPr>
              <a:t>GeV</a:t>
            </a:r>
            <a:r>
              <a:rPr lang="en-US" sz="1600" dirty="0" smtClean="0">
                <a:solidFill>
                  <a:srgbClr val="009900"/>
                </a:solidFill>
              </a:rPr>
              <a:t>  </a:t>
            </a:r>
            <a:r>
              <a:rPr lang="en-US" sz="1600" dirty="0" smtClean="0"/>
              <a:t>(avoid J/Ψ contamination)</a:t>
            </a:r>
          </a:p>
          <a:p>
            <a:r>
              <a:rPr lang="en-US" dirty="0" smtClean="0"/>
              <a:t>Transverse momentum:</a:t>
            </a:r>
            <a:r>
              <a:rPr lang="en-US" sz="1400" dirty="0" smtClean="0"/>
              <a:t>	</a:t>
            </a:r>
            <a:r>
              <a:rPr lang="en-US" sz="1600" dirty="0" err="1" smtClean="0">
                <a:solidFill>
                  <a:srgbClr val="0099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009900"/>
                </a:solidFill>
              </a:rPr>
              <a:t>T</a:t>
            </a:r>
            <a:r>
              <a:rPr lang="en-US" sz="1600" dirty="0" smtClean="0">
                <a:solidFill>
                  <a:srgbClr val="009900"/>
                </a:solidFill>
              </a:rPr>
              <a:t> = 0 – 3 </a:t>
            </a:r>
            <a:r>
              <a:rPr lang="en-US" sz="1600" dirty="0" err="1" smtClean="0">
                <a:solidFill>
                  <a:srgbClr val="009900"/>
                </a:solidFill>
              </a:rPr>
              <a:t>GeV</a:t>
            </a:r>
            <a:endParaRPr lang="en-US" sz="1600" dirty="0" smtClean="0">
              <a:solidFill>
                <a:srgbClr val="009900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Acceptance for 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7" name="Picture 7" descr="mass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5297351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5918472" y="3124200"/>
            <a:ext cx="2920291" cy="2374909"/>
            <a:chOff x="4661" y="2163"/>
            <a:chExt cx="1783" cy="1778"/>
          </a:xfrm>
        </p:grpSpPr>
        <p:pic>
          <p:nvPicPr>
            <p:cNvPr id="8" name="Picture 19" descr="x1x2_accep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" y="2163"/>
              <a:ext cx="1783" cy="1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 rot="18747925">
              <a:off x="5042" y="2648"/>
              <a:ext cx="59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000" dirty="0">
                  <a:latin typeface="Arial" charset="0"/>
                </a:rPr>
                <a:t>E906 </a:t>
              </a:r>
              <a:r>
                <a:rPr lang="en-US" sz="1000" dirty="0" err="1">
                  <a:latin typeface="Arial" charset="0"/>
                </a:rPr>
                <a:t>Spect</a:t>
              </a:r>
              <a:r>
                <a:rPr lang="en-US" sz="1000" dirty="0">
                  <a:latin typeface="Arial" charset="0"/>
                </a:rPr>
                <a:t>.</a:t>
              </a:r>
              <a:r>
                <a:rPr lang="en-US" sz="1400" dirty="0">
                  <a:latin typeface="Arial" charset="0"/>
                </a:rPr>
                <a:t> </a:t>
              </a:r>
            </a:p>
            <a:p>
              <a:r>
                <a:rPr lang="en-US" sz="1000" dirty="0">
                  <a:latin typeface="Arial" charset="0"/>
                </a:rPr>
                <a:t>Monte Carlo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904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748" y="2878138"/>
            <a:ext cx="3275251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24</a:t>
            </a:fld>
            <a:endParaRPr lang="en-US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6763966">
            <a:off x="5671020" y="5080206"/>
            <a:ext cx="2035175" cy="92075"/>
          </a:xfrm>
          <a:prstGeom prst="rightArrow">
            <a:avLst>
              <a:gd name="adj1" fmla="val 50000"/>
              <a:gd name="adj2" fmla="val 5004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Measurement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186720"/>
            <a:ext cx="8763000" cy="338528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Retune 1</a:t>
            </a:r>
            <a:r>
              <a:rPr lang="en-US" kern="0" baseline="30000" dirty="0" smtClean="0">
                <a:latin typeface="+mn-lt"/>
                <a:ea typeface="+mn-ea"/>
                <a:cs typeface="+mn-cs"/>
                <a:sym typeface="Arial" pitchFamily="34" charset="0"/>
              </a:rPr>
              <a:t>st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 spectrometer magnet (</a:t>
            </a:r>
            <a:r>
              <a:rPr lang="en-US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FMag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):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focuses high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and </a:t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over focuses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loose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when field is high! 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SeaQuest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is all about going to the largest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x</a:t>
            </a:r>
            <a:r>
              <a:rPr lang="en-US" sz="1600" baseline="-250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quarks, requiring high-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solidFill>
                <a:srgbClr val="C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l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owering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FMag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field 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get back the low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we loose the high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baseline="-25000" dirty="0" err="1" smtClean="0"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1600" baseline="-25000" dirty="0" smtClean="0">
                <a:latin typeface="+mn-lt"/>
                <a:ea typeface="ＭＳ Ｐゴシック" charset="0"/>
                <a:cs typeface="ＭＳ Ｐゴシック" charset="0"/>
              </a:rPr>
              <a:t> 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muons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we gain 2x in statistics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943600" y="60960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rgbClr val="800000"/>
                </a:solidFill>
              </a:rPr>
              <a:t>p</a:t>
            </a:r>
            <a:r>
              <a:rPr lang="en-US" baseline="-25000" dirty="0" err="1">
                <a:solidFill>
                  <a:srgbClr val="800000"/>
                </a:solidFill>
              </a:rPr>
              <a:t>T</a:t>
            </a:r>
            <a:r>
              <a:rPr lang="en-US" baseline="-25000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800000"/>
                </a:solidFill>
              </a:rPr>
              <a:t>spectrum peaks </a:t>
            </a:r>
            <a:r>
              <a:rPr lang="en-US" dirty="0">
                <a:solidFill>
                  <a:srgbClr val="800000"/>
                </a:solidFill>
              </a:rPr>
              <a:t>at low </a:t>
            </a:r>
            <a:r>
              <a:rPr lang="en-US" dirty="0" err="1">
                <a:solidFill>
                  <a:srgbClr val="800000"/>
                </a:solidFill>
              </a:rPr>
              <a:t>p</a:t>
            </a:r>
            <a:r>
              <a:rPr lang="en-US" baseline="-25000" dirty="0" err="1">
                <a:solidFill>
                  <a:srgbClr val="800000"/>
                </a:solidFill>
              </a:rPr>
              <a:t>T</a:t>
            </a:r>
            <a:r>
              <a:rPr lang="en-US" baseline="-25000" dirty="0">
                <a:solidFill>
                  <a:srgbClr val="800000"/>
                </a:solidFill>
              </a:rPr>
              <a:t>    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162175" y="3886200"/>
            <a:ext cx="1038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BUT</a:t>
            </a: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1744" y="76200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62600" y="107676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FMag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99527"/>
            <a:ext cx="3733800" cy="235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/>
          </p:cNvSpPr>
          <p:nvPr/>
        </p:nvSpPr>
        <p:spPr bwMode="auto">
          <a:xfrm>
            <a:off x="3276600" y="838200"/>
            <a:ext cx="2514599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University of Illinois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Bryan </a:t>
            </a:r>
            <a:r>
              <a:rPr lang="en-US" sz="1500" dirty="0" err="1" smtClean="0">
                <a:cs typeface="Helvetica" charset="0"/>
              </a:rPr>
              <a:t>Dannowitz</a:t>
            </a:r>
            <a:r>
              <a:rPr lang="en-US" sz="1500" dirty="0" smtClean="0">
                <a:cs typeface="Helvetica" charset="0"/>
              </a:rPr>
              <a:t>, Markus Diefenthaler,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Bryan Kerns, Naomi C.R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Makins, R. Evan McClellan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KEK</a:t>
            </a: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Shinya Sawada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Los Alamos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Ming Liu, Xiang Jiang,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A. Klein, Pat McGaughey, J. Huang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 Maryland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Betsy Beise, </a:t>
            </a:r>
            <a:r>
              <a:rPr lang="en-US" sz="1500" dirty="0" err="1">
                <a:cs typeface="Helvetica" charset="0"/>
              </a:rPr>
              <a:t>Kaz</a:t>
            </a:r>
            <a:r>
              <a:rPr lang="en-US" sz="1500" dirty="0">
                <a:cs typeface="Helvetica" charset="0"/>
              </a:rPr>
              <a:t> Nakahara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 of Michigan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Christine Aidala,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3333FF"/>
                </a:solidFill>
                <a:cs typeface="Helvetica" charset="0"/>
              </a:rPr>
              <a:t>Wolfgang Lorenzon</a:t>
            </a:r>
            <a:r>
              <a:rPr lang="en-US" sz="1500" baseline="30000" dirty="0" smtClean="0">
                <a:solidFill>
                  <a:srgbClr val="3333FF"/>
                </a:solidFill>
                <a:cs typeface="Helvetica" charset="0"/>
              </a:rPr>
              <a:t>*</a:t>
            </a:r>
            <a:r>
              <a:rPr lang="en-US" sz="1500" dirty="0" smtClean="0">
                <a:cs typeface="Helvetica" charset="0"/>
              </a:rPr>
              <a:t>, Joe Osborn, Bryan </a:t>
            </a:r>
            <a:r>
              <a:rPr lang="en-US" sz="1500" dirty="0" err="1" smtClean="0">
                <a:cs typeface="Helvetica" charset="0"/>
              </a:rPr>
              <a:t>Ramson</a:t>
            </a:r>
            <a:r>
              <a:rPr lang="en-US" sz="1500" dirty="0" smtClean="0">
                <a:cs typeface="Helvetica" charset="0"/>
              </a:rPr>
              <a:t>, Richard Raymond, Joshua Rubin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1C11FD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0" y="838200"/>
            <a:ext cx="32004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Abilene Christian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Donald </a:t>
            </a:r>
            <a:r>
              <a:rPr lang="en-US" sz="1500" dirty="0" err="1" smtClean="0">
                <a:cs typeface="Helvetica" charset="0"/>
              </a:rPr>
              <a:t>Isenhower</a:t>
            </a:r>
            <a:r>
              <a:rPr lang="en-US" sz="1500" dirty="0" smtClean="0">
                <a:cs typeface="Helvetica" charset="0"/>
              </a:rPr>
              <a:t>, Tyler Hague,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Rusty </a:t>
            </a:r>
            <a:r>
              <a:rPr lang="en-US" sz="1500" dirty="0" err="1">
                <a:cs typeface="Helvetica" charset="0"/>
              </a:rPr>
              <a:t>Towell</a:t>
            </a:r>
            <a:r>
              <a:rPr lang="en-US" sz="1500" dirty="0">
                <a:cs typeface="Helvetica" charset="0"/>
              </a:rPr>
              <a:t>, </a:t>
            </a:r>
            <a:r>
              <a:rPr lang="en-US" sz="1500" dirty="0" err="1" smtClean="0">
                <a:cs typeface="Helvetica" charset="0"/>
              </a:rPr>
              <a:t>Shon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>
                <a:cs typeface="Helvetica" charset="0"/>
              </a:rPr>
              <a:t>Watson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CC0099"/>
                </a:solidFill>
                <a:cs typeface="Helvetica" charset="0"/>
              </a:rPr>
              <a:t>Academia </a:t>
            </a:r>
            <a:r>
              <a:rPr lang="en-US" sz="1500" i="1" dirty="0" err="1">
                <a:solidFill>
                  <a:srgbClr val="CC0099"/>
                </a:solidFill>
                <a:cs typeface="Helvetica" charset="0"/>
              </a:rPr>
              <a:t>Sinica</a:t>
            </a:r>
            <a:endParaRPr lang="en-US" sz="1500" i="1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cs typeface="Helvetica" charset="0"/>
              </a:rPr>
              <a:t>Wen-Chen Chang, Yen-Chu </a:t>
            </a:r>
            <a:r>
              <a:rPr lang="en-US" sz="1500" i="1" dirty="0" smtClean="0">
                <a:cs typeface="Helvetica" charset="0"/>
              </a:rPr>
              <a:t>Chen, </a:t>
            </a:r>
            <a:endParaRPr lang="en-US" sz="1500" i="1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smtClean="0">
                <a:cs typeface="Helvetica" charset="0"/>
              </a:rPr>
              <a:t>Shiu Shiuan-Hal, </a:t>
            </a:r>
            <a:r>
              <a:rPr lang="en-US" sz="1500" i="1" dirty="0" err="1" smtClean="0">
                <a:cs typeface="Helvetica" charset="0"/>
              </a:rPr>
              <a:t>Da-Shung</a:t>
            </a:r>
            <a:r>
              <a:rPr lang="en-US" sz="1500" i="1" dirty="0" smtClean="0">
                <a:cs typeface="Helvetica" charset="0"/>
              </a:rPr>
              <a:t> </a:t>
            </a:r>
            <a:r>
              <a:rPr lang="en-US" sz="1500" i="1" dirty="0">
                <a:cs typeface="Helvetica" charset="0"/>
              </a:rPr>
              <a:t>Su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Argonne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John Arrington, Don </a:t>
            </a:r>
            <a:r>
              <a:rPr lang="en-US" sz="1500" dirty="0" smtClean="0">
                <a:cs typeface="Helvetica" charset="0"/>
              </a:rPr>
              <a:t>Geesaman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>
                <a:cs typeface="Helvetica" charset="0"/>
              </a:rPr>
              <a:t>Kawtar</a:t>
            </a:r>
            <a:r>
              <a:rPr lang="en-US" sz="1500" dirty="0">
                <a:cs typeface="Helvetica" charset="0"/>
              </a:rPr>
              <a:t> </a:t>
            </a:r>
            <a:r>
              <a:rPr lang="en-US" sz="1500" dirty="0" err="1">
                <a:cs typeface="Helvetica" charset="0"/>
              </a:rPr>
              <a:t>Hafidi</a:t>
            </a:r>
            <a:r>
              <a:rPr lang="en-US" sz="1500" dirty="0">
                <a:cs typeface="Helvetica" charset="0"/>
              </a:rPr>
              <a:t>, Roy Holt, Harold </a:t>
            </a:r>
            <a:r>
              <a:rPr lang="en-US" sz="1500" dirty="0" smtClean="0">
                <a:cs typeface="Helvetica" charset="0"/>
              </a:rPr>
              <a:t/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Jackson, </a:t>
            </a:r>
            <a:r>
              <a:rPr lang="en-US" sz="1500" dirty="0" smtClean="0">
                <a:solidFill>
                  <a:srgbClr val="3333FF"/>
                </a:solidFill>
                <a:cs typeface="Helvetica" charset="0"/>
              </a:rPr>
              <a:t>Paul </a:t>
            </a:r>
            <a:r>
              <a:rPr lang="en-US" sz="1500" dirty="0">
                <a:solidFill>
                  <a:srgbClr val="3333FF"/>
                </a:solidFill>
                <a:cs typeface="Helvetica" charset="0"/>
              </a:rPr>
              <a:t>E. Reimer</a:t>
            </a:r>
            <a:r>
              <a:rPr lang="en-US" sz="1500" baseline="30000" dirty="0" smtClean="0">
                <a:solidFill>
                  <a:srgbClr val="3333FF"/>
                </a:solidFill>
                <a:cs typeface="Helvetica" charset="0"/>
              </a:rPr>
              <a:t>*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009E47"/>
                </a:solidFill>
                <a:cs typeface="Helvetica" charset="0"/>
              </a:rPr>
              <a:t>University of Basque Country</a:t>
            </a:r>
            <a:r>
              <a:rPr lang="en-US" sz="1600" baseline="30000" dirty="0" smtClean="0">
                <a:solidFill>
                  <a:srgbClr val="009E47"/>
                </a:solidFill>
                <a:cs typeface="Helvetica" charset="0"/>
              </a:rPr>
              <a:t>†</a:t>
            </a:r>
            <a:r>
              <a:rPr lang="en-US" sz="1600" dirty="0" smtClean="0">
                <a:solidFill>
                  <a:srgbClr val="009E47"/>
                </a:solidFill>
                <a:cs typeface="Helvetica" charset="0"/>
              </a:rPr>
              <a:t>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600" dirty="0" smtClean="0">
                <a:cs typeface="Helvetica" charset="0"/>
              </a:rPr>
              <a:t>  Gunar Schnell</a:t>
            </a: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University </a:t>
            </a: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of Colorado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Ed </a:t>
            </a:r>
            <a:r>
              <a:rPr lang="en-US" sz="1500" dirty="0" smtClean="0">
                <a:cs typeface="Helvetica" charset="0"/>
              </a:rPr>
              <a:t>Kinney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err="1" smtClean="0">
                <a:solidFill>
                  <a:srgbClr val="CC0099"/>
                </a:solidFill>
                <a:cs typeface="Helvetica" charset="0"/>
              </a:rPr>
              <a:t>Fermilab</a:t>
            </a: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Chuck Brown, David </a:t>
            </a:r>
            <a:r>
              <a:rPr lang="en-US" sz="1500" dirty="0" smtClean="0">
                <a:cs typeface="Helvetica" charset="0"/>
              </a:rPr>
              <a:t>Christian,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600" dirty="0" smtClean="0"/>
              <a:t>Jin-Yuan Wu</a:t>
            </a:r>
            <a:endParaRPr lang="en-US" sz="1500" dirty="0">
              <a:cs typeface="Helvetica" charset="0"/>
            </a:endParaRP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5791200" y="838200"/>
            <a:ext cx="3276600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>
                <a:solidFill>
                  <a:srgbClr val="CC0099"/>
                </a:solidFill>
                <a:cs typeface="Helvetica" charset="0"/>
              </a:rPr>
              <a:t>National Kaohsiung Normal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i="1" dirty="0" err="1"/>
              <a:t>Rurngsheng</a:t>
            </a:r>
            <a:r>
              <a:rPr lang="en-US" sz="1500" i="1" dirty="0"/>
              <a:t> </a:t>
            </a:r>
            <a:r>
              <a:rPr lang="en-US" sz="1500" i="1" dirty="0" err="1"/>
              <a:t>Guo</a:t>
            </a:r>
            <a:r>
              <a:rPr lang="en-US" sz="1500" i="1" dirty="0"/>
              <a:t>, Su-Yin Wang</a:t>
            </a:r>
            <a:endParaRPr lang="en-US" sz="1500" i="1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RIKEN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Yuji Goto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Rutgers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Ron Gilman, Ron </a:t>
            </a:r>
            <a:r>
              <a:rPr lang="en-US" sz="1500" dirty="0" err="1" smtClean="0">
                <a:cs typeface="Helvetica" charset="0"/>
              </a:rPr>
              <a:t>Ransome</a:t>
            </a:r>
            <a:r>
              <a:rPr lang="en-US" sz="1500" dirty="0" smtClean="0">
                <a:cs typeface="Helvetica" charset="0"/>
              </a:rPr>
              <a:t>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smtClean="0">
                <a:cs typeface="Helvetica" charset="0"/>
              </a:rPr>
              <a:t>A. </a:t>
            </a:r>
            <a:r>
              <a:rPr lang="en-US" sz="1500" dirty="0" err="1" smtClean="0">
                <a:cs typeface="Helvetica" charset="0"/>
              </a:rPr>
              <a:t>Tadepalli</a:t>
            </a:r>
            <a:endParaRPr lang="en-US" sz="15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Tokyo Institute of Technology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  </a:t>
            </a:r>
            <a:r>
              <a:rPr lang="en-US" sz="1500" dirty="0" err="1" smtClean="0">
                <a:cs typeface="Helvetica" charset="0"/>
              </a:rPr>
              <a:t>Shou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 err="1" smtClean="0">
                <a:cs typeface="Helvetica" charset="0"/>
              </a:rPr>
              <a:t>Miyasaka</a:t>
            </a:r>
            <a:r>
              <a:rPr lang="en-US" sz="1500" dirty="0" smtClean="0">
                <a:cs typeface="Helvetica" charset="0"/>
              </a:rPr>
              <a:t>, Ken-</a:t>
            </a:r>
            <a:r>
              <a:rPr lang="en-US" sz="1500" dirty="0" err="1" smtClean="0">
                <a:cs typeface="Helvetica" charset="0"/>
              </a:rPr>
              <a:t>ichi</a:t>
            </a:r>
            <a:r>
              <a:rPr lang="en-US" sz="1500" dirty="0" smtClean="0">
                <a:cs typeface="Helvetica" charset="0"/>
              </a:rPr>
              <a:t> Nakano, </a:t>
            </a:r>
            <a:br>
              <a:rPr lang="en-US" sz="1500" dirty="0" smtClean="0">
                <a:cs typeface="Helvetica" charset="0"/>
              </a:rPr>
            </a:br>
            <a:r>
              <a:rPr lang="en-US" sz="1500" dirty="0" err="1" smtClean="0">
                <a:cs typeface="Helvetica" charset="0"/>
              </a:rPr>
              <a:t>Florian</a:t>
            </a:r>
            <a:r>
              <a:rPr lang="en-US" sz="1500" dirty="0" smtClean="0">
                <a:cs typeface="Helvetica" charset="0"/>
              </a:rPr>
              <a:t> </a:t>
            </a:r>
            <a:r>
              <a:rPr lang="en-US" sz="1500" dirty="0" err="1" smtClean="0">
                <a:cs typeface="Helvetica" charset="0"/>
              </a:rPr>
              <a:t>Saftl</a:t>
            </a:r>
            <a:r>
              <a:rPr lang="en-US" sz="1500" dirty="0" smtClean="0">
                <a:cs typeface="Helvetica" charset="0"/>
              </a:rPr>
              <a:t>, </a:t>
            </a:r>
            <a:r>
              <a:rPr lang="en-US" sz="1500" dirty="0" err="1" smtClean="0">
                <a:cs typeface="Helvetica" charset="0"/>
              </a:rPr>
              <a:t>Toshi</a:t>
            </a:r>
            <a:r>
              <a:rPr lang="en-US" sz="1500" dirty="0" smtClean="0">
                <a:cs typeface="Helvetica" charset="0"/>
              </a:rPr>
              <a:t>-Aki </a:t>
            </a:r>
            <a:r>
              <a:rPr lang="en-US" sz="1500" dirty="0">
                <a:cs typeface="Helvetica" charset="0"/>
              </a:rPr>
              <a:t>Shibata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009E47"/>
                </a:solidFill>
                <a:cs typeface="Helvetica" charset="0"/>
              </a:rPr>
              <a:t>University of Virginia</a:t>
            </a:r>
            <a:r>
              <a:rPr lang="en-US" sz="1600" baseline="30000" dirty="0" smtClean="0">
                <a:solidFill>
                  <a:srgbClr val="009E47"/>
                </a:solidFill>
                <a:cs typeface="Helvetica" charset="0"/>
              </a:rPr>
              <a:t>‡</a:t>
            </a: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cs typeface="Helvetica" charset="0"/>
              </a:rPr>
              <a:t>Don Crabb, D. Day, </a:t>
            </a:r>
            <a:r>
              <a:rPr lang="en-US" sz="1600" dirty="0" smtClean="0"/>
              <a:t>Oscar </a:t>
            </a:r>
            <a:br>
              <a:rPr lang="en-US" sz="1600" dirty="0" smtClean="0"/>
            </a:br>
            <a:r>
              <a:rPr lang="en-US" sz="1600" dirty="0" err="1" smtClean="0"/>
              <a:t>Rondon</a:t>
            </a:r>
            <a:r>
              <a:rPr lang="en-US" sz="1600" dirty="0" smtClean="0"/>
              <a:t>, Dustin Keller </a:t>
            </a:r>
            <a:endParaRPr lang="en-US" sz="15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dirty="0" smtClean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 smtClean="0">
                <a:solidFill>
                  <a:srgbClr val="CC0099"/>
                </a:solidFill>
                <a:cs typeface="Helvetica" charset="0"/>
              </a:rPr>
              <a:t>Yamagata </a:t>
            </a:r>
            <a:r>
              <a:rPr lang="en-US" sz="1500" dirty="0">
                <a:solidFill>
                  <a:srgbClr val="CC0099"/>
                </a:solidFill>
                <a:cs typeface="Helvetica" charset="0"/>
              </a:rPr>
              <a:t>University</a:t>
            </a:r>
            <a:endParaRPr lang="en-US" sz="15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500" dirty="0">
                <a:cs typeface="Helvetica" charset="0"/>
              </a:rPr>
              <a:t>  Yoshiyuki </a:t>
            </a:r>
            <a:r>
              <a:rPr lang="en-US" sz="1500" dirty="0" smtClean="0">
                <a:cs typeface="Helvetica" charset="0"/>
              </a:rPr>
              <a:t>Miyachi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500" u="sng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800" dirty="0" smtClean="0">
                <a:cs typeface="Helvetica" charset="0"/>
              </a:rPr>
              <a:t>  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1C11FD"/>
                </a:solidFill>
                <a:cs typeface="Helvetica" charset="0"/>
              </a:rPr>
              <a:t>*</a:t>
            </a:r>
            <a:r>
              <a:rPr lang="en-US" sz="1400" dirty="0" smtClean="0">
                <a:solidFill>
                  <a:srgbClr val="1C11FD"/>
                </a:solidFill>
                <a:cs typeface="Helvetica" charset="0"/>
              </a:rPr>
              <a:t>Co-Spokespeople</a:t>
            </a:r>
            <a:endParaRPr lang="en-US" sz="8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009E47"/>
                </a:solidFill>
                <a:cs typeface="Helvetica" charset="0"/>
              </a:rPr>
              <a:t> †</a:t>
            </a:r>
            <a:r>
              <a:rPr lang="en-US" sz="1400" dirty="0" smtClean="0">
                <a:solidFill>
                  <a:srgbClr val="009E47"/>
                </a:solidFill>
                <a:cs typeface="Helvetica" charset="0"/>
              </a:rPr>
              <a:t>new group (Aug’12)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 smtClean="0">
                <a:solidFill>
                  <a:srgbClr val="009E47"/>
                </a:solidFill>
                <a:cs typeface="Helvetica" charset="0"/>
              </a:rPr>
              <a:t>‡</a:t>
            </a:r>
            <a:r>
              <a:rPr lang="en-US" sz="1400" dirty="0" smtClean="0">
                <a:solidFill>
                  <a:srgbClr val="009E47"/>
                </a:solidFill>
                <a:cs typeface="Helvetica" charset="0"/>
              </a:rPr>
              <a:t>new group (Jan ‘13)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22024FB7-C4F8-492C-BCDF-BB930C0F2F70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25</a:t>
            </a:fld>
            <a:endParaRPr lang="en-US" sz="1100">
              <a:cs typeface="Helvetica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60960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defRPr/>
            </a:pPr>
            <a: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Collaboration </a:t>
            </a: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contains </a:t>
            </a:r>
            <a: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most of </a:t>
            </a: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the </a:t>
            </a:r>
            <a:r>
              <a:rPr lang="en-US" sz="14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SeaQuest</a:t>
            </a:r>
            <a: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groups and two new groups (</a:t>
            </a: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total </a:t>
            </a:r>
            <a: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17 </a:t>
            </a:r>
            <a:r>
              <a:rPr lang="en-US" sz="14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groups as of </a:t>
            </a:r>
            <a: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Feb 2014) </a:t>
            </a:r>
            <a:br>
              <a:rPr lang="en-US" sz="1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sz="14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r>
              <a:rPr lang="en-US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-1027 collaborates with A. Krisch (SPIN@FERMI), M. </a:t>
            </a:r>
            <a:r>
              <a:rPr lang="en-US" sz="14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Syphers</a:t>
            </a:r>
            <a:r>
              <a:rPr lang="en-US" sz="1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(MSU), M. Bai (BNL)</a:t>
            </a:r>
            <a:endParaRPr lang="en-US" sz="14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425D24-0E34-4F33-8824-9B7A4A0CED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190EFF"/>
                </a:solidFill>
                <a:latin typeface="+mj-lt"/>
              </a:rPr>
              <a:t>E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-1027 Collaboration (Feb 2014)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76200" y="990600"/>
            <a:ext cx="8305800" cy="5638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Commissioning Run I (late Feb. 2012 – April 30</a:t>
            </a:r>
            <a:r>
              <a:rPr lang="en-US" baseline="30000" dirty="0" smtClean="0"/>
              <a:t>th</a:t>
            </a:r>
            <a:r>
              <a:rPr lang="en-US" dirty="0" smtClean="0"/>
              <a:t>, 2012)</a:t>
            </a:r>
            <a:r>
              <a:rPr lang="en-US" b="1" dirty="0" smtClean="0">
                <a:solidFill>
                  <a:srgbClr val="190EFF"/>
                </a:solidFill>
              </a:rPr>
              <a:t>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First beam in E906 on March 8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Extensive beam tuning by the </a:t>
            </a:r>
            <a:r>
              <a:rPr lang="en-US" dirty="0" err="1" smtClean="0"/>
              <a:t>Fermilab</a:t>
            </a:r>
            <a:r>
              <a:rPr lang="en-US" dirty="0" smtClean="0"/>
              <a:t> accelerator group</a:t>
            </a:r>
            <a:endParaRPr lang="en-US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1 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protons/s (5 s spill/min)</a:t>
            </a:r>
            <a:endParaRPr lang="en-US" sz="1600" dirty="0" smtClean="0">
              <a:solidFill>
                <a:srgbClr val="1C11FD"/>
              </a:solidFill>
            </a:endParaRP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All the detector subsystems worked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Main Injector shut down began on May 1</a:t>
            </a:r>
            <a:r>
              <a:rPr lang="en-US" baseline="30000" dirty="0" smtClean="0"/>
              <a:t>st</a:t>
            </a:r>
            <a:r>
              <a:rPr lang="en-US" dirty="0" smtClean="0"/>
              <a:t> , 2012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Reconstructable</a:t>
            </a:r>
            <a:r>
              <a:rPr lang="en-US" dirty="0" smtClean="0"/>
              <a:t> </a:t>
            </a:r>
            <a:r>
              <a:rPr lang="en-US" dirty="0" err="1" smtClean="0"/>
              <a:t>dimuon</a:t>
            </a:r>
            <a:r>
              <a:rPr lang="en-US" dirty="0" smtClean="0"/>
              <a:t> events seen:</a:t>
            </a:r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             M</a:t>
            </a:r>
            <a:r>
              <a:rPr lang="en-US" baseline="-25000" dirty="0" smtClean="0"/>
              <a:t>J/</a:t>
            </a:r>
            <a:r>
              <a:rPr lang="en-US" baseline="-25000" dirty="0" smtClean="0">
                <a:latin typeface="Symbol" pitchFamily="18" charset="2"/>
              </a:rPr>
              <a:t>Y</a:t>
            </a:r>
            <a:r>
              <a:rPr lang="en-US" dirty="0" smtClean="0"/>
              <a:t> = 3.12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0.05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		    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= 0.23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0.07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        A successful commissioning run</a:t>
            </a:r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Commissioning Run II (Nov. 2013 – today)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Science Run start</a:t>
            </a:r>
            <a:r>
              <a:rPr lang="en-US" smtClean="0"/>
              <a:t>: tomorrow(for </a:t>
            </a:r>
            <a:r>
              <a:rPr lang="en-US" dirty="0" smtClean="0"/>
              <a:t>2 years)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SeaQuest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: from Commissioning to Science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6738" name="Picture 2" descr="C:\Users\lorenzon\Documents\E906\talks\di-muon-pe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529" y="3505200"/>
            <a:ext cx="3468071" cy="2514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5638800" y="65532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6248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5FE7C215-5E43-455B-A7B5-996F92136B70}" type="slidenum">
              <a:rPr lang="en-US"/>
              <a:pPr/>
              <a:t>27</a:t>
            </a:fld>
            <a:endParaRPr lang="en-US"/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use </a:t>
            </a:r>
            <a:r>
              <a:rPr lang="en-US" sz="1600" dirty="0">
                <a:latin typeface="+mn-lt"/>
              </a:rPr>
              <a:t>current </a:t>
            </a: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setup</a:t>
            </a:r>
          </a:p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a polarized proton target,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beam</a:t>
            </a:r>
          </a:p>
        </p:txBody>
      </p:sp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Another Way to Add Polarization: E1039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8200" y="2362200"/>
            <a:ext cx="4114800" cy="1143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sea-quark Sivers function poorly known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buFont typeface="Lucida Grande" charset="0"/>
              <a:buChar char="✓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76200" y="4114800"/>
            <a:ext cx="6323017" cy="2590800"/>
            <a:chOff x="491416" y="1673687"/>
            <a:chExt cx="7879838" cy="3228694"/>
          </a:xfrm>
        </p:grpSpPr>
        <p:grpSp>
          <p:nvGrpSpPr>
            <p:cNvPr id="3" name="Group 4"/>
            <p:cNvGrpSpPr/>
            <p:nvPr/>
          </p:nvGrpSpPr>
          <p:grpSpPr>
            <a:xfrm>
              <a:off x="783996" y="1673687"/>
              <a:ext cx="7587258" cy="3139921"/>
              <a:chOff x="783996" y="1387291"/>
              <a:chExt cx="7587258" cy="3139921"/>
            </a:xfrm>
          </p:grpSpPr>
          <p:grpSp>
            <p:nvGrpSpPr>
              <p:cNvPr id="5" name="Group 1"/>
              <p:cNvGrpSpPr/>
              <p:nvPr/>
            </p:nvGrpSpPr>
            <p:grpSpPr>
              <a:xfrm>
                <a:off x="783996" y="1387291"/>
                <a:ext cx="7587258" cy="3139921"/>
                <a:chOff x="783996" y="1561619"/>
                <a:chExt cx="7587258" cy="3139921"/>
              </a:xfrm>
            </p:grpSpPr>
            <p:pic>
              <p:nvPicPr>
                <p:cNvPr id="35" name="Picture 2" descr="Pol-Drell-Yan-spect.pdf"/>
                <p:cNvPicPr/>
                <p:nvPr/>
              </p:nvPicPr>
              <p:blipFill>
                <a:blip r:embed="rId3" cstate="print"/>
                <a:srcRect l="16471" t="10000" r="17647" b="68182"/>
                <a:stretch>
                  <a:fillRect/>
                </a:stretch>
              </p:blipFill>
              <p:spPr>
                <a:xfrm>
                  <a:off x="1535609" y="1561619"/>
                  <a:ext cx="6835645" cy="3139921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83996" y="3861929"/>
                  <a:ext cx="1658724" cy="453580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"/>
                <p:cNvCxnSpPr/>
                <p:nvPr/>
              </p:nvCxnSpPr>
              <p:spPr>
                <a:xfrm flipV="1">
                  <a:off x="3907055" y="3343548"/>
                  <a:ext cx="414680" cy="103676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5915658" y="2727973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9585" y="2258317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Up Arrow 39"/>
                <p:cNvSpPr/>
                <p:nvPr/>
              </p:nvSpPr>
              <p:spPr>
                <a:xfrm>
                  <a:off x="1535609" y="3868409"/>
                  <a:ext cx="123108" cy="207351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783996" y="3943173"/>
                <a:ext cx="878104" cy="210460"/>
                <a:chOff x="783996" y="4105049"/>
                <a:chExt cx="878104" cy="21046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783996" y="4224792"/>
                  <a:ext cx="323968" cy="9071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Up Arrow 33"/>
                <p:cNvSpPr/>
                <p:nvPr/>
              </p:nvSpPr>
              <p:spPr>
                <a:xfrm flipV="1">
                  <a:off x="1538992" y="4105049"/>
                  <a:ext cx="123108" cy="207351"/>
                </a:xfrm>
                <a:prstGeom prst="upArrow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156147" y="3300631"/>
              <a:ext cx="940066" cy="49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Polarized Target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16" y="4502271"/>
              <a:ext cx="1211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Proton Beam 120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/c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376" y="2734446"/>
              <a:ext cx="554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FMAG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3591" y="2320690"/>
              <a:ext cx="561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  <a:r>
                <a:rPr lang="en-US" sz="1000" dirty="0" smtClean="0"/>
                <a:t>MAG</a:t>
              </a:r>
              <a:endParaRPr lang="en-US" sz="1000" dirty="0"/>
            </a:p>
          </p:txBody>
        </p:sp>
      </p:grpSp>
      <p:sp>
        <p:nvSpPr>
          <p:cNvPr id="41" name="Subtitle 2"/>
          <p:cNvSpPr txBox="1">
            <a:spLocks/>
          </p:cNvSpPr>
          <p:nvPr/>
        </p:nvSpPr>
        <p:spPr>
          <a:xfrm>
            <a:off x="152400" y="1219200"/>
            <a:ext cx="5257800" cy="990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Probe Sea-quark Sivers Asymmetry </a:t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00FF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42" name="Picture 41" descr="000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32" y="533400"/>
            <a:ext cx="3769468" cy="3657601"/>
          </a:xfrm>
          <a:prstGeom prst="rect">
            <a:avLst/>
          </a:prstGeom>
        </p:spPr>
      </p:pic>
      <p:sp>
        <p:nvSpPr>
          <p:cNvPr id="25" name="Title 28"/>
          <p:cNvSpPr txBox="1">
            <a:spLocks/>
          </p:cNvSpPr>
          <p:nvPr/>
        </p:nvSpPr>
        <p:spPr>
          <a:xfrm>
            <a:off x="76200" y="901700"/>
            <a:ext cx="33528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b="1" dirty="0" smtClean="0">
                <a:latin typeface="+mj-lt"/>
              </a:rPr>
              <a:t>Polarized Target at Fermilab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C215-5E43-455B-A7B5-996F92136B70}" type="slidenum">
              <a:rPr lang="en-US"/>
              <a:pPr/>
              <a:t>28</a:t>
            </a:fld>
            <a:endParaRPr lang="en-US"/>
          </a:p>
        </p:txBody>
      </p:sp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Reliability of predictions for the SSA in </a:t>
            </a:r>
            <a:r>
              <a:rPr lang="en-US" sz="2400" b="1" dirty="0" err="1" smtClean="0">
                <a:solidFill>
                  <a:srgbClr val="190EFF"/>
                </a:solidFill>
                <a:latin typeface="+mj-lt"/>
              </a:rPr>
              <a:t>Drell</a:t>
            </a: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-Yan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228600" y="1066800"/>
            <a:ext cx="8610600" cy="4038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ym typeface="Arial" pitchFamily="34" charset="0"/>
              </a:rPr>
              <a:t>Workshop: </a:t>
            </a:r>
            <a:r>
              <a:rPr lang="en-US" i="1" kern="0" dirty="0" smtClean="0">
                <a:sym typeface="Arial" pitchFamily="34" charset="0"/>
              </a:rPr>
              <a:t>Opportunities of Polarized Physics at Fermilab </a:t>
            </a:r>
            <a:r>
              <a:rPr lang="en-US" kern="0" dirty="0" smtClean="0">
                <a:sym typeface="Arial" pitchFamily="34" charset="0"/>
              </a:rPr>
              <a:t>(20 – 22 May, 2013)</a:t>
            </a:r>
            <a:endParaRPr lang="en-US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(J. Collins, U.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D’Alesio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, J.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Qiu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, D. Sivers, F. Yuan)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J. Collins conclusions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i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ssues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with quantitative predictions,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especially about dilution of Sivers asymmetry </a:t>
            </a:r>
            <a:r>
              <a:rPr lang="en-US" sz="1600" dirty="0" smtClean="0"/>
              <a:t>by evolution to higher Q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A</a:t>
            </a:r>
            <a:r>
              <a:rPr kumimoji="0" lang="en-US" sz="16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(DY) reduced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substantially compared to HERMES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predictions by </a:t>
            </a:r>
            <a:r>
              <a:rPr lang="en-US" sz="1600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Aybat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-</a:t>
            </a:r>
            <a:r>
              <a:rPr lang="en-US" sz="1600" kern="0" dirty="0" err="1" smtClean="0">
                <a:latin typeface="+mn-lt"/>
                <a:ea typeface="+mn-ea"/>
                <a:cs typeface="+mn-cs"/>
                <a:sym typeface="Arial" pitchFamily="34" charset="0"/>
              </a:rPr>
              <a:t>Prokudin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-Rogers p</a:t>
            </a:r>
            <a:r>
              <a:rPr lang="en-US" sz="1600" kern="0" baseline="0" dirty="0" smtClean="0">
                <a:latin typeface="+mn-lt"/>
                <a:ea typeface="+mn-ea"/>
                <a:cs typeface="+mn-cs"/>
                <a:sym typeface="Arial" pitchFamily="34" charset="0"/>
              </a:rPr>
              <a:t>robably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too pessimistic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predictions by Sun-Yuan</a:t>
            </a:r>
            <a:r>
              <a:rPr lang="en-US" sz="1600" kern="0" dirty="0" smtClean="0">
                <a:sym typeface="Arial" pitchFamily="34" charset="0"/>
              </a:rPr>
              <a:t> probably too optimistic (don’t allow for known physics issues)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substantial theoretical work needed to produce reliable predictions for DY</a:t>
            </a:r>
            <a:endParaRPr lang="en-US" sz="1600" kern="0" dirty="0" smtClean="0">
              <a:solidFill>
                <a:srgbClr val="C00000"/>
              </a:solidFill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304800" y="3962400"/>
            <a:ext cx="3886200" cy="22098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Initial global fits by Anselmino group included </a:t>
            </a:r>
            <a:r>
              <a:rPr lang="en-US" sz="1600" dirty="0" smtClean="0">
                <a:solidFill>
                  <a:srgbClr val="190EFF"/>
                </a:solidFill>
              </a:rPr>
              <a:t>DGLAP</a:t>
            </a:r>
            <a:r>
              <a:rPr lang="en-US" sz="1600" dirty="0" smtClean="0"/>
              <a:t> evolution only in collinear part of TMDs (not entirely correct for TMD-factorization)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Using </a:t>
            </a:r>
            <a:r>
              <a:rPr lang="en-US" sz="1600" dirty="0" smtClean="0">
                <a:solidFill>
                  <a:srgbClr val="FF0000"/>
                </a:solidFill>
              </a:rPr>
              <a:t>TMD</a:t>
            </a:r>
            <a:r>
              <a:rPr lang="en-US" sz="1600" dirty="0" smtClean="0"/>
              <a:t> Q</a:t>
            </a:r>
            <a:r>
              <a:rPr lang="en-US" sz="1600" baseline="36000" dirty="0" smtClean="0"/>
              <a:t>2</a:t>
            </a:r>
            <a:r>
              <a:rPr lang="en-US" sz="1600" dirty="0" smtClean="0"/>
              <a:t> evolution:</a:t>
            </a:r>
          </a:p>
          <a:p>
            <a:pPr marL="563563" lvl="1">
              <a:spcBef>
                <a:spcPts val="0"/>
              </a:spcBef>
              <a:buClr>
                <a:srgbClr val="CC3399"/>
              </a:buClr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solidFill>
                  <a:srgbClr val="CC3399"/>
                </a:solidFill>
              </a:rPr>
              <a:t> agreement with data improves</a:t>
            </a:r>
          </a:p>
          <a:p>
            <a:pPr marL="563563" lvl="1">
              <a:spcBef>
                <a:spcPts val="0"/>
              </a:spcBef>
              <a:buClr>
                <a:srgbClr val="CC3399"/>
              </a:buClr>
              <a:buNone/>
              <a:tabLst>
                <a:tab pos="815975" algn="l"/>
                <a:tab pos="1192213" algn="l"/>
              </a:tabLst>
            </a:pPr>
            <a:endParaRPr lang="en-US" sz="1600" dirty="0" smtClean="0">
              <a:solidFill>
                <a:srgbClr val="CC3399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sz="1600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QCD Evolution of Sivers Function   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1752600"/>
            <a:ext cx="228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257800" y="2895600"/>
            <a:ext cx="2286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86400" y="1676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133600" y="1676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pic>
        <p:nvPicPr>
          <p:cNvPr id="124932" name="Picture 4" descr="C:\Users\lorenzon\Documents\talks\pol-DY\pics\Sivers-QCD-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6777038" cy="2667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 bwMode="auto">
          <a:xfrm>
            <a:off x="5410200" y="13716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676400" y="13716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295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219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5410200" y="880646"/>
            <a:ext cx="20574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" pitchFamily="34" charset="0"/>
              </a:rPr>
              <a:t>COMPASS </a:t>
            </a:r>
            <a:r>
              <a:rPr lang="en-US" sz="1600" b="1" dirty="0" smtClean="0">
                <a:solidFill>
                  <a:srgbClr val="009900"/>
                </a:solidFill>
                <a:latin typeface="Arial" pitchFamily="34" charset="0"/>
              </a:rPr>
              <a:t>(p)</a:t>
            </a:r>
            <a:endParaRPr lang="en-US" sz="16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1600200" y="880646"/>
            <a:ext cx="2057400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Arial" pitchFamily="34" charset="0"/>
              </a:rPr>
              <a:t>HERMES (p)</a:t>
            </a:r>
            <a:endParaRPr lang="en-US" sz="1600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51" name="TextBox 19"/>
          <p:cNvSpPr txBox="1">
            <a:spLocks noChangeArrowheads="1"/>
          </p:cNvSpPr>
          <p:nvPr/>
        </p:nvSpPr>
        <p:spPr bwMode="auto">
          <a:xfrm rot="-5400000">
            <a:off x="6893555" y="2098044"/>
            <a:ext cx="18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Anselmino </a:t>
            </a:r>
            <a:r>
              <a:rPr lang="en-US" sz="1000" b="1" dirty="0">
                <a:solidFill>
                  <a:srgbClr val="FF0000"/>
                </a:solidFill>
                <a:latin typeface="+mn-lt"/>
              </a:rPr>
              <a:t>et al. 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(arXiv:1209.1541 [</a:t>
            </a:r>
            <a:r>
              <a:rPr lang="en-US" sz="1000" b="1" dirty="0" err="1" smtClean="0">
                <a:solidFill>
                  <a:srgbClr val="FF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95800" y="3657600"/>
            <a:ext cx="4359275" cy="2968625"/>
            <a:chOff x="4495800" y="3657600"/>
            <a:chExt cx="4359275" cy="2968625"/>
          </a:xfrm>
        </p:grpSpPr>
        <p:pic>
          <p:nvPicPr>
            <p:cNvPr id="40" name="Picture 3" descr="C:\Users\lorenzon\Documents\talks\pol-DY\pics\COMPASS-preli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3657600"/>
              <a:ext cx="4359275" cy="2968625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 bwMode="auto">
            <a:xfrm>
              <a:off x="4953000" y="3657600"/>
              <a:ext cx="3810000" cy="2590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</p:grpSp>
      <p:pic>
        <p:nvPicPr>
          <p:cNvPr id="169987" name="Picture 3" descr="C:\Users\lorenzon\Documents\talks\pol-DY\pics\COMPASS-Siversp-DGLAP-evolu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472" y="3840480"/>
            <a:ext cx="3840480" cy="227223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924800" y="3868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90EFF"/>
                </a:solidFill>
                <a:latin typeface="+mn-lt"/>
              </a:rPr>
              <a:t>DGLAP</a:t>
            </a:r>
            <a:endParaRPr lang="en-US" sz="1000" b="1" dirty="0">
              <a:solidFill>
                <a:srgbClr val="190EFF"/>
              </a:solidFill>
              <a:latin typeface="+mn-lt"/>
            </a:endParaRPr>
          </a:p>
        </p:txBody>
      </p:sp>
      <p:pic>
        <p:nvPicPr>
          <p:cNvPr id="169988" name="Picture 4" descr="C:\Users\lorenzon\Documents\talks\pol-DY\pics\COMPASS-Siversp-TMD-evolu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9472" y="3840480"/>
            <a:ext cx="3840480" cy="2272234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924800" y="3868579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+mn-lt"/>
              </a:rPr>
              <a:t>TMD</a:t>
            </a:r>
            <a:endParaRPr 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324769" y="3886200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24769" y="5105400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934369" y="3886200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2369" y="38100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934369" y="5029200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72369" y="49954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315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Transverse Momentum Distributions (Introduction)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174082" name="Picture 2" descr="C:\Users\lorenzon\Documents\talks\pol-DY\mulders-green-alldi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295400"/>
            <a:ext cx="5300579" cy="4315065"/>
          </a:xfrm>
          <a:prstGeom prst="rect">
            <a:avLst/>
          </a:prstGeom>
          <a:noFill/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14600" y="1219200"/>
            <a:ext cx="2667000" cy="190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791200" y="1524000"/>
            <a:ext cx="2438400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4600" y="3352800"/>
            <a:ext cx="2667000" cy="152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514600" y="4953000"/>
            <a:ext cx="58674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562600" y="3440668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0" dirty="0" err="1">
                <a:solidFill>
                  <a:srgbClr val="1C1C1C"/>
                </a:solidFill>
                <a:latin typeface="+mn-lt"/>
              </a:rPr>
              <a:t>k</a:t>
            </a:r>
            <a:r>
              <a:rPr lang="en-US" i="0" baseline="-25000" dirty="0" err="1">
                <a:solidFill>
                  <a:srgbClr val="1C1C1C"/>
                </a:solidFill>
                <a:latin typeface="+mn-lt"/>
                <a:cs typeface="Arial" charset="0"/>
              </a:rPr>
              <a:t>T</a:t>
            </a:r>
            <a:r>
              <a:rPr lang="en-US" i="0" dirty="0">
                <a:solidFill>
                  <a:srgbClr val="1C1C1C"/>
                </a:solidFill>
                <a:latin typeface="+mn-lt"/>
                <a:cs typeface="Arial" charset="0"/>
              </a:rPr>
              <a:t> - dependent, T-even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 flipH="1" flipV="1">
            <a:off x="6400800" y="2590800"/>
            <a:ext cx="304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>
            <a:off x="6324600" y="3733800"/>
            <a:ext cx="3810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-76200" y="1600200"/>
            <a:ext cx="9144000" cy="4267200"/>
            <a:chOff x="0" y="1600200"/>
            <a:chExt cx="9144000" cy="4267200"/>
          </a:xfrm>
        </p:grpSpPr>
        <p:graphicFrame>
          <p:nvGraphicFramePr>
            <p:cNvPr id="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557188"/>
                </p:ext>
              </p:extLst>
            </p:nvPr>
          </p:nvGraphicFramePr>
          <p:xfrm>
            <a:off x="3962400" y="3416300"/>
            <a:ext cx="11557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51" name="Equation" r:id="rId5" imgW="1155700" imgH="241300" progId="Equation.DSMT4">
                    <p:embed/>
                  </p:oleObj>
                </mc:Choice>
                <mc:Fallback>
                  <p:oleObj name="Equation" r:id="rId5" imgW="1155700" imgH="2413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416300"/>
                          <a:ext cx="11557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7773297"/>
                </p:ext>
              </p:extLst>
            </p:nvPr>
          </p:nvGraphicFramePr>
          <p:xfrm>
            <a:off x="4038600" y="5626100"/>
            <a:ext cx="12065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52" name="Equation" r:id="rId7" imgW="1206500" imgH="241300" progId="Equation.DSMT4">
                    <p:embed/>
                  </p:oleObj>
                </mc:Choice>
                <mc:Fallback>
                  <p:oleObj name="Equation" r:id="rId7" imgW="1206500" imgH="2413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5626100"/>
                          <a:ext cx="12065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2110514"/>
                </p:ext>
              </p:extLst>
            </p:nvPr>
          </p:nvGraphicFramePr>
          <p:xfrm>
            <a:off x="4038600" y="4648200"/>
            <a:ext cx="11049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53" name="Equation" r:id="rId9" imgW="1104900" imgH="241300" progId="Equation.DSMT4">
                    <p:embed/>
                  </p:oleObj>
                </mc:Choice>
                <mc:Fallback>
                  <p:oleObj name="Equation" r:id="rId9" imgW="1104900" imgH="2413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648200"/>
                          <a:ext cx="1104900" cy="2413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0" y="1981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4800" y="1752600"/>
              <a:ext cx="2057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+mn-lt"/>
                </a:rPr>
                <a:t>s</a:t>
              </a:r>
              <a:r>
                <a:rPr lang="en-US" i="0" dirty="0" smtClean="0">
                  <a:solidFill>
                    <a:srgbClr val="000000"/>
                  </a:solidFill>
                  <a:latin typeface="+mn-lt"/>
                </a:rPr>
                <a:t>urvive </a:t>
              </a:r>
              <a:r>
                <a:rPr lang="en-US" i="0" dirty="0" err="1">
                  <a:solidFill>
                    <a:srgbClr val="000000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000000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000000"/>
                  </a:solidFill>
                  <a:latin typeface="+mn-lt"/>
                  <a:cs typeface="Arial" charset="0"/>
                </a:rPr>
                <a:t> integration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25146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i="0" dirty="0" err="1">
                  <a:solidFill>
                    <a:srgbClr val="FF3300"/>
                  </a:solidFill>
                  <a:latin typeface="+mn-lt"/>
                </a:rPr>
                <a:t>k</a:t>
              </a:r>
              <a:r>
                <a:rPr lang="en-US" i="0" baseline="-25000" dirty="0" err="1">
                  <a:solidFill>
                    <a:srgbClr val="FF3300"/>
                  </a:solidFill>
                  <a:latin typeface="+mn-lt"/>
                  <a:cs typeface="Arial" charset="0"/>
                </a:rPr>
                <a:t>T</a:t>
              </a:r>
              <a:r>
                <a:rPr lang="en-US" i="0" dirty="0">
                  <a:solidFill>
                    <a:srgbClr val="FF3300"/>
                  </a:solidFill>
                  <a:latin typeface="+mn-lt"/>
                  <a:cs typeface="Arial" charset="0"/>
                </a:rPr>
                <a:t> - dependent, </a:t>
              </a:r>
              <a:endParaRPr lang="en-US" i="0" dirty="0" smtClean="0">
                <a:solidFill>
                  <a:srgbClr val="FF3300"/>
                </a:solidFill>
                <a:latin typeface="+mn-lt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i="0" dirty="0" smtClean="0">
                  <a:solidFill>
                    <a:srgbClr val="FF3300"/>
                  </a:solidFill>
                  <a:latin typeface="+mn-lt"/>
                  <a:cs typeface="Arial" charset="0"/>
                </a:rPr>
                <a:t>Naïve T-odd</a:t>
              </a:r>
              <a:endParaRPr lang="en-US" i="0" dirty="0">
                <a:solidFill>
                  <a:srgbClr val="FF3300"/>
                </a:solidFill>
                <a:latin typeface="+mn-lt"/>
                <a:cs typeface="Arial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846495"/>
                </p:ext>
              </p:extLst>
            </p:nvPr>
          </p:nvGraphicFramePr>
          <p:xfrm>
            <a:off x="4191000" y="1600200"/>
            <a:ext cx="825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54" name="Equation" r:id="rId11" imgW="825500" imgH="228600" progId="Equation.3">
                    <p:embed/>
                  </p:oleObj>
                </mc:Choice>
                <mc:Fallback>
                  <p:oleObj name="Equation" r:id="rId11" imgW="8255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1600200"/>
                          <a:ext cx="825500" cy="2286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239713" y="4767263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latin typeface="+mn-lt"/>
                </a:rPr>
                <a:t>Boer-</a:t>
              </a:r>
              <a:r>
                <a:rPr lang="en-US" sz="2000" i="0" dirty="0" err="1">
                  <a:latin typeface="+mn-lt"/>
                </a:rPr>
                <a:t>Mulders</a:t>
              </a:r>
              <a:r>
                <a:rPr lang="en-US" sz="2000" i="0" dirty="0">
                  <a:latin typeface="+mn-lt"/>
                </a:rPr>
                <a:t> Function</a:t>
              </a:r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407988" y="2905125"/>
              <a:ext cx="132556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i="0" dirty="0">
                  <a:latin typeface="+mn-lt"/>
                </a:rPr>
                <a:t>Sivers Function</a:t>
              </a:r>
            </a:p>
          </p:txBody>
        </p:sp>
        <p:sp>
          <p:nvSpPr>
            <p:cNvPr id="30" name="Line 53"/>
            <p:cNvSpPr>
              <a:spLocks noChangeShapeType="1"/>
            </p:cNvSpPr>
            <p:nvPr/>
          </p:nvSpPr>
          <p:spPr bwMode="auto">
            <a:xfrm>
              <a:off x="1552575" y="3155950"/>
              <a:ext cx="1052513" cy="501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4"/>
            <p:cNvSpPr>
              <a:spLocks noChangeShapeType="1"/>
            </p:cNvSpPr>
            <p:nvPr/>
          </p:nvSpPr>
          <p:spPr bwMode="auto">
            <a:xfrm flipV="1">
              <a:off x="1903413" y="4521200"/>
              <a:ext cx="714375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D958-2351-D645-A811-13F62787A1D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" y="1066800"/>
            <a:ext cx="849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e know almost nothing about sea quarks’ angular momentum.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Quark orbital angular momentum leads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to quark </a:t>
            </a:r>
            <a:r>
              <a:rPr lang="en-US" sz="2400" dirty="0" err="1">
                <a:solidFill>
                  <a:srgbClr val="0000FF"/>
                </a:solidFill>
                <a:latin typeface="Calibri" pitchFamily="34" charset="0"/>
              </a:rPr>
              <a:t>Sivers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 distribution.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Identifying a non-vanishing sea quark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Sivers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distribution could lead to  a </a:t>
            </a:r>
            <a:r>
              <a:rPr lang="en-US" sz="2400" dirty="0">
                <a:solidFill>
                  <a:srgbClr val="0000FF"/>
                </a:solidFill>
                <a:latin typeface="Calibri" pitchFamily="34" charset="0"/>
              </a:rPr>
              <a:t>major breakthrough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in nucleon structure.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Polarized target D-Y at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Fermilab’s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34" charset="0"/>
              </a:rPr>
              <a:t>SeaQuest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 provides an unique opportunity to pin down sea quark’s angular momentum.</a:t>
            </a: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</a:rPr>
              <a:t>Sea quarks’ orbital angular momentum could be a major part of the “missing spin”.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95300" y="3810000"/>
            <a:ext cx="8458200" cy="1690267"/>
            <a:chOff x="495300" y="4269089"/>
            <a:chExt cx="8458200" cy="1690267"/>
          </a:xfrm>
        </p:grpSpPr>
        <p:sp>
          <p:nvSpPr>
            <p:cNvPr id="10" name="TextBox 9"/>
            <p:cNvSpPr txBox="1"/>
            <p:nvPr/>
          </p:nvSpPr>
          <p:spPr>
            <a:xfrm>
              <a:off x="495300" y="4269089"/>
              <a:ext cx="810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Does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Calibri" pitchFamily="34" charset="0"/>
                </a:rPr>
                <a:t>Drell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-Yan yield depend on target’s spin direction?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41" y="4730754"/>
              <a:ext cx="3009900" cy="800711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/>
          </p:nvGrpSpPr>
          <p:grpSpPr>
            <a:xfrm>
              <a:off x="537041" y="5590024"/>
              <a:ext cx="1841157" cy="369332"/>
              <a:chOff x="431801" y="4060190"/>
              <a:chExt cx="1841157" cy="369332"/>
            </a:xfrm>
          </p:grpSpPr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801" y="4156710"/>
                <a:ext cx="1841157" cy="2286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282700" y="406019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if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800" y="4631043"/>
              <a:ext cx="3949700" cy="1006156"/>
            </a:xfrm>
            <a:prstGeom prst="rect">
              <a:avLst/>
            </a:prstGeom>
          </p:spPr>
        </p:pic>
      </p:grpSp>
      <p:sp>
        <p:nvSpPr>
          <p:cNvPr id="1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E1039 Physics 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Xiaodong Jiang (ANL) 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67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1.jpe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55" r="-73428"/>
          <a:stretch/>
        </p:blipFill>
        <p:spPr>
          <a:xfrm>
            <a:off x="757238" y="1277937"/>
            <a:ext cx="8229600" cy="4691363"/>
          </a:xfrm>
        </p:spPr>
      </p:pic>
      <p:sp>
        <p:nvSpPr>
          <p:cNvPr id="5" name="TextBox 4"/>
          <p:cNvSpPr txBox="1"/>
          <p:nvPr/>
        </p:nvSpPr>
        <p:spPr>
          <a:xfrm>
            <a:off x="5993874" y="973138"/>
            <a:ext cx="276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Measure polarization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118" y="1917158"/>
            <a:ext cx="273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Roots pump system used to pump on </a:t>
            </a:r>
            <a:r>
              <a:rPr lang="en-US" baseline="30000" dirty="0" smtClean="0">
                <a:latin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</a:rPr>
              <a:t>He</a:t>
            </a:r>
            <a:r>
              <a:rPr lang="en-US" baseline="30000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vapor to reach 1K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220" y="3098212"/>
            <a:ext cx="2317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Superconducting Coils for Magnet: 5T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Rotation needed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742221"/>
            <a:ext cx="281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Target material: frozen NH</a:t>
            </a:r>
            <a:r>
              <a:rPr lang="en-US" baseline="-25000" dirty="0" smtClean="0">
                <a:latin typeface="Calibri" pitchFamily="34" charset="0"/>
              </a:rPr>
              <a:t>3</a:t>
            </a:r>
          </a:p>
          <a:p>
            <a:r>
              <a:rPr lang="en-US" dirty="0" smtClean="0">
                <a:latin typeface="Calibri" pitchFamily="34" charset="0"/>
              </a:rPr>
              <a:t>Irradiation  @ NIST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539" y="1342470"/>
            <a:ext cx="27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Microwave: Induces electron spin flips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>
                <a:latin typeface="Calibri" pitchFamily="34" charset="0"/>
              </a:rPr>
              <a:t>Tube + Power equip: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539" y="2493964"/>
            <a:ext cx="229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Cryostat: </a:t>
            </a:r>
            <a:r>
              <a:rPr lang="en-US" dirty="0" err="1" smtClean="0">
                <a:latin typeface="Calibri" pitchFamily="34" charset="0"/>
              </a:rPr>
              <a:t>UVa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9541475">
            <a:off x="5607325" y="1274109"/>
            <a:ext cx="442093" cy="13672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01161" y="1443687"/>
            <a:ext cx="857859" cy="1596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20578031">
            <a:off x="2244200" y="3637939"/>
            <a:ext cx="2143918" cy="1577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0002998">
            <a:off x="5447962" y="3677295"/>
            <a:ext cx="1047257" cy="1782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078337" y="4110397"/>
            <a:ext cx="1514243" cy="2203563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7620000" y="4022638"/>
            <a:ext cx="254000" cy="5815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7300" y="2222500"/>
            <a:ext cx="706967" cy="1312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410" y="2146300"/>
            <a:ext cx="10202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10,000 m</a:t>
            </a:r>
            <a:r>
              <a:rPr lang="en-US" sz="1050" baseline="30000" dirty="0" smtClean="0"/>
              <a:t>3</a:t>
            </a:r>
            <a:r>
              <a:rPr lang="en-US" sz="1050" dirty="0" smtClean="0"/>
              <a:t>/</a:t>
            </a:r>
            <a:r>
              <a:rPr lang="en-US" sz="1050" dirty="0" err="1" smtClean="0"/>
              <a:t>hr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1651000" y="7620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alibri" pitchFamily="34" charset="0"/>
              </a:rPr>
              <a:t>Magnet from LANL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3799" y="2725072"/>
            <a:ext cx="219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4</a:t>
            </a:r>
            <a:endParaRPr lang="en-US"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539" y="2895566"/>
            <a:ext cx="2043961" cy="3417258"/>
          </a:xfrm>
          <a:prstGeom prst="rect">
            <a:avLst/>
          </a:prstGeom>
        </p:spPr>
      </p:pic>
      <p:sp>
        <p:nvSpPr>
          <p:cNvPr id="23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ekton Pro Bold"/>
              </a:rPr>
              <a:t>The Polarized Target System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Xiaodong Jiang (ANL) 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sp>
        <p:nvSpPr>
          <p:cNvPr id="2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4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D08-AE3E-5343-AD33-8D343E951F04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34728"/>
              </p:ext>
            </p:extLst>
          </p:nvPr>
        </p:nvGraphicFramePr>
        <p:xfrm>
          <a:off x="152400" y="1397000"/>
          <a:ext cx="8801101" cy="43319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67000"/>
                <a:gridCol w="838200"/>
                <a:gridCol w="990600"/>
                <a:gridCol w="1676400"/>
                <a:gridCol w="2628901"/>
              </a:tblGrid>
              <a:tr h="6572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 Pol.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Pol.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Favored Quarks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Physics Goal</a:t>
                      </a:r>
                      <a:endParaRPr lang="en-US" dirty="0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COMPASS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Valence quark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Sign</a:t>
                      </a:r>
                      <a:r>
                        <a:rPr lang="en-US" dirty="0" smtClean="0"/>
                        <a:t> change and size of </a:t>
                      </a:r>
                      <a:r>
                        <a:rPr lang="en-US" dirty="0" err="1" smtClean="0"/>
                        <a:t>Sivers</a:t>
                      </a:r>
                      <a:r>
                        <a:rPr lang="en-US" baseline="0" dirty="0" smtClean="0"/>
                        <a:t> distribution for </a:t>
                      </a:r>
                      <a:r>
                        <a:rPr lang="en-US" b="1" baseline="0" dirty="0" smtClean="0"/>
                        <a:t>valence</a:t>
                      </a:r>
                      <a:r>
                        <a:rPr lang="en-US" baseline="0" dirty="0" smtClean="0"/>
                        <a:t> quark</a:t>
                      </a:r>
                      <a:endParaRPr lang="en-US" dirty="0" smtClean="0"/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E-1027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Valence quark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Sign</a:t>
                      </a:r>
                      <a:r>
                        <a:rPr lang="en-US" dirty="0" smtClean="0"/>
                        <a:t> change,</a:t>
                      </a:r>
                      <a:r>
                        <a:rPr lang="en-US" baseline="0" dirty="0" smtClean="0"/>
                        <a:t> size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and shape</a:t>
                      </a:r>
                      <a:r>
                        <a:rPr lang="en-US" dirty="0" smtClean="0"/>
                        <a:t> of </a:t>
                      </a:r>
                      <a:r>
                        <a:rPr lang="en-US" dirty="0" err="1" smtClean="0"/>
                        <a:t>Sivers</a:t>
                      </a:r>
                      <a:r>
                        <a:rPr lang="en-US" baseline="0" dirty="0" smtClean="0"/>
                        <a:t> distribution for </a:t>
                      </a:r>
                      <a:r>
                        <a:rPr lang="en-US" b="1" baseline="0" dirty="0" smtClean="0"/>
                        <a:t>valence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E-1039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✕</a:t>
                      </a:r>
                      <a:endParaRPr lang="en-US" sz="3400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 quark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Size and</a:t>
                      </a:r>
                      <a:r>
                        <a:rPr lang="en-US" baseline="0" dirty="0" smtClean="0"/>
                        <a:t> sign of</a:t>
                      </a:r>
                      <a:r>
                        <a:rPr lang="en-US" dirty="0" smtClean="0"/>
                        <a:t> Sivers  distribution for </a:t>
                      </a:r>
                      <a:r>
                        <a:rPr lang="en-US" b="1" dirty="0" smtClean="0"/>
                        <a:t>sea</a:t>
                      </a:r>
                      <a:r>
                        <a:rPr lang="en-US" dirty="0" smtClean="0"/>
                        <a:t> quarks, if DY A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dirty="0" smtClean="0"/>
                        <a:t>≠ 0.</a:t>
                      </a:r>
                    </a:p>
                  </a:txBody>
                  <a:tcPr anchor="ctr"/>
                </a:tc>
              </a:tr>
              <a:tr h="65722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B050"/>
                          </a:solidFill>
                        </a:rPr>
                        <a:t>E-XXXX</a:t>
                      </a:r>
                      <a:endParaRPr lang="en-US" sz="3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3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Sea &amp; valence quark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many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1900508" cy="33586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36430"/>
            <a:ext cx="1791320" cy="31657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4450"/>
            <a:ext cx="2120900" cy="337042"/>
          </a:xfrm>
          <a:prstGeom prst="rect">
            <a:avLst/>
          </a:prstGeom>
        </p:spPr>
      </p:pic>
      <p:sp>
        <p:nvSpPr>
          <p:cNvPr id="11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Tekton Pro Bold"/>
              </a:rPr>
              <a:t>COMPASS, E-1027 and E-1039 (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Tekton Pro Bold"/>
              </a:rPr>
              <a:t>and Beyond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Tekton Pro Bold"/>
              </a:rPr>
              <a:t>)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Xiaodong Jiang (ANL) 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00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953000"/>
            <a:ext cx="3817896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33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914400"/>
            <a:ext cx="5638800" cy="41148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A non-zero Sivers asymmetry has been measured both at HERMES and COMPASS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kern="0" dirty="0" smtClean="0">
              <a:latin typeface="+mn-lt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Fermilab is arguably best place to do this measurement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 luminosity, large x-coverage, </a:t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high-intensity polarized beam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spectrometer already setup and running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noProof="0" dirty="0" smtClean="0">
                <a:ea typeface="+mn-ea"/>
                <a:cs typeface="+mn-cs"/>
                <a:sym typeface="Arial" pitchFamily="34" charset="0"/>
              </a:rPr>
              <a:t>Run alongside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neutrino program (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10% of beam needed)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Measure DY with both </a:t>
            </a:r>
            <a:r>
              <a:rPr lang="en-US" sz="1600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/>
              <a:t> or/and </a:t>
            </a:r>
            <a:r>
              <a:rPr lang="en-US" sz="1600" dirty="0" smtClean="0">
                <a:solidFill>
                  <a:srgbClr val="C00000"/>
                </a:solidFill>
              </a:rPr>
              <a:t>Target </a:t>
            </a:r>
            <a:r>
              <a:rPr lang="en-US" sz="1600" dirty="0" smtClean="0"/>
              <a:t>polarized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broad spin physics program possible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kern="0" dirty="0" smtClean="0">
              <a:latin typeface="+mn-lt"/>
              <a:sym typeface="Arial" pitchFamily="34" charset="0"/>
            </a:endParaRPr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0">
            <a:off x="5523701" y="5285556"/>
            <a:ext cx="3261360" cy="15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447800" y="18288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9" name="Equation" r:id="rId6" imgW="1155700" imgH="292100" progId="Equation.DSMT4">
                  <p:embed/>
                </p:oleObj>
              </mc:Choice>
              <mc:Fallback>
                <p:oleObj name="Equation" r:id="rId6" imgW="1155700" imgH="2921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791200" y="762000"/>
            <a:ext cx="3276600" cy="1921292"/>
            <a:chOff x="152400" y="1357313"/>
            <a:chExt cx="4359275" cy="3002379"/>
          </a:xfrm>
        </p:grpSpPr>
        <p:pic>
          <p:nvPicPr>
            <p:cNvPr id="11" name="Picture 3" descr="C:\Users\lorenzon\Documents\talks\pol-DY\pics\COMPASS-prelim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400" y="1391067"/>
              <a:ext cx="4359275" cy="2968625"/>
            </a:xfrm>
            <a:prstGeom prst="rect">
              <a:avLst/>
            </a:prstGeom>
            <a:noFill/>
          </p:spPr>
        </p:pic>
        <p:pic>
          <p:nvPicPr>
            <p:cNvPr id="12" name="Picture 5" descr="C:\Users\lorenzon\Documents\talks\pol-DY\pics\hermesp-sivers-nd-pi-nolable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9600" y="1391067"/>
              <a:ext cx="3733800" cy="2590800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 bwMode="auto">
            <a:xfrm>
              <a:off x="1066800" y="14672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066800" y="23054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066800" y="3067467"/>
              <a:ext cx="152400" cy="152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199" y="2195514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40000" dirty="0" smtClean="0">
                  <a:solidFill>
                    <a:srgbClr val="CC3399"/>
                  </a:solidFill>
                  <a:latin typeface="Symbol" pitchFamily="18" charset="2"/>
                </a:rPr>
                <a:t>+</a:t>
              </a:r>
              <a:endParaRPr lang="en-US" sz="1200" b="1" baseline="4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199" y="1357313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30000" dirty="0" smtClean="0">
                  <a:solidFill>
                    <a:srgbClr val="CC3399"/>
                  </a:solidFill>
                  <a:latin typeface="Symbol" pitchFamily="18" charset="2"/>
                </a:rPr>
                <a:t>0</a:t>
              </a:r>
              <a:endParaRPr lang="en-US" sz="1200" b="1" baseline="3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199" y="2991267"/>
              <a:ext cx="530740" cy="43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CC3399"/>
                  </a:solidFill>
                  <a:latin typeface="Symbol" pitchFamily="18" charset="2"/>
                </a:rPr>
                <a:t>p</a:t>
              </a:r>
              <a:r>
                <a:rPr lang="en-US" sz="1200" b="1" baseline="40000" dirty="0" smtClean="0">
                  <a:solidFill>
                    <a:srgbClr val="CC3399"/>
                  </a:solidFill>
                  <a:latin typeface="Symbol" pitchFamily="18" charset="2"/>
                </a:rPr>
                <a:t>-</a:t>
              </a:r>
              <a:endParaRPr lang="en-US" sz="1200" b="1" baseline="40000" dirty="0">
                <a:solidFill>
                  <a:srgbClr val="CC3399"/>
                </a:solidFill>
                <a:latin typeface="Symbol" pitchFamily="18" charset="2"/>
              </a:endParaRPr>
            </a:p>
          </p:txBody>
        </p:sp>
      </p:grpSp>
      <p:pic>
        <p:nvPicPr>
          <p:cNvPr id="2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6205" y="2819400"/>
            <a:ext cx="3377795" cy="2133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 rot="20201020">
            <a:off x="6217667" y="4033768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49300" y="2133600"/>
            <a:ext cx="7366000" cy="3124200"/>
          </a:xfrm>
        </p:spPr>
        <p:txBody>
          <a:bodyPr/>
          <a:lstStyle/>
          <a:p>
            <a:pPr algn="ctr">
              <a:buNone/>
            </a:pPr>
            <a:r>
              <a:rPr lang="en-US" sz="8800" dirty="0" smtClean="0"/>
              <a:t>Backup Slides</a:t>
            </a:r>
            <a:endParaRPr lang="en-US" sz="8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8"/>
          <p:cNvSpPr txBox="1">
            <a:spLocks/>
          </p:cNvSpPr>
          <p:nvPr/>
        </p:nvSpPr>
        <p:spPr>
          <a:xfrm>
            <a:off x="457200" y="3810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Project costs - 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066800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1" y="1447799"/>
          <a:ext cx="6476999" cy="4172497"/>
        </p:xfrm>
        <a:graphic>
          <a:graphicData uri="http://schemas.openxmlformats.org/drawingml/2006/table">
            <a:tbl>
              <a:tblPr/>
              <a:tblGrid>
                <a:gridCol w="3657599"/>
                <a:gridCol w="685800"/>
                <a:gridCol w="838200"/>
                <a:gridCol w="609600"/>
                <a:gridCol w="685800"/>
              </a:tblGrid>
              <a:tr h="228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Preaccelerator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$2.0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$1.9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Polarized H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−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ion source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$0.6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$0.6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35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keV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polarimeter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0.3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208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RFQ and power supply (35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keV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to 750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keV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Beam lines, switching magnets &amp; vacuum system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$0.5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$0.5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Building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Modiﬁcation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4wks)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6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400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MeV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LINAC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400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polarimeter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4wks)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1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8.9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GeV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/c Booster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$3.4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$1.1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Solenoid and Partial Siberian snake (ramped warm)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$0.4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519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Two 3 </a:t>
                      </a:r>
                      <a:r>
                        <a:rPr lang="en-US" sz="1000" i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sec pulsed quadrupoles with power supplies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8.9 GeV/c polarimeter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0.9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8.9 GeV/c transfer line spin rotator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6wks)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9200" y="1143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June ‘12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143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Oct ‘12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324600" y="1066800"/>
            <a:ext cx="0" cy="45720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90600" y="1447800"/>
            <a:ext cx="66294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53000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2-snake BNL type design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638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1-snake new design</a:t>
            </a:r>
            <a:endParaRPr lang="en-US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8"/>
          <p:cNvSpPr txBox="1">
            <a:spLocks/>
          </p:cNvSpPr>
          <p:nvPr/>
        </p:nvSpPr>
        <p:spPr>
          <a:xfrm>
            <a:off x="457200" y="3683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sym typeface="Arial" charset="0"/>
              </a:rPr>
              <a:t>Project costs - II</a:t>
            </a:r>
            <a:endParaRPr lang="en-US" sz="2400" b="1" kern="0" dirty="0">
              <a:solidFill>
                <a:srgbClr val="190EFF"/>
              </a:solidFill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066800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1" y="1447808"/>
          <a:ext cx="6477001" cy="4571989"/>
        </p:xfrm>
        <a:graphic>
          <a:graphicData uri="http://schemas.openxmlformats.org/drawingml/2006/table">
            <a:tbl>
              <a:tblPr/>
              <a:tblGrid>
                <a:gridCol w="3657599"/>
                <a:gridCol w="685800"/>
                <a:gridCol w="838200"/>
                <a:gridCol w="575734"/>
                <a:gridCol w="719668"/>
              </a:tblGrid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Recycler Ring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$0.4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one superconducting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solenoidal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Siberian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Snake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8.9 GeV/c polarimeter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$0.2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2wks)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Main Injector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$8.57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$1.3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Two</a:t>
                      </a:r>
                      <a:r>
                        <a:rPr lang="en-US" sz="1000" b="1" dirty="0" smtClean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/One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superconducting helical Siberian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Snake(s)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$4.27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$0.5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Power supply for snake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0.7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120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GeV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/c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polarimeters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(CNI &amp; Inclusive)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0.6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$0.4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Cryogenics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(2</a:t>
                      </a:r>
                      <a:r>
                        <a:rPr lang="en-US" sz="1000" u="none" baseline="0" dirty="0" smtClean="0">
                          <a:solidFill>
                            <a:schemeClr val="tx1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Buildings@1.06M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, Equip: 0.3 M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$2.7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-------</a:t>
                      </a: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6wks)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120-150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GeV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/c Transfer Line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$2.8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$0.5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120-150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GeV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/c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polarimeters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(CNI &amp; Inclusive)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0.6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$0.4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120-150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GeV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/c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transfer line spin rotator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$2.0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-------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Installation (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∼4</a:t>
                      </a:r>
                      <a:r>
                        <a:rPr lang="en-US" sz="1000" b="1" dirty="0" smtClean="0">
                          <a:solidFill>
                            <a:srgbClr val="3333FF"/>
                          </a:solidFill>
                          <a:latin typeface="CMS Y 10"/>
                          <a:ea typeface="Times New Roman"/>
                          <a:cs typeface="CMS Y 10"/>
                        </a:rPr>
                        <a:t>/</a:t>
                      </a:r>
                      <a:r>
                        <a:rPr lang="en-US" sz="1000" b="1" dirty="0" smtClean="0">
                          <a:solidFill>
                            <a:srgbClr val="3333FF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wks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0.2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Miscellaneous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$0.6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$0.6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Computers, control modules, cables, and interface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Transport, reconﬁguration, technical (guess estimate)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$0.3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Subtotals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$17.67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$6.1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Project Management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estimate (15% of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 subtotal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) </a:t>
                      </a:r>
                      <a:endParaRPr lang="en-US" sz="12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$2.65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$0.9 M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4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Contingency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50%) </a:t>
                      </a:r>
                      <a:endParaRPr lang="en-US" sz="120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$10.16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333FF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$3.5 M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27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Nimbus Roman No9 L"/>
                        </a:rPr>
                        <a:t>PROJECT TOTAL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$30.485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M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3333FF"/>
                          </a:solidFill>
                          <a:latin typeface="CMS Y 10"/>
                          <a:ea typeface="Times New Roman"/>
                          <a:cs typeface="CMS Y 10"/>
                        </a:rPr>
                        <a:t>∼</a:t>
                      </a:r>
                      <a:r>
                        <a:rPr lang="en-US" sz="1000" b="1" dirty="0">
                          <a:solidFill>
                            <a:srgbClr val="3333FF"/>
                          </a:solidFill>
                          <a:latin typeface="Nimbus Roman No9 L"/>
                          <a:ea typeface="CMS Y 10"/>
                          <a:cs typeface="Nimbus Roman No9 L"/>
                        </a:rPr>
                        <a:t>$10.5 M </a:t>
                      </a:r>
                      <a:endParaRPr lang="en-US" sz="1000" b="1" dirty="0">
                        <a:solidFill>
                          <a:srgbClr val="3333FF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143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June ‘12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1143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Oct ‘12</a:t>
            </a:r>
            <a:endParaRPr lang="en-U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324600" y="1447800"/>
            <a:ext cx="0" cy="45720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90600" y="1447800"/>
            <a:ext cx="6629400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800" dirty="0" smtClean="0"/>
              <a:t> 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dirty="0" smtClean="0"/>
              <a:t>Polarized Beam in Main Injector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 use </a:t>
            </a:r>
            <a:r>
              <a:rPr lang="en-US" sz="1600" dirty="0" err="1" smtClean="0"/>
              <a:t>SeaQuest</a:t>
            </a:r>
            <a:r>
              <a:rPr lang="en-US" sz="1600" dirty="0" smtClean="0"/>
              <a:t> target 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liquid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target can take about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(=80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1 </a:t>
            </a:r>
            <a:r>
              <a:rPr lang="en-US" sz="1600" dirty="0" err="1" smtClean="0"/>
              <a:t>mA</a:t>
            </a:r>
            <a:r>
              <a:rPr lang="en-US" sz="1600" dirty="0" smtClean="0"/>
              <a:t> at polarized source can deliver about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av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1 x 10</a:t>
            </a:r>
            <a:r>
              <a:rPr lang="en-US" sz="1600" baseline="30000" dirty="0" smtClean="0">
                <a:solidFill>
                  <a:srgbClr val="FF0000"/>
                </a:solidFill>
              </a:rPr>
              <a:t>12 </a:t>
            </a:r>
            <a:r>
              <a:rPr lang="en-US" sz="1600" dirty="0" smtClean="0">
                <a:solidFill>
                  <a:srgbClr val="FF0000"/>
                </a:solidFill>
              </a:rPr>
              <a:t>p/s </a:t>
            </a:r>
            <a:r>
              <a:rPr lang="en-US" sz="1600" dirty="0" smtClean="0"/>
              <a:t>(=150 </a:t>
            </a:r>
            <a:r>
              <a:rPr lang="en-US" sz="1600" dirty="0" err="1" smtClean="0"/>
              <a:t>nA</a:t>
            </a:r>
            <a:r>
              <a:rPr lang="en-US" sz="1600" dirty="0" smtClean="0"/>
              <a:t>) </a:t>
            </a:r>
            <a:br>
              <a:rPr lang="en-US" sz="1600" dirty="0" smtClean="0"/>
            </a:br>
            <a:r>
              <a:rPr lang="en-US" sz="1600" dirty="0" smtClean="0"/>
              <a:t>for 100% of available beam time </a:t>
            </a:r>
            <a:r>
              <a:rPr lang="en-US" sz="1100" i="1" dirty="0" smtClean="0"/>
              <a:t>(</a:t>
            </a:r>
            <a:r>
              <a:rPr lang="en-US" sz="1100" i="1" dirty="0" smtClean="0">
                <a:solidFill>
                  <a:srgbClr val="C00000"/>
                </a:solidFill>
              </a:rPr>
              <a:t>A. Krisch: </a:t>
            </a:r>
            <a:r>
              <a:rPr lang="en-US" sz="1100" i="1" dirty="0" err="1" smtClean="0">
                <a:solidFill>
                  <a:srgbClr val="C00000"/>
                </a:solidFill>
              </a:rPr>
              <a:t>Spin@Fermi</a:t>
            </a:r>
            <a:r>
              <a:rPr lang="en-US" sz="1100" i="1" dirty="0" smtClean="0">
                <a:solidFill>
                  <a:srgbClr val="C00000"/>
                </a:solidFill>
              </a:rPr>
              <a:t> report in (Aug 2011): arXiv:1110.3042 [</a:t>
            </a:r>
            <a:r>
              <a:rPr lang="en-US" sz="1100" i="1" dirty="0" err="1" smtClean="0">
                <a:solidFill>
                  <a:srgbClr val="C00000"/>
                </a:solidFill>
              </a:rPr>
              <a:t>physics.acc</a:t>
            </a:r>
            <a:r>
              <a:rPr lang="en-US" sz="1100" i="1" dirty="0" smtClean="0">
                <a:solidFill>
                  <a:srgbClr val="C00000"/>
                </a:solidFill>
              </a:rPr>
              <a:t>-ph]</a:t>
            </a:r>
            <a:r>
              <a:rPr lang="en-US" sz="1100" i="1" dirty="0" smtClean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26</a:t>
            </a:r>
            <a:r>
              <a:rPr lang="el-GR" sz="1400" dirty="0" smtClean="0"/>
              <a:t> μ</a:t>
            </a:r>
            <a:r>
              <a:rPr lang="en-US" sz="1400" dirty="0" smtClean="0"/>
              <a:t>s </a:t>
            </a:r>
            <a:r>
              <a:rPr lang="en-US" sz="1400" dirty="0" err="1" smtClean="0"/>
              <a:t>linac</a:t>
            </a:r>
            <a:r>
              <a:rPr lang="en-US" sz="1400" dirty="0" smtClean="0"/>
              <a:t> pulses, 15 Hz rep rate, 12 turn injection into booster, 6 booster pulses into Recycler Ring, followed by 6 more pulses using slip stacking in MI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/>
              <a:t>1 MI pulse = 1.9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smtClean="0">
                <a:solidFill>
                  <a:srgbClr val="25339B"/>
                </a:solidFill>
              </a:rPr>
              <a:t>using three 2-sec cycles/min </a:t>
            </a:r>
            <a:r>
              <a:rPr lang="en-US" sz="1400" dirty="0" smtClean="0">
                <a:solidFill>
                  <a:srgbClr val="FF0000"/>
                </a:solidFill>
              </a:rPr>
              <a:t>(~10% of beam time</a:t>
            </a:r>
            <a:r>
              <a:rPr lang="en-US" sz="1400" dirty="0" smtClean="0"/>
              <a:t>):</a:t>
            </a:r>
            <a:br>
              <a:rPr lang="en-US" sz="1400" dirty="0" smtClean="0"/>
            </a:b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smtClean="0"/>
              <a:t>2.8 x 10</a:t>
            </a:r>
            <a:r>
              <a:rPr lang="en-US" sz="1400" baseline="30000" dirty="0" smtClean="0"/>
              <a:t>12 </a:t>
            </a:r>
            <a:r>
              <a:rPr lang="en-US" sz="1400" dirty="0" smtClean="0"/>
              <a:t>p/s (=450 </a:t>
            </a:r>
            <a:r>
              <a:rPr lang="en-US" sz="1400" dirty="0" err="1" smtClean="0"/>
              <a:t>nA</a:t>
            </a:r>
            <a:r>
              <a:rPr lang="en-US" sz="1400" dirty="0" smtClean="0"/>
              <a:t>) instantaneous beam current , and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</a:t>
            </a:r>
            <a:r>
              <a:rPr lang="en-US" sz="1400" dirty="0" smtClean="0">
                <a:solidFill>
                  <a:srgbClr val="FF0000"/>
                </a:solidFill>
              </a:rPr>
              <a:t>0.95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11 </a:t>
            </a:r>
            <a:r>
              <a:rPr lang="en-US" sz="1400" dirty="0" smtClean="0">
                <a:solidFill>
                  <a:srgbClr val="FF0000"/>
                </a:solidFill>
              </a:rPr>
              <a:t>p/s </a:t>
            </a:r>
            <a:r>
              <a:rPr lang="en-US" sz="1400" dirty="0" smtClean="0"/>
              <a:t>(=15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600" dirty="0" smtClean="0"/>
              <a:t>possible scenarios: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FF0000"/>
                </a:solidFill>
              </a:rPr>
              <a:t>2.0 x 10</a:t>
            </a:r>
            <a:r>
              <a:rPr lang="en-US" sz="1400" baseline="30000" dirty="0" smtClean="0">
                <a:solidFill>
                  <a:srgbClr val="FF0000"/>
                </a:solidFill>
              </a:rPr>
              <a:t>35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    (</a:t>
            </a:r>
            <a:r>
              <a:rPr lang="en-US" sz="1400" dirty="0" smtClean="0">
                <a:solidFill>
                  <a:srgbClr val="FF0000"/>
                </a:solidFill>
              </a:rPr>
              <a:t>10%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15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</a:t>
            </a:r>
            <a:r>
              <a:rPr lang="en-US" sz="1400" dirty="0" smtClean="0">
                <a:solidFill>
                  <a:srgbClr val="7030A0"/>
                </a:solidFill>
              </a:rPr>
              <a:t>1 x 10</a:t>
            </a:r>
            <a:r>
              <a:rPr lang="en-US" sz="1400" baseline="30000" dirty="0" smtClean="0">
                <a:solidFill>
                  <a:srgbClr val="7030A0"/>
                </a:solidFill>
              </a:rPr>
              <a:t>36 </a:t>
            </a:r>
            <a:r>
              <a:rPr lang="en-US" sz="1400" dirty="0" smtClean="0"/>
              <a:t>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r>
              <a:rPr lang="en-US" sz="1400" b="1" dirty="0" smtClean="0"/>
              <a:t>       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7030A0"/>
                </a:solidFill>
              </a:rPr>
              <a:t>50%</a:t>
            </a:r>
            <a:r>
              <a:rPr lang="en-US" sz="1400" dirty="0" smtClean="0"/>
              <a:t> of available beam time: </a:t>
            </a:r>
            <a:r>
              <a:rPr lang="en-US" sz="1400" dirty="0" err="1" smtClean="0"/>
              <a:t>I</a:t>
            </a:r>
            <a:r>
              <a:rPr lang="en-US" sz="1400" baseline="-25000" dirty="0" err="1" smtClean="0"/>
              <a:t>av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= 75 </a:t>
            </a:r>
            <a:r>
              <a:rPr lang="en-US" sz="1400" dirty="0" err="1" smtClean="0"/>
              <a:t>nA</a:t>
            </a:r>
            <a:r>
              <a:rPr lang="en-US" sz="1400" dirty="0" smtClean="0"/>
              <a:t>)</a:t>
            </a:r>
          </a:p>
          <a:p>
            <a:pPr marL="1389063" lvl="2">
              <a:spcBef>
                <a:spcPts val="600"/>
              </a:spcBef>
              <a:spcAft>
                <a:spcPts val="600"/>
              </a:spcAft>
              <a:tabLst>
                <a:tab pos="815975" algn="l"/>
                <a:tab pos="1192213" algn="l"/>
              </a:tabLst>
            </a:pPr>
            <a:endParaRPr lang="en-US" sz="1400" dirty="0" smtClean="0"/>
          </a:p>
          <a:p>
            <a:pPr marL="792163"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Systematic uncertainty in beam polarization measurement </a:t>
            </a:r>
            <a:r>
              <a:rPr lang="en-US" sz="1400" dirty="0" smtClean="0"/>
              <a:t>(</a:t>
            </a:r>
            <a:r>
              <a:rPr lang="en-US" sz="1100" dirty="0" smtClean="0"/>
              <a:t>scale uncertainty</a:t>
            </a:r>
            <a:r>
              <a:rPr lang="en-US" sz="1400" dirty="0" smtClean="0"/>
              <a:t>)</a:t>
            </a:r>
          </a:p>
          <a:p>
            <a:pPr marL="423863" algn="ctr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/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&lt;5%</a:t>
            </a:r>
            <a:endParaRPr lang="en-US" sz="1600" dirty="0" smtClean="0">
              <a:latin typeface="Symbol" pitchFamily="18" charset="2"/>
            </a:endParaRPr>
          </a:p>
          <a:p>
            <a:pPr marL="423863">
              <a:spcBef>
                <a:spcPts val="600"/>
              </a:spcBef>
              <a:spcAft>
                <a:spcPts val="600"/>
              </a:spcAft>
              <a:buNone/>
              <a:tabLst>
                <a:tab pos="815975" algn="l"/>
                <a:tab pos="1192213" algn="l"/>
              </a:tabLst>
            </a:pPr>
            <a:endParaRPr lang="en-US" sz="14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    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Fermilab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5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3619-D988-4EA5-8E87-AA1E2F70E3F7}" type="slidenum">
              <a:rPr lang="en-US"/>
              <a:pPr/>
              <a:t>39</a:t>
            </a:fld>
            <a:endParaRPr lang="en-US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362200" y="6172200"/>
            <a:ext cx="473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Rate = (DY events/min) X </a:t>
            </a:r>
            <a:r>
              <a:rPr lang="en-US" b="1" dirty="0" err="1">
                <a:solidFill>
                  <a:srgbClr val="FF0000"/>
                </a:solidFill>
              </a:rPr>
              <a:t>ε</a:t>
            </a:r>
            <a:r>
              <a:rPr lang="en-US" b="1" baseline="-25000" dirty="0" err="1">
                <a:solidFill>
                  <a:srgbClr val="FF0000"/>
                </a:solidFill>
              </a:rPr>
              <a:t>exp</a:t>
            </a:r>
            <a:r>
              <a:rPr lang="en-US" b="1" baseline="-25000" dirty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  = 1865/day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066800"/>
          <a:ext cx="8001000" cy="48814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11000" dist="190500" dir="5400000" sy="-100000" algn="bl" rotWithShape="0"/>
                </a:effectLst>
                <a:tableStyleId>{D113A9D2-9D6B-4929-AA2D-F23B5EE8CBE7}</a:tableStyleId>
              </a:tblPr>
              <a:tblGrid>
                <a:gridCol w="3737320"/>
                <a:gridCol w="4263680"/>
              </a:tblGrid>
              <a:tr h="149440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</a:t>
                      </a:r>
                      <a:r>
                        <a:rPr lang="en-US" sz="2400" baseline="0" dirty="0" smtClean="0"/>
                        <a:t>  LH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      ρ</a:t>
                      </a:r>
                      <a:r>
                        <a:rPr lang="en-US" sz="2400" baseline="-25000" dirty="0" smtClean="0"/>
                        <a:t>H2</a:t>
                      </a:r>
                    </a:p>
                    <a:p>
                      <a:r>
                        <a:rPr lang="en-US" sz="2400" baseline="-25000" dirty="0" smtClean="0"/>
                        <a:t>   </a:t>
                      </a:r>
                      <a:r>
                        <a:rPr lang="en-US" sz="2400" baseline="0" dirty="0" smtClean="0"/>
                        <a:t>    </a:t>
                      </a:r>
                      <a:r>
                        <a:rPr lang="en-US" sz="2400" baseline="0" dirty="0" err="1" smtClean="0"/>
                        <a:t>I</a:t>
                      </a:r>
                      <a:r>
                        <a:rPr lang="en-US" sz="2400" baseline="-25000" dirty="0" err="1" smtClean="0"/>
                        <a:t>av</a:t>
                      </a:r>
                      <a:endParaRPr lang="en-US" sz="2400" baseline="0" dirty="0" smtClean="0"/>
                    </a:p>
                    <a:p>
                      <a:r>
                        <a:rPr lang="en-US" baseline="0" dirty="0" smtClean="0"/>
                        <a:t>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400" dirty="0" smtClean="0"/>
                        <a:t> 50.8 cm</a:t>
                      </a:r>
                    </a:p>
                    <a:p>
                      <a:r>
                        <a:rPr lang="en-US" sz="2400" dirty="0" smtClean="0"/>
                        <a:t>   0.0678 g/cm</a:t>
                      </a:r>
                      <a:r>
                        <a:rPr lang="en-US" sz="2400" baseline="30000" dirty="0" smtClean="0"/>
                        <a:t>3</a:t>
                      </a:r>
                    </a:p>
                    <a:p>
                      <a:r>
                        <a:rPr lang="en-US" sz="2400" baseline="30000" dirty="0" smtClean="0"/>
                        <a:t>     </a:t>
                      </a:r>
                      <a:r>
                        <a:rPr lang="en-US" sz="2400" baseline="0" dirty="0" smtClean="0"/>
                        <a:t>9.5 x 10</a:t>
                      </a:r>
                      <a:r>
                        <a:rPr lang="en-US" sz="2400" baseline="30000" dirty="0" smtClean="0"/>
                        <a:t>10</a:t>
                      </a:r>
                      <a:r>
                        <a:rPr lang="en-US" sz="2400" baseline="0" dirty="0" smtClean="0"/>
                        <a:t> p/s (= 15nA)</a:t>
                      </a:r>
                      <a:endParaRPr lang="en-US" sz="2400" baseline="30000" dirty="0" smtClean="0"/>
                    </a:p>
                  </a:txBody>
                  <a:tcPr>
                    <a:cell3D prstMaterial="dkEdge">
                      <a:bevel w="114300" prst="hardEdge"/>
                      <a:lightRig rig="flood" dir="t"/>
                    </a:cell3D>
                    <a:noFill/>
                  </a:tcPr>
                </a:tc>
              </a:tr>
              <a:tr h="483858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2400" dirty="0" err="1" smtClean="0"/>
                        <a:t>L</a:t>
                      </a:r>
                      <a:r>
                        <a:rPr lang="en-US" sz="2400" baseline="-25000" dirty="0" err="1" smtClean="0"/>
                        <a:t>av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</a:t>
                      </a:r>
                      <a:r>
                        <a:rPr lang="en-US" sz="2400" dirty="0" smtClean="0"/>
                        <a:t>2</a:t>
                      </a:r>
                      <a:r>
                        <a:rPr lang="en-US" sz="2400" baseline="0" dirty="0" smtClean="0"/>
                        <a:t> x 10</a:t>
                      </a:r>
                      <a:r>
                        <a:rPr lang="en-US" sz="2400" baseline="30000" dirty="0" smtClean="0"/>
                        <a:t>35</a:t>
                      </a:r>
                      <a:r>
                        <a:rPr lang="en-US" sz="2400" baseline="0" dirty="0" smtClean="0"/>
                        <a:t> cm</a:t>
                      </a:r>
                      <a:r>
                        <a:rPr lang="en-US" sz="2400" baseline="30000" dirty="0" smtClean="0"/>
                        <a:t>-2</a:t>
                      </a:r>
                      <a:r>
                        <a:rPr lang="en-US" sz="2400" baseline="0" dirty="0" smtClean="0"/>
                        <a:t> s</a:t>
                      </a:r>
                      <a:r>
                        <a:rPr lang="en-US" sz="2400" baseline="30000" dirty="0" smtClean="0"/>
                        <a:t>-1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203220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</a:t>
                      </a:r>
                      <a:r>
                        <a:rPr lang="en-US" sz="2400" dirty="0" err="1" smtClean="0"/>
                        <a:t>Ω</a:t>
                      </a:r>
                      <a:r>
                        <a:rPr lang="en-US" sz="2400" dirty="0" smtClean="0"/>
                        <a:t> (acceptance)</a:t>
                      </a:r>
                    </a:p>
                    <a:p>
                      <a:r>
                        <a:rPr lang="en-US" sz="2400" dirty="0" smtClean="0"/>
                        <a:t>       </a:t>
                      </a:r>
                      <a:r>
                        <a:rPr lang="en-US" sz="2400" dirty="0" err="1" smtClean="0"/>
                        <a:t>ε</a:t>
                      </a:r>
                      <a:r>
                        <a:rPr lang="en-US" sz="2400" baseline="-25000" dirty="0" err="1" smtClean="0"/>
                        <a:t>t</a:t>
                      </a:r>
                      <a:r>
                        <a:rPr lang="en-US" sz="2400" baseline="-25000" dirty="0" smtClean="0"/>
                        <a:t> </a:t>
                      </a:r>
                      <a:r>
                        <a:rPr lang="en-US" sz="2400" baseline="0" dirty="0" smtClean="0"/>
                        <a:t> (trigger)</a:t>
                      </a:r>
                      <a:endParaRPr lang="en-US" sz="2400" baseline="-25000" dirty="0" smtClean="0"/>
                    </a:p>
                    <a:p>
                      <a:r>
                        <a:rPr lang="en-US" sz="2400" baseline="-25000" dirty="0" smtClean="0"/>
                        <a:t>        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ε</a:t>
                      </a:r>
                      <a:r>
                        <a:rPr lang="en-US" sz="2400" baseline="-25000" dirty="0" err="1" smtClean="0"/>
                        <a:t>r</a:t>
                      </a:r>
                      <a:r>
                        <a:rPr lang="en-US" sz="2400" baseline="-25000" dirty="0" smtClean="0"/>
                        <a:t>   </a:t>
                      </a:r>
                      <a:r>
                        <a:rPr lang="en-US" sz="2400" baseline="0" dirty="0" smtClean="0"/>
                        <a:t>(reconstruction)</a:t>
                      </a:r>
                      <a:endParaRPr lang="en-US" sz="2400" baseline="-25000" dirty="0" smtClean="0"/>
                    </a:p>
                    <a:p>
                      <a:r>
                        <a:rPr lang="en-US" sz="2400" baseline="-25000" dirty="0" smtClean="0"/>
                        <a:t>        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</a:t>
                      </a:r>
                      <a:r>
                        <a:rPr lang="en-US" sz="2400" baseline="-25000" dirty="0" err="1" smtClean="0"/>
                        <a:t>spill</a:t>
                      </a:r>
                      <a:endParaRPr lang="en-US" sz="2400" baseline="-25000" dirty="0" smtClean="0"/>
                    </a:p>
                    <a:p>
                      <a:r>
                        <a:rPr lang="en-US" sz="2400" baseline="-25000" dirty="0" smtClean="0"/>
                        <a:t>           </a:t>
                      </a:r>
                      <a:r>
                        <a:rPr lang="en-US" sz="2400" baseline="0" dirty="0" err="1" smtClean="0"/>
                        <a:t>n</a:t>
                      </a:r>
                      <a:r>
                        <a:rPr lang="en-US" sz="2400" baseline="-25000" dirty="0" err="1" smtClean="0"/>
                        <a:t>spill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  <a:r>
                        <a:rPr lang="en-US" sz="2400" dirty="0" smtClean="0"/>
                        <a:t>0.02</a:t>
                      </a:r>
                    </a:p>
                    <a:p>
                      <a:r>
                        <a:rPr lang="en-US" sz="2400" dirty="0" smtClean="0"/>
                        <a:t>   0.8</a:t>
                      </a:r>
                    </a:p>
                    <a:p>
                      <a:r>
                        <a:rPr lang="en-US" sz="2400" dirty="0" smtClean="0"/>
                        <a:t>   0.5</a:t>
                      </a:r>
                    </a:p>
                    <a:p>
                      <a:r>
                        <a:rPr lang="en-US" sz="2400" dirty="0" smtClean="0"/>
                        <a:t>   2 sec</a:t>
                      </a:r>
                    </a:p>
                    <a:p>
                      <a:r>
                        <a:rPr lang="en-US" sz="2400" dirty="0" smtClean="0"/>
                        <a:t>   3/min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870945"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2400" baseline="0" dirty="0" smtClean="0"/>
                        <a:t>Number of DY events </a:t>
                      </a:r>
                    </a:p>
                    <a:p>
                      <a:r>
                        <a:rPr lang="en-US" sz="2400" baseline="0" dirty="0" smtClean="0"/>
                        <a:t>      </a:t>
                      </a:r>
                      <a:r>
                        <a:rPr lang="en-US" sz="2400" baseline="0" dirty="0" err="1" smtClean="0"/>
                        <a:t>ε</a:t>
                      </a:r>
                      <a:r>
                        <a:rPr lang="en-US" sz="2400" baseline="-25000" dirty="0" err="1" smtClean="0"/>
                        <a:t>exp</a:t>
                      </a:r>
                      <a:r>
                        <a:rPr lang="en-US" sz="2400" baseline="-25000" dirty="0" smtClean="0"/>
                        <a:t>  </a:t>
                      </a:r>
                      <a:r>
                        <a:rPr lang="en-US" sz="2400" baseline="0" dirty="0" smtClean="0"/>
                        <a:t> (experimental)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2400" dirty="0" smtClean="0"/>
                        <a:t>  3730 /day</a:t>
                      </a:r>
                    </a:p>
                    <a:p>
                      <a:r>
                        <a:rPr lang="en-US" sz="2400" dirty="0" smtClean="0"/>
                        <a:t>   0.5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Rate Estimates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lorenzon\Documents\talks\pol-DY\pics\Sivers_f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07" y="1676401"/>
            <a:ext cx="4027714" cy="2819400"/>
          </a:xfrm>
          <a:prstGeom prst="rect">
            <a:avLst/>
          </a:prstGeom>
          <a:noFill/>
        </p:spPr>
      </p:pic>
      <p:sp>
        <p:nvSpPr>
          <p:cNvPr id="7172" name="Subtitle 2"/>
          <p:cNvSpPr>
            <a:spLocks noGrp="1"/>
          </p:cNvSpPr>
          <p:nvPr>
            <p:ph idx="1"/>
          </p:nvPr>
        </p:nvSpPr>
        <p:spPr>
          <a:xfrm>
            <a:off x="228600" y="1371600"/>
            <a:ext cx="4876800" cy="4724400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describes transverse-momentum </a:t>
            </a:r>
            <a:br>
              <a:rPr lang="en-US" dirty="0" smtClean="0"/>
            </a:br>
            <a:r>
              <a:rPr lang="en-US" dirty="0" smtClean="0"/>
              <a:t>distribution of </a:t>
            </a:r>
            <a:r>
              <a:rPr lang="en-US" dirty="0" err="1" smtClean="0">
                <a:solidFill>
                  <a:srgbClr val="C00000"/>
                </a:solidFill>
              </a:rPr>
              <a:t>unpolarized</a:t>
            </a:r>
            <a:r>
              <a:rPr lang="en-US" dirty="0" smtClean="0">
                <a:solidFill>
                  <a:srgbClr val="C00000"/>
                </a:solidFill>
              </a:rPr>
              <a:t> quarks </a:t>
            </a:r>
            <a:r>
              <a:rPr lang="en-US" dirty="0" smtClean="0"/>
              <a:t>inside transversely </a:t>
            </a:r>
            <a:r>
              <a:rPr lang="en-US" dirty="0" smtClean="0">
                <a:solidFill>
                  <a:srgbClr val="C00000"/>
                </a:solidFill>
              </a:rPr>
              <a:t>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captures </a:t>
            </a:r>
            <a:r>
              <a:rPr lang="en-US" dirty="0" smtClean="0">
                <a:solidFill>
                  <a:srgbClr val="C00000"/>
                </a:solidFill>
              </a:rPr>
              <a:t>non-</a:t>
            </a:r>
            <a:r>
              <a:rPr lang="en-US" dirty="0" err="1" smtClean="0">
                <a:solidFill>
                  <a:srgbClr val="C00000"/>
                </a:solidFill>
              </a:rPr>
              <a:t>perturbative</a:t>
            </a:r>
            <a:r>
              <a:rPr lang="en-US" dirty="0" smtClean="0"/>
              <a:t> spin-orbit </a:t>
            </a:r>
            <a:br>
              <a:rPr lang="en-US" dirty="0" smtClean="0"/>
            </a:br>
            <a:r>
              <a:rPr lang="en-US" dirty="0" smtClean="0"/>
              <a:t>coupling effects inside a polarized proton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Sivers function is naïve time-reversal odd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leads to</a:t>
            </a:r>
            <a:endParaRPr lang="en-US" sz="1050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sin</a:t>
            </a:r>
            <a:r>
              <a:rPr lang="en-US" sz="1600" dirty="0" smtClean="0">
                <a:latin typeface="Symbol" pitchFamily="18" charset="2"/>
              </a:rPr>
              <a:t>(f </a:t>
            </a:r>
            <a:r>
              <a:rPr lang="en-US" sz="1600" dirty="0" smtClean="0"/>
              <a:t>–</a:t>
            </a:r>
            <a:r>
              <a:rPr lang="en-US" sz="1600" dirty="0" smtClean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asymmetry in SIDIS</a:t>
            </a:r>
          </a:p>
          <a:p>
            <a:pPr lvl="1" eaLnBrk="1" hangingPunct="1"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</a:t>
            </a:r>
            <a:r>
              <a:rPr lang="en-US" sz="1600" dirty="0" err="1" smtClean="0"/>
              <a:t>sin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/>
              <a:t>b</a:t>
            </a:r>
            <a:r>
              <a:rPr lang="en-US" sz="1600" dirty="0" smtClean="0"/>
              <a:t> asymmetry in </a:t>
            </a:r>
            <a:r>
              <a:rPr lang="en-US" sz="1600" dirty="0" err="1" smtClean="0"/>
              <a:t>Drell</a:t>
            </a:r>
            <a:r>
              <a:rPr lang="en-US" sz="1600" dirty="0" smtClean="0"/>
              <a:t>-Yan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measured in SIDIS (HERMES, COMPASS)</a:t>
            </a:r>
          </a:p>
          <a:p>
            <a:pPr>
              <a:spcBef>
                <a:spcPts val="8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future measurements at Jlab@12 </a:t>
            </a:r>
            <a:r>
              <a:rPr lang="en-US" dirty="0" err="1" smtClean="0"/>
              <a:t>GeV</a:t>
            </a:r>
            <a:r>
              <a:rPr lang="en-US" dirty="0" smtClean="0"/>
              <a:t> planned</a:t>
            </a:r>
            <a:endParaRPr lang="en-US" sz="8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587EA9-4A7D-41F0-9184-D2DF1A3992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202668"/>
            <a:ext cx="381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5486400" y="1582579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rgbClr val="C00000"/>
                </a:solidFill>
                <a:latin typeface="+mn-lt"/>
              </a:rPr>
              <a:t>Anselmino et al. 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(arXiv:1107.4446 [</a:t>
            </a:r>
            <a:r>
              <a:rPr lang="en-US" sz="1000" b="1" dirty="0" err="1" smtClean="0">
                <a:solidFill>
                  <a:srgbClr val="C00000"/>
                </a:solidFill>
                <a:latin typeface="+mn-lt"/>
              </a:rPr>
              <a:t>hep</a:t>
            </a:r>
            <a:r>
              <a:rPr lang="en-US" sz="1000" b="1" dirty="0" smtClean="0">
                <a:solidFill>
                  <a:srgbClr val="C00000"/>
                </a:solidFill>
                <a:latin typeface="+mn-lt"/>
              </a:rPr>
              <a:t>-ph])</a:t>
            </a:r>
            <a:endParaRPr lang="en-US" sz="1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5181600" y="4648200"/>
            <a:ext cx="396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      First moment of Sivers functions: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u-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and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d-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Sivers have opposite signs,</a:t>
            </a:r>
            <a:r>
              <a:rPr lang="en-US" sz="16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of roughly equal magnitude</a:t>
            </a: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 rot="-1500000" flipV="1">
            <a:off x="5060416" y="4417746"/>
            <a:ext cx="523767" cy="45719"/>
          </a:xfrm>
          <a:prstGeom prst="rightArrow">
            <a:avLst/>
          </a:prstGeom>
          <a:solidFill>
            <a:srgbClr val="25339B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tabLst>
                <a:tab pos="749300" algn="l"/>
              </a:tabLst>
              <a:defRPr/>
            </a:pPr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40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Conclusions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15042" name="Picture 2" descr="C:\Users\lorenzon\Documents\talks\pol-DY\TrentoII_Page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5318"/>
            <a:ext cx="8686800" cy="651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ABB6E-6271-46EC-8AF8-D507A8E41E06}" type="slidenum">
              <a:rPr lang="en-US"/>
              <a:pPr/>
              <a:t>41</a:t>
            </a:fld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16066" name="Picture 2" descr="C:\Users\lorenzon\Documents\talks\pol-DY\TrentoII_Page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lorenzon\Documents\talks\pol-DY\pics\COMPASS-Siversp-DGLAP-ev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17320"/>
            <a:ext cx="3733800" cy="1752600"/>
          </a:xfrm>
          <a:prstGeom prst="rect">
            <a:avLst/>
          </a:prstGeom>
          <a:noFill/>
        </p:spPr>
      </p:pic>
      <p:pic>
        <p:nvPicPr>
          <p:cNvPr id="44" name="Picture 3" descr="C:\Users\lorenzon\Documents\talks\pol-DY\pics\COMPASS-prel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91067"/>
            <a:ext cx="4359275" cy="2968625"/>
          </a:xfrm>
          <a:prstGeom prst="rect">
            <a:avLst/>
          </a:prstGeom>
          <a:noFill/>
        </p:spPr>
      </p:pic>
      <p:sp>
        <p:nvSpPr>
          <p:cNvPr id="30722" name="Subtitle 2"/>
          <p:cNvSpPr>
            <a:spLocks noGrp="1"/>
          </p:cNvSpPr>
          <p:nvPr>
            <p:ph idx="1"/>
          </p:nvPr>
        </p:nvSpPr>
        <p:spPr>
          <a:xfrm>
            <a:off x="1447800" y="6096000"/>
            <a:ext cx="6858000" cy="381000"/>
          </a:xfrm>
        </p:spPr>
        <p:txBody>
          <a:bodyPr/>
          <a:lstStyle/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Comparable measurements needed in </a:t>
            </a:r>
            <a:r>
              <a:rPr lang="en-US" b="1" dirty="0" err="1" smtClean="0">
                <a:solidFill>
                  <a:srgbClr val="C00000"/>
                </a:solidFill>
              </a:rPr>
              <a:t>Drell</a:t>
            </a:r>
            <a:r>
              <a:rPr lang="en-US" b="1" dirty="0" smtClean="0">
                <a:solidFill>
                  <a:srgbClr val="C00000"/>
                </a:solidFill>
              </a:rPr>
              <a:t>-Yan process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Asymmetry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 SIDIS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80F2-E94A-4CBB-8376-E1880B701F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16002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HERMES (p)</a:t>
            </a:r>
          </a:p>
        </p:txBody>
      </p:sp>
      <p:pic>
        <p:nvPicPr>
          <p:cNvPr id="122885" name="Picture 5" descr="C:\Users\lorenzon\Documents\talks\pol-DY\pics\hermesp-sivers-nd-pi-nolabl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91067"/>
            <a:ext cx="3733800" cy="25908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 bwMode="auto">
          <a:xfrm>
            <a:off x="1066800" y="14672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2305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066800" y="3067467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1955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1357313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30000" dirty="0" smtClean="0">
                <a:solidFill>
                  <a:srgbClr val="CC3399"/>
                </a:solidFill>
                <a:latin typeface="Symbol" pitchFamily="18" charset="2"/>
              </a:rPr>
              <a:t>0</a:t>
            </a:r>
            <a:endParaRPr lang="en-US" sz="1600" b="1" baseline="3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299126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702388" y="4557713"/>
            <a:ext cx="3048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81600" y="3067467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096000" y="1447800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943600" y="2305467"/>
            <a:ext cx="381000" cy="228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1433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195513"/>
            <a:ext cx="45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C3399"/>
                </a:solidFill>
                <a:latin typeface="+mn-lt"/>
              </a:rPr>
              <a:t>h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1600" y="5651212"/>
            <a:ext cx="3657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x                          z                P</a:t>
            </a:r>
            <a:r>
              <a:rPr lang="en-US" sz="1300" b="1" baseline="-25000" dirty="0" smtClean="0">
                <a:latin typeface="+mn-lt"/>
              </a:rPr>
              <a:t>T</a:t>
            </a:r>
            <a:r>
              <a:rPr lang="en-US" sz="1300" b="1" dirty="0" smtClean="0">
                <a:latin typeface="+mn-lt"/>
              </a:rPr>
              <a:t> (</a:t>
            </a:r>
            <a:r>
              <a:rPr lang="en-US" sz="1300" b="1" dirty="0" err="1" smtClean="0">
                <a:latin typeface="+mn-lt"/>
              </a:rPr>
              <a:t>GeV</a:t>
            </a:r>
            <a:r>
              <a:rPr lang="en-US" sz="1300" b="1" dirty="0" smtClean="0">
                <a:latin typeface="+mn-lt"/>
              </a:rPr>
              <a:t>)</a:t>
            </a:r>
            <a:endParaRPr lang="en-US" sz="1300" b="1" baseline="-25000" dirty="0">
              <a:latin typeface="+mn-lt"/>
            </a:endParaRPr>
          </a:p>
        </p:txBody>
      </p:sp>
      <p:pic>
        <p:nvPicPr>
          <p:cNvPr id="54" name="Picture 6" descr="C:\Users\lorenzon\Documents\talks\pol-DY\pics\compassd-fit11-nolabl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974812"/>
            <a:ext cx="3733800" cy="1752600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 bwMode="auto">
          <a:xfrm>
            <a:off x="5410200" y="40510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94105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+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10200" y="4889212"/>
            <a:ext cx="1524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57800" y="473681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3399"/>
                </a:solidFill>
                <a:latin typeface="Symbol" pitchFamily="18" charset="2"/>
              </a:rPr>
              <a:t>p</a:t>
            </a:r>
            <a:r>
              <a:rPr lang="en-US" sz="1600" b="1" baseline="40000" dirty="0" smtClean="0">
                <a:solidFill>
                  <a:srgbClr val="CC3399"/>
                </a:solidFill>
                <a:latin typeface="Symbol" pitchFamily="18" charset="2"/>
              </a:rPr>
              <a:t>-</a:t>
            </a:r>
            <a:endParaRPr lang="en-US" sz="1600" b="1" baseline="40000" dirty="0">
              <a:solidFill>
                <a:srgbClr val="CC3399"/>
              </a:solidFill>
              <a:latin typeface="Symbol" pitchFamily="18" charset="2"/>
            </a:endParaRPr>
          </a:p>
        </p:txBody>
      </p:sp>
      <p:sp>
        <p:nvSpPr>
          <p:cNvPr id="59" name="TextBox 9"/>
          <p:cNvSpPr txBox="1">
            <a:spLocks noChangeArrowheads="1"/>
          </p:cNvSpPr>
          <p:nvPr/>
        </p:nvSpPr>
        <p:spPr bwMode="auto">
          <a:xfrm>
            <a:off x="5943600" y="1066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(p</a:t>
            </a:r>
            <a:r>
              <a:rPr lang="en-US" b="1" dirty="0">
                <a:solidFill>
                  <a:srgbClr val="0099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5943600" y="3670012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Arial" pitchFamily="34" charset="0"/>
              </a:rPr>
              <a:t>COMPASS (d)</a:t>
            </a:r>
            <a:endParaRPr lang="en-US" b="1" dirty="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304800" y="4710113"/>
            <a:ext cx="411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Global fit to sin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–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Arial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 asymmetry in SIDIS (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HERMES (p), COMPASS (p), COMPASS (d)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Access to transverse-momentum dependent distribution (TMD) functions 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Sivers,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, etc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Transversely Polarized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Sivers function in single-transverse spin asymmetries (sea quarks or valence quarks)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>
                <a:solidFill>
                  <a:srgbClr val="3333FF"/>
                </a:solidFill>
              </a:rPr>
              <a:t>valence</a:t>
            </a:r>
            <a:r>
              <a:rPr lang="en-US" sz="1600" dirty="0" smtClean="0"/>
              <a:t> quarks constrain SIDIS data much more than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quarks</a:t>
            </a:r>
          </a:p>
          <a:p>
            <a:pPr lvl="3"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Symbol" pitchFamily="18" charset="2"/>
              </a:rPr>
              <a:t>   - </a:t>
            </a:r>
            <a:r>
              <a:rPr lang="en-US" sz="1600" dirty="0" smtClean="0"/>
              <a:t>global fits indicate that </a:t>
            </a:r>
            <a:r>
              <a:rPr lang="en-US" sz="1600" dirty="0" smtClean="0">
                <a:solidFill>
                  <a:srgbClr val="C00000"/>
                </a:solidFill>
              </a:rPr>
              <a:t>sea</a:t>
            </a:r>
            <a:r>
              <a:rPr lang="en-US" sz="1600" dirty="0" smtClean="0"/>
              <a:t> quark Sivers function is </a:t>
            </a:r>
            <a:r>
              <a:rPr lang="en-US" sz="1600" dirty="0" smtClean="0">
                <a:solidFill>
                  <a:srgbClr val="C00000"/>
                </a:solidFill>
              </a:rPr>
              <a:t>small</a:t>
            </a:r>
            <a:endParaRPr lang="en-US" dirty="0" smtClean="0">
              <a:solidFill>
                <a:srgbClr val="C00000"/>
              </a:solidFill>
            </a:endParaRP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   Boer-</a:t>
            </a:r>
            <a:r>
              <a:rPr lang="en-US" sz="1600" dirty="0" err="1" smtClean="0"/>
              <a:t>Mulders</a:t>
            </a:r>
            <a:r>
              <a:rPr lang="en-US" sz="1600" dirty="0" smtClean="0"/>
              <a:t> function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baryon production, incl. </a:t>
            </a:r>
            <a:r>
              <a:rPr lang="en-US" sz="1600" dirty="0" err="1" smtClean="0"/>
              <a:t>pseudoscalar</a:t>
            </a:r>
            <a:r>
              <a:rPr lang="en-US" sz="1600" dirty="0" smtClean="0"/>
              <a:t> and vector meson production,</a:t>
            </a:r>
            <a:br>
              <a:rPr lang="en-US" sz="1600" dirty="0" smtClean="0"/>
            </a:br>
            <a:r>
              <a:rPr lang="en-US" sz="1600" dirty="0" smtClean="0"/>
              <a:t>elastic scattering, two-particle correlations, J/</a:t>
            </a:r>
            <a:r>
              <a:rPr lang="el-GR" sz="1600" dirty="0" smtClean="0"/>
              <a:t>ψ</a:t>
            </a:r>
            <a:r>
              <a:rPr lang="en-US" sz="1600" dirty="0" smtClean="0"/>
              <a:t> and charm production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33FF"/>
                </a:solidFill>
              </a:rPr>
              <a:t>Beam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Target</a:t>
            </a:r>
            <a:r>
              <a:rPr lang="en-US" dirty="0" smtClean="0"/>
              <a:t> Transversely Polarized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/>
              <a:t>flavor asymmetry of sea-quark polarization</a:t>
            </a:r>
          </a:p>
          <a:p>
            <a:pPr lvl="2">
              <a:spcBef>
                <a:spcPts val="600"/>
              </a:spcBef>
              <a:buFont typeface="Times New Roman" pitchFamily="18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err="1" smtClean="0"/>
              <a:t>transversity</a:t>
            </a:r>
            <a:r>
              <a:rPr lang="en-US" sz="1600" dirty="0" smtClean="0"/>
              <a:t> (quark     anti-quark for pp collisions)</a:t>
            </a:r>
          </a:p>
          <a:p>
            <a:pPr lvl="3">
              <a:spcBef>
                <a:spcPts val="600"/>
              </a:spcBef>
              <a:buFont typeface="Arial" pitchFamily="34" charset="0"/>
              <a:buNone/>
              <a:tabLst>
                <a:tab pos="815975" algn="l"/>
                <a:tab pos="1192213" algn="l"/>
              </a:tabLst>
            </a:pPr>
            <a:r>
              <a:rPr lang="en-US" sz="1600" dirty="0" smtClean="0"/>
              <a:t>  </a:t>
            </a:r>
            <a:r>
              <a:rPr lang="en-US" sz="1600" dirty="0" smtClean="0">
                <a:latin typeface="Symbol" pitchFamily="18" charset="2"/>
              </a:rPr>
              <a:t>- </a:t>
            </a:r>
            <a:r>
              <a:rPr lang="en-US" sz="1600" dirty="0" smtClean="0"/>
              <a:t> anti-quark </a:t>
            </a:r>
            <a:r>
              <a:rPr lang="en-US" sz="1600" dirty="0" err="1" smtClean="0"/>
              <a:t>transversity</a:t>
            </a:r>
            <a:r>
              <a:rPr lang="en-US" sz="1600" dirty="0" smtClean="0"/>
              <a:t> might be very small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743200" y="3505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1" name="Equation" r:id="rId4" imgW="164814" imgH="177492" progId="Equation.DSMT4">
                  <p:embed/>
                </p:oleObj>
              </mc:Choice>
              <mc:Fallback>
                <p:oleObj name="Equation" r:id="rId4" imgW="164814" imgH="177492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05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53193"/>
              </p:ext>
            </p:extLst>
          </p:nvPr>
        </p:nvGraphicFramePr>
        <p:xfrm>
          <a:off x="3352800" y="5029200"/>
          <a:ext cx="2286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2" name="Equation" r:id="rId6" imgW="164814" imgH="177492" progId="Equation.DSMT4">
                  <p:embed/>
                </p:oleObj>
              </mc:Choice>
              <mc:Fallback>
                <p:oleObj name="Equation" r:id="rId6" imgW="164814" imgH="177492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2286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85800"/>
            <a:ext cx="2485593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Yet Done!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2241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Polarized </a:t>
            </a:r>
            <a:r>
              <a:rPr lang="en-US" sz="2400" b="1" kern="0" dirty="0" err="1" smtClean="0">
                <a:solidFill>
                  <a:srgbClr val="190EFF"/>
                </a:solidFill>
                <a:latin typeface="Arial"/>
                <a:sym typeface="Arial" pitchFamily="34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latin typeface="Arial"/>
                <a:sym typeface="Arial" pitchFamily="34" charset="0"/>
              </a:rPr>
              <a:t>-Yan Experiment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179638"/>
            <a:ext cx="19177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133600"/>
            <a:ext cx="2471738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53000" y="23749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n-lt"/>
              </a:rPr>
              <a:t>SIDIS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23749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00B050"/>
                </a:solidFill>
                <a:latin typeface="+mn-lt"/>
              </a:rPr>
              <a:t>Drell</a:t>
            </a:r>
            <a:r>
              <a:rPr lang="en-US" sz="1600" dirty="0">
                <a:solidFill>
                  <a:srgbClr val="00B050"/>
                </a:solidFill>
                <a:latin typeface="+mn-lt"/>
              </a:rPr>
              <a:t>-Yan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6858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>
                <a:solidFill>
                  <a:srgbClr val="1C11FD"/>
                </a:solidFill>
                <a:latin typeface="+mn-lt"/>
              </a:rPr>
              <a:t>Similar Physics </a:t>
            </a:r>
            <a:r>
              <a:rPr lang="en-US" dirty="0" smtClean="0">
                <a:solidFill>
                  <a:srgbClr val="1C11FD"/>
                </a:solidFill>
                <a:latin typeface="+mn-lt"/>
              </a:rPr>
              <a:t>Reach as </a:t>
            </a:r>
            <a:r>
              <a:rPr lang="en-US" dirty="0">
                <a:solidFill>
                  <a:srgbClr val="1C11FD"/>
                </a:solidFill>
                <a:latin typeface="+mn-lt"/>
              </a:rPr>
              <a:t>SIDIS: 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kern="0" dirty="0" err="1">
                <a:latin typeface="+mn-lt"/>
                <a:ea typeface="+mn-ea"/>
                <a:cs typeface="+mn-cs"/>
                <a:sym typeface="Arial" pitchFamily="34" charset="0"/>
              </a:rPr>
              <a:t>parton</a:t>
            </a: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level understanding of nucleon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ea typeface="+mn-ea"/>
                <a:cs typeface="+mn-cs"/>
                <a:sym typeface="Arial" pitchFamily="34" charset="0"/>
              </a:rPr>
              <a:t> electromagnetic probe  </a:t>
            </a:r>
          </a:p>
          <a:p>
            <a:pPr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            </a:t>
            </a:r>
            <a:r>
              <a:rPr lang="en-US" kern="0" dirty="0" err="1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timelike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Drell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-Yan)      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       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vs.  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  </a:t>
            </a:r>
            <a:r>
              <a:rPr lang="en-US" kern="0" dirty="0" err="1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spacelike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(SIDIS</a:t>
            </a:r>
            <a:r>
              <a:rPr lang="en-US" kern="0" dirty="0">
                <a:solidFill>
                  <a:srgbClr val="1C11FD"/>
                </a:solidFill>
                <a:latin typeface="+mn-lt"/>
                <a:ea typeface="+mn-ea"/>
                <a:cs typeface="+mn-cs"/>
                <a:sym typeface="Arial" pitchFamily="34" charset="0"/>
              </a:rPr>
              <a:t>) virtual photon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00163" lvl="2" indent="-398463" algn="l">
              <a:spcBef>
                <a:spcPts val="1800"/>
              </a:spcBef>
              <a:buClr>
                <a:srgbClr val="3A9D33"/>
              </a:buClr>
              <a:buSzPct val="150000"/>
              <a:tabLst>
                <a:tab pos="815975" algn="l"/>
                <a:tab pos="1192213" algn="l"/>
              </a:tabLst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3886200"/>
            <a:ext cx="86868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>
                <a:solidFill>
                  <a:srgbClr val="1C11FD"/>
                </a:solidFill>
                <a:latin typeface="+mn-lt"/>
              </a:rPr>
              <a:t>Cleanest probe to study </a:t>
            </a:r>
            <a:r>
              <a:rPr lang="en-US" dirty="0" err="1">
                <a:solidFill>
                  <a:srgbClr val="1C11FD"/>
                </a:solidFill>
                <a:latin typeface="+mn-lt"/>
              </a:rPr>
              <a:t>hadron</a:t>
            </a:r>
            <a:r>
              <a:rPr lang="en-US" dirty="0">
                <a:solidFill>
                  <a:srgbClr val="1C11FD"/>
                </a:solidFill>
                <a:latin typeface="+mn-lt"/>
              </a:rPr>
              <a:t> structure:</a:t>
            </a:r>
            <a:endParaRPr lang="en-US" b="1" dirty="0">
              <a:solidFill>
                <a:srgbClr val="1C11FD"/>
              </a:solidFill>
              <a:latin typeface="+mn-lt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hadron</a:t>
            </a:r>
            <a:r>
              <a:rPr lang="en-US" sz="1600" dirty="0">
                <a:latin typeface="Arial" pitchFamily="34" charset="0"/>
              </a:rPr>
              <a:t> beam and convolution of </a:t>
            </a:r>
            <a:r>
              <a:rPr lang="en-US" sz="1600" dirty="0" err="1">
                <a:latin typeface="Arial" pitchFamily="34" charset="0"/>
              </a:rPr>
              <a:t>parton</a:t>
            </a:r>
            <a:r>
              <a:rPr lang="en-US" sz="1600" dirty="0">
                <a:latin typeface="Arial" pitchFamily="34" charset="0"/>
              </a:rPr>
              <a:t> distributions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QCD final state effects 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</a:rPr>
              <a:t> no fragmentation process</a:t>
            </a: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>
                <a:latin typeface="Arial" pitchFamily="34" charset="0"/>
                <a:sym typeface="Arial" pitchFamily="34" charset="0"/>
              </a:rPr>
              <a:t> ability to select sea quark distribution</a:t>
            </a:r>
          </a:p>
          <a:p>
            <a:pPr marL="285750" indent="-285750" algn="l">
              <a:spcBef>
                <a:spcPts val="600"/>
              </a:spcBef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1C11FD"/>
                </a:solidFill>
                <a:latin typeface="Arial" pitchFamily="34" charset="0"/>
              </a:rPr>
              <a:t>Assuming factorization valid in QCD: </a:t>
            </a:r>
            <a:r>
              <a:rPr lang="en-US" dirty="0" smtClean="0">
                <a:latin typeface="Arial" pitchFamily="34" charset="0"/>
              </a:rPr>
              <a:t>allows </a:t>
            </a:r>
            <a:r>
              <a:rPr lang="en-US" dirty="0">
                <a:latin typeface="Arial" pitchFamily="34" charset="0"/>
              </a:rPr>
              <a:t>direct production of </a:t>
            </a:r>
            <a:r>
              <a:rPr lang="en-US" dirty="0" smtClean="0">
                <a:latin typeface="Arial" pitchFamily="34" charset="0"/>
              </a:rPr>
              <a:t>two transverse </a:t>
            </a:r>
            <a:r>
              <a:rPr lang="en-US" dirty="0">
                <a:latin typeface="Arial" pitchFamily="34" charset="0"/>
              </a:rPr>
              <a:t>momentum-dependent distribution (TMD) 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functions (Sivers, Boer-Mulders, </a:t>
            </a:r>
            <a:r>
              <a:rPr lang="en-US" dirty="0" err="1">
                <a:latin typeface="Arial" pitchFamily="34" charset="0"/>
              </a:rPr>
              <a:t>etc</a:t>
            </a:r>
            <a:r>
              <a:rPr lang="en-US" dirty="0" smtClean="0">
                <a:latin typeface="Arial" pitchFamily="34" charset="0"/>
              </a:rPr>
              <a:t>)</a:t>
            </a:r>
          </a:p>
          <a:p>
            <a:pPr marL="285750" indent="-285750" algn="l">
              <a:spcBef>
                <a:spcPts val="600"/>
              </a:spcBef>
              <a:buClr>
                <a:srgbClr val="0000FF"/>
              </a:buClr>
              <a:buSzPct val="150000"/>
              <a:buFont typeface="Arial" panose="020B0604020202020204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1C11FD"/>
                </a:solidFill>
              </a:rPr>
              <a:t>Assuming universality valid in QCD: </a:t>
            </a:r>
            <a:r>
              <a:rPr lang="en-US" dirty="0" smtClean="0"/>
              <a:t>DF in DY and SIDIS are identical</a:t>
            </a:r>
            <a:endParaRPr lang="en-US" b="1" kern="0" dirty="0">
              <a:sym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2133600"/>
            <a:ext cx="33718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133600"/>
            <a:ext cx="34290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096000" y="3657600"/>
            <a:ext cx="2895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A. </a:t>
            </a:r>
            <a:r>
              <a:rPr lang="en-US" sz="1200" dirty="0" err="1">
                <a:solidFill>
                  <a:srgbClr val="C00000"/>
                </a:solidFill>
                <a:latin typeface="+mn-lt"/>
              </a:rPr>
              <a:t>Kotzinian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200" dirty="0">
                <a:solidFill>
                  <a:srgbClr val="C00000"/>
                </a:solidFill>
              </a:rPr>
              <a:t>DY workshop, CERN, 4/10</a:t>
            </a:r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err="1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Drell</a:t>
            </a:r>
            <a:r>
              <a:rPr lang="en-US" sz="2400" b="1" dirty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 Yan Process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57200" y="914400"/>
            <a:ext cx="86868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solidFill>
                  <a:srgbClr val="1C11FD"/>
                </a:solidFill>
                <a:latin typeface="+mn-lt"/>
              </a:rPr>
              <a:t>DY cross section at LO:</a:t>
            </a:r>
            <a:endParaRPr lang="en-US" b="1" kern="0" dirty="0">
              <a:solidFill>
                <a:srgbClr val="1C11FD"/>
              </a:solidFill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1991" name="Rectangle 7"/>
          <p:cNvSpPr txBox="1">
            <a:spLocks noChangeArrowheads="1"/>
          </p:cNvSpPr>
          <p:nvPr/>
        </p:nvSpPr>
        <p:spPr bwMode="auto">
          <a:xfrm>
            <a:off x="457200" y="5562600"/>
            <a:ext cx="8686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600"/>
              </a:spcBef>
              <a:buSzPct val="200000"/>
              <a:tabLst>
                <a:tab pos="815975" algn="l"/>
                <a:tab pos="1192213" algn="l"/>
              </a:tabLst>
            </a:pPr>
            <a:endParaRPr lang="en-US" b="1" dirty="0" smtClean="0">
              <a:solidFill>
                <a:srgbClr val="1C11FD"/>
              </a:solidFill>
              <a:latin typeface="Arial" pitchFamily="34" charset="0"/>
              <a:sym typeface="Arial" pitchFamily="34" charset="0"/>
            </a:endParaRPr>
          </a:p>
          <a:p>
            <a:pPr marL="703263" lvl="1" indent="-334963" algn="l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Arial" pitchFamily="34" charset="0"/>
              </a:rPr>
              <a:t> with the asymmetry amplitude: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5F7EE-0D7F-40B9-AAEA-D0EC6DD489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1996" name="Title 28"/>
          <p:cNvSpPr txBox="1">
            <a:spLocks/>
          </p:cNvSpPr>
          <p:nvPr/>
        </p:nvSpPr>
        <p:spPr bwMode="auto">
          <a:xfrm>
            <a:off x="457200" y="228600"/>
            <a:ext cx="8001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200"/>
              </a:spcBef>
            </a:pPr>
            <a:r>
              <a:rPr lang="en-US" sz="2400" b="1" dirty="0" smtClean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pitchFamily="34" charset="0"/>
              </a:rPr>
              <a:t>Leading order DY Cross Section</a:t>
            </a:r>
            <a:endParaRPr lang="en-US" sz="2400" b="1" dirty="0">
              <a:solidFill>
                <a:srgbClr val="190EFF"/>
              </a:solidFill>
              <a:latin typeface="+mj-lt"/>
              <a:ea typeface="ヒラギノ角ゴ ProN W6"/>
              <a:cs typeface="ヒラギノ角ゴ ProN W6"/>
              <a:sym typeface="Arial" pitchFamily="34" charset="0"/>
            </a:endParaRPr>
          </a:p>
        </p:txBody>
      </p:sp>
      <p:pic>
        <p:nvPicPr>
          <p:cNvPr id="163843" name="Picture 3" descr="C:\Users\lorenzon\Documents\Pol-DY\proposal\DY-ang-d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588" y="914400"/>
            <a:ext cx="5321412" cy="3348038"/>
          </a:xfrm>
          <a:prstGeom prst="rect">
            <a:avLst/>
          </a:prstGeom>
          <a:noFill/>
        </p:spPr>
      </p:pic>
      <p:sp>
        <p:nvSpPr>
          <p:cNvPr id="19" name="Right Brace 18"/>
          <p:cNvSpPr/>
          <p:nvPr/>
        </p:nvSpPr>
        <p:spPr bwMode="auto">
          <a:xfrm>
            <a:off x="8763000" y="3886200"/>
            <a:ext cx="76200" cy="381000"/>
          </a:xfrm>
          <a:prstGeom prst="rightBrace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029200" y="3200400"/>
            <a:ext cx="1905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0" y="3276600"/>
            <a:ext cx="1676400" cy="276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Sivers Mechanism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63845" name="Picture 5" descr="C:\Users\lorenzon\Documents\Pol-DY\proposal\Sivers-TM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00600"/>
            <a:ext cx="3352800" cy="58528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743200" y="4953000"/>
            <a:ext cx="1676400" cy="2762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Sivers function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400800" y="4876800"/>
            <a:ext cx="3048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pic>
        <p:nvPicPr>
          <p:cNvPr id="163846" name="Picture 6" descr="C:\Users\lorenzon\Documents\Pol-DY\proposal\Asy-a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51" y="5867400"/>
            <a:ext cx="996949" cy="498475"/>
          </a:xfrm>
          <a:prstGeom prst="rect">
            <a:avLst/>
          </a:prstGeom>
          <a:noFill/>
        </p:spPr>
      </p:pic>
      <p:pic>
        <p:nvPicPr>
          <p:cNvPr id="163847" name="Picture 7" descr="C:\Users\lorenzon\Documents\Pol-DY\proposal\CollinsSoperAng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600200"/>
            <a:ext cx="2644737" cy="1447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20" grpId="0" animBg="1"/>
      <p:bldP spid="18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Subtitle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T-odd observables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SSA observable </a:t>
            </a:r>
            <a:r>
              <a:rPr lang="en-US" sz="1400" dirty="0" smtClean="0"/>
              <a:t>~                 </a:t>
            </a:r>
            <a:r>
              <a:rPr lang="en-US" sz="1600" dirty="0" smtClean="0"/>
              <a:t>     </a:t>
            </a:r>
            <a:r>
              <a:rPr lang="en-US" sz="1600" dirty="0" smtClean="0">
                <a:solidFill>
                  <a:srgbClr val="1C11FD"/>
                </a:solidFill>
              </a:rPr>
              <a:t>odd</a:t>
            </a:r>
            <a:r>
              <a:rPr lang="en-US" sz="1600" dirty="0" smtClean="0"/>
              <a:t> under naïve </a:t>
            </a:r>
            <a:r>
              <a:rPr lang="en-US" sz="1600" dirty="0" smtClean="0">
                <a:solidFill>
                  <a:srgbClr val="1C11FD"/>
                </a:solidFill>
              </a:rPr>
              <a:t>Time-Reversal </a:t>
            </a:r>
            <a:endParaRPr lang="en-US" sz="1600" b="1" dirty="0" smtClean="0">
              <a:solidFill>
                <a:srgbClr val="1C11FD"/>
              </a:solidFill>
            </a:endParaRPr>
          </a:p>
          <a:p>
            <a:pPr lvl="1" eaLnBrk="1" hangingPunct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since QCD amplitudes are T-even, must arise from interference </a:t>
            </a:r>
            <a:br>
              <a:rPr lang="en-US" sz="1600" dirty="0" smtClean="0"/>
            </a:br>
            <a:r>
              <a:rPr lang="en-US" sz="1600" dirty="0" smtClean="0"/>
              <a:t> (between spin-flip and non-flip amplitudes with different phases) </a:t>
            </a:r>
          </a:p>
          <a:p>
            <a:pPr eaLnBrk="1" hangingPunct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Cannot come from </a:t>
            </a:r>
            <a:r>
              <a:rPr lang="en-US" dirty="0" err="1" smtClean="0"/>
              <a:t>perturbative</a:t>
            </a:r>
            <a:r>
              <a:rPr lang="en-US" dirty="0" smtClean="0"/>
              <a:t> </a:t>
            </a:r>
            <a:r>
              <a:rPr lang="en-US" dirty="0" err="1" smtClean="0"/>
              <a:t>subprocess</a:t>
            </a:r>
            <a:r>
              <a:rPr lang="en-US" dirty="0" smtClean="0"/>
              <a:t> </a:t>
            </a:r>
            <a:r>
              <a:rPr lang="en-US" dirty="0" err="1" smtClean="0"/>
              <a:t>xsec</a:t>
            </a:r>
            <a:r>
              <a:rPr lang="en-US" dirty="0" smtClean="0"/>
              <a:t> at high energies: </a:t>
            </a:r>
            <a:endParaRPr lang="en-US" sz="800" dirty="0" smtClean="0">
              <a:solidFill>
                <a:srgbClr val="1C11FD"/>
              </a:solidFill>
            </a:endParaRP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i="1" dirty="0" smtClean="0"/>
              <a:t>q</a:t>
            </a:r>
            <a:r>
              <a:rPr lang="en-US" sz="1600" dirty="0" smtClean="0"/>
              <a:t>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flip suppressed by 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need      suppressed loop-diagram to generate necessary phase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at hard (enough) scales, SSA’s must arise from soft physics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A T-odd function like        must arise from interference  (How?)</a:t>
            </a: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soft gluons: “gauge links” required for color gauge invariance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such soft gluon re-interactions with the soft </a:t>
            </a:r>
            <a:r>
              <a:rPr lang="en-US" sz="1600" dirty="0" err="1" smtClean="0"/>
              <a:t>wavefunction</a:t>
            </a:r>
            <a:r>
              <a:rPr lang="en-US" sz="1600" dirty="0" smtClean="0"/>
              <a:t> are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A50021"/>
                </a:solidFill>
              </a:rPr>
              <a:t>final (or initial) state interactions </a:t>
            </a:r>
            <a:r>
              <a:rPr lang="en-US" sz="1600" dirty="0" smtClean="0"/>
              <a:t>… and maybe </a:t>
            </a:r>
            <a:r>
              <a:rPr lang="en-US" sz="1600" dirty="0" smtClean="0">
                <a:solidFill>
                  <a:srgbClr val="A50021"/>
                </a:solidFill>
              </a:rPr>
              <a:t>process dependent!</a:t>
            </a:r>
          </a:p>
          <a:p>
            <a:pPr lvl="1">
              <a:spcBef>
                <a:spcPts val="12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leads to sign change: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Sivers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Function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747963" y="3505200"/>
          <a:ext cx="3571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1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505200"/>
                        <a:ext cx="3571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628900" y="1185863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2" name="Equation" r:id="rId6" imgW="736280" imgH="253890" progId="Equation.DSMT4">
                  <p:embed/>
                </p:oleObj>
              </mc:Choice>
              <mc:Fallback>
                <p:oleObj name="Equation" r:id="rId6" imgW="736280" imgH="25389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185863"/>
                        <a:ext cx="1104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581400" y="2486025"/>
          <a:ext cx="762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3" name="Equation" r:id="rId8" imgW="494870" imgH="266469" progId="Equation.DSMT4">
                  <p:embed/>
                </p:oleObj>
              </mc:Choice>
              <mc:Fallback>
                <p:oleObj name="Equation" r:id="rId8" imgW="494870" imgH="266469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486025"/>
                        <a:ext cx="762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524000" y="2819400"/>
          <a:ext cx="296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4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19400"/>
                        <a:ext cx="2968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67400" y="4276725"/>
            <a:ext cx="2362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and produce a T-odd effect!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(also need           )</a:t>
            </a: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7167563" y="4505325"/>
          <a:ext cx="5286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5" name="Equation" r:id="rId12" imgW="419100" imgH="228600" progId="Equation.DSMT4">
                  <p:embed/>
                </p:oleObj>
              </mc:Choice>
              <mc:Fallback>
                <p:oleObj name="Equation" r:id="rId12" imgW="419100" imgH="2286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505325"/>
                        <a:ext cx="528637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67600" y="6248400"/>
            <a:ext cx="1447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e.g. </a:t>
            </a:r>
            <a:r>
              <a:rPr lang="en-US" sz="1400" dirty="0" err="1">
                <a:latin typeface="+mn-lt"/>
              </a:rPr>
              <a:t>Drell</a:t>
            </a:r>
            <a:r>
              <a:rPr lang="en-US" sz="1400" dirty="0">
                <a:latin typeface="+mn-lt"/>
              </a:rPr>
              <a:t>-Yan)</a:t>
            </a: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3068638" y="6210300"/>
          <a:ext cx="171291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76" name="Equation" r:id="rId14" imgW="1155700" imgH="292100" progId="Equation.DSMT4">
                  <p:embed/>
                </p:oleObj>
              </mc:Choice>
              <mc:Fallback>
                <p:oleObj name="Equation" r:id="rId14" imgW="1155700" imgH="2921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6210300"/>
                        <a:ext cx="1712912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2344" name="Picture 8" descr="C:\Users\lorenzon\Documents\talks\pol-DY\pics\mulders-DY+g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73432" y="4876800"/>
            <a:ext cx="1818168" cy="14478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457200" y="3886200"/>
            <a:ext cx="5562600" cy="1219200"/>
            <a:chOff x="457200" y="3886200"/>
            <a:chExt cx="5562600" cy="1219200"/>
          </a:xfrm>
        </p:grpSpPr>
        <p:pic>
          <p:nvPicPr>
            <p:cNvPr id="2" name="Picture 70" descr="C:\Users\lorenzon\Documents\talks\pol-DY\pics\Sivers-interference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3400" y="3962400"/>
              <a:ext cx="5410200" cy="1143000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 bwMode="auto">
            <a:xfrm>
              <a:off x="457200" y="3886200"/>
              <a:ext cx="152400" cy="1219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7200" y="3950208"/>
              <a:ext cx="5562600" cy="76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49300" algn="l"/>
                </a:tabLst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ヒラギノ角ゴ ProN W3" charset="0"/>
                <a:cs typeface="ヒラギノ角ゴ ProN W3" charset="0"/>
                <a:sym typeface="Helvetica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3810000"/>
            <a:ext cx="2362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Brodsky, Hwang &amp; Smith (2002)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26003</TotalTime>
  <Pages>0</Pages>
  <Words>3941</Words>
  <Characters>0</Characters>
  <Application>Microsoft Macintosh PowerPoint</Application>
  <PresentationFormat>On-screen Show (4:3)</PresentationFormat>
  <Lines>0</Lines>
  <Paragraphs>785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Calibri</vt:lpstr>
      <vt:lpstr>Helvetica</vt:lpstr>
      <vt:lpstr>E906 Title &amp; Box</vt:lpstr>
      <vt:lpstr>Reg Title &amp; Box</vt:lpstr>
      <vt:lpstr>Equation</vt:lpstr>
      <vt:lpstr>Polarized Drell-Yan at Fermilab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Xiaodong Jiang</cp:lastModifiedBy>
  <cp:revision>617</cp:revision>
  <dcterms:modified xsi:type="dcterms:W3CDTF">2014-02-18T21:23:00Z</dcterms:modified>
</cp:coreProperties>
</file>