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embeddings/oleObject24.bin" ContentType="application/vnd.openxmlformats-officedocument.oleObject"/>
  <Override PartName="/ppt/slides/slide14.xml" ContentType="application/vnd.openxmlformats-officedocument.presentationml.slide+xml"/>
  <Default Extension="rels" ContentType="application/vnd.openxmlformats-package.relationships+xml"/>
  <Override PartName="/ppt/embeddings/oleObject8.bin" ContentType="application/vnd.openxmlformats-officedocument.oleObject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16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embeddings/oleObject31.bin" ContentType="application/vnd.openxmlformats-officedocument.oleObject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embeddings/oleObject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slides/slide27.xml" ContentType="application/vnd.openxmlformats-officedocument.presentationml.slide+xml"/>
  <Default Extension="vml" ContentType="application/vnd.openxmlformats-officedocument.vmlDrawing"/>
  <Override PartName="/ppt/embeddings/oleObject30.bin" ContentType="application/vnd.openxmlformats-officedocument.oleObject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embeddings/oleObject29.bin" ContentType="application/vnd.openxmlformats-officedocument.oleObject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embeddings/oleObject14.bin" ContentType="application/vnd.openxmlformats-officedocument.oleObject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embeddings/oleObject36.bin" ContentType="application/vnd.openxmlformats-officedocument.oleObject"/>
  <Override PartName="/ppt/slides/slide35.xml" ContentType="application/vnd.openxmlformats-officedocument.presentationml.slide+xml"/>
  <Override PartName="/ppt/embeddings/oleObject12.bin" ContentType="application/vnd.openxmlformats-officedocument.oleObject"/>
  <Override PartName="/ppt/slides/slide3.xml" ContentType="application/vnd.openxmlformats-officedocument.presentationml.slide+xml"/>
  <Override PartName="/ppt/embeddings/oleObject28.bin" ContentType="application/vnd.openxmlformats-officedocument.oleObject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embeddings/oleObject13.bin" ContentType="application/vnd.openxmlformats-officedocument.oleObject"/>
  <Override PartName="/ppt/embeddings/oleObject35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embeddings/oleObject34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embeddings/oleObject33.bin" ContentType="application/vnd.openxmlformats-officedocument.oleObject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embeddings/oleObject32.bin" ContentType="application/vnd.openxmlformats-officedocument.oleObject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0" r:id="rId36"/>
    <p:sldId id="291" r:id="rId37"/>
    <p:sldId id="293" r:id="rId38"/>
    <p:sldId id="294" r:id="rId39"/>
    <p:sldId id="301" r:id="rId40"/>
    <p:sldId id="295" r:id="rId41"/>
    <p:sldId id="296" r:id="rId42"/>
    <p:sldId id="299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25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ict"/><Relationship Id="rId4" Type="http://schemas.openxmlformats.org/officeDocument/2006/relationships/image" Target="../media/image69.pict"/><Relationship Id="rId1" Type="http://schemas.openxmlformats.org/officeDocument/2006/relationships/image" Target="../media/image18.pict"/><Relationship Id="rId2" Type="http://schemas.openxmlformats.org/officeDocument/2006/relationships/image" Target="../media/image67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Relationship Id="rId2" Type="http://schemas.openxmlformats.org/officeDocument/2006/relationships/image" Target="../media/image72.pict"/><Relationship Id="rId3" Type="http://schemas.openxmlformats.org/officeDocument/2006/relationships/image" Target="../media/image73.pict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ict"/><Relationship Id="rId4" Type="http://schemas.openxmlformats.org/officeDocument/2006/relationships/image" Target="../media/image77.pict"/><Relationship Id="rId1" Type="http://schemas.openxmlformats.org/officeDocument/2006/relationships/image" Target="../media/image74.pict"/><Relationship Id="rId2" Type="http://schemas.openxmlformats.org/officeDocument/2006/relationships/image" Target="../media/image75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ict"/><Relationship Id="rId2" Type="http://schemas.openxmlformats.org/officeDocument/2006/relationships/image" Target="../media/image79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5" Type="http://schemas.openxmlformats.org/officeDocument/2006/relationships/image" Target="../media/image15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ict"/><Relationship Id="rId4" Type="http://schemas.openxmlformats.org/officeDocument/2006/relationships/image" Target="../media/image21.pict"/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Relationship Id="rId2" Type="http://schemas.openxmlformats.org/officeDocument/2006/relationships/image" Target="../media/image27.pict"/><Relationship Id="rId3" Type="http://schemas.openxmlformats.org/officeDocument/2006/relationships/image" Target="../media/image2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33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39709-7770-8C48-92A0-F534898CD94C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2D820-BDB4-9544-89B7-15DB30282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69B3B-8DBD-374F-81EC-FD72809BE9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6916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Today I</a:t>
            </a:r>
            <a:r>
              <a:rPr lang="en-US" baseline="0" dirty="0" smtClean="0"/>
              <a:t> will present the latest observation from the </a:t>
            </a:r>
            <a:r>
              <a:rPr lang="en-US" baseline="0" dirty="0" err="1" smtClean="0"/>
              <a:t>MiniBooNE</a:t>
            </a:r>
            <a:r>
              <a:rPr lang="en-US" baseline="0" dirty="0" smtClean="0"/>
              <a:t> experiment. I will give a brief motivation and description of the experiment, present the latest anti-neutrino data, make a comparison the the old LSND results, and if the is enough time, talk about the future of the experiment.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2D820-BDB4-9544-89B7-15DB302826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40" y="113772"/>
            <a:ext cx="7771680" cy="4493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8E26-54CB-694C-894E-FCBFFBC24431}" type="datetimeFigureOut">
              <a:rPr lang="en-US" smtClean="0"/>
              <a:pPr/>
              <a:t>7/25/11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C548-E505-DD4D-BF0C-882185F10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5" Type="http://schemas.openxmlformats.org/officeDocument/2006/relationships/image" Target="../media/image39.pdf"/><Relationship Id="rId6" Type="http://schemas.openxmlformats.org/officeDocument/2006/relationships/image" Target="../media/image40.png"/><Relationship Id="rId7" Type="http://schemas.openxmlformats.org/officeDocument/2006/relationships/image" Target="../media/image41.pdf"/><Relationship Id="rId8" Type="http://schemas.openxmlformats.org/officeDocument/2006/relationships/image" Target="../media/image42.png"/><Relationship Id="rId9" Type="http://schemas.openxmlformats.org/officeDocument/2006/relationships/image" Target="../media/image43.pdf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oleObject" Target="../embeddings/oleObject1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df"/><Relationship Id="rId3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61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nucl-th/1/au:+Antonov_A/0/1/0/all/0/1" TargetMode="External"/><Relationship Id="rId4" Type="http://schemas.openxmlformats.org/officeDocument/2006/relationships/hyperlink" Target="http://arxiv.org/find/nucl-th/1/au:+Ivanov_M/0/1/0/all/0/1" TargetMode="External"/><Relationship Id="rId5" Type="http://schemas.openxmlformats.org/officeDocument/2006/relationships/hyperlink" Target="http://arxiv.org/find/nucl-th/1/au:+Caballero_J/0/1/0/all/0/1" TargetMode="External"/><Relationship Id="rId6" Type="http://schemas.openxmlformats.org/officeDocument/2006/relationships/hyperlink" Target="http://arxiv.org/find/nucl-th/1/au:+Barbaro_M/0/1/0/all/0/1" TargetMode="External"/><Relationship Id="rId7" Type="http://schemas.openxmlformats.org/officeDocument/2006/relationships/hyperlink" Target="http://arxiv.org/find/nucl-th/1/au:+Udias_J/0/1/0/all/0/1" TargetMode="External"/><Relationship Id="rId8" Type="http://schemas.openxmlformats.org/officeDocument/2006/relationships/hyperlink" Target="http://arxiv.org/find/nucl-th/1/au:+Guerra_E/0/1/0/all/0/1" TargetMode="External"/><Relationship Id="rId9" Type="http://schemas.openxmlformats.org/officeDocument/2006/relationships/hyperlink" Target="http://arxiv.org/format/1103.0636" TargetMode="External"/><Relationship Id="rId10" Type="http://schemas.openxmlformats.org/officeDocument/2006/relationships/hyperlink" Target="http://arxiv.org/find/nucl-th/1/au:+Meucci_A/0/1/0/all/0/1" TargetMode="External"/><Relationship Id="rId11" Type="http://schemas.openxmlformats.org/officeDocument/2006/relationships/hyperlink" Target="http://arxiv.org/find/nucl-th/1/au:+Giusti_C/0/1/0/all/0/1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rxiv.org/format/1104.012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4.bin"/><Relationship Id="rId7" Type="http://schemas.openxmlformats.org/officeDocument/2006/relationships/image" Target="../media/image81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oleObject" Target="../embeddings/oleObject35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oleObject" Target="../embeddings/oleObject3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3" Type="http://schemas.openxmlformats.org/officeDocument/2006/relationships/hyperlink" Target="http://arxiv.org/abs/1107.377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png"/><Relationship Id="rId12" Type="http://schemas.openxmlformats.org/officeDocument/2006/relationships/image" Target="../media/image99.pdf"/><Relationship Id="rId13" Type="http://schemas.openxmlformats.org/officeDocument/2006/relationships/image" Target="../media/image1001.png"/><Relationship Id="rId14" Type="http://schemas.openxmlformats.org/officeDocument/2006/relationships/image" Target="../media/image100.pdf"/><Relationship Id="rId15" Type="http://schemas.openxmlformats.org/officeDocument/2006/relationships/image" Target="../media/image1021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df"/><Relationship Id="rId6" Type="http://schemas.openxmlformats.org/officeDocument/2006/relationships/image" Target="../media/image941.png"/><Relationship Id="rId7" Type="http://schemas.openxmlformats.org/officeDocument/2006/relationships/oleObject" Target="???" TargetMode="External"/><Relationship Id="rId8" Type="http://schemas.openxmlformats.org/officeDocument/2006/relationships/image" Target="../media/image97.pdf"/><Relationship Id="rId9" Type="http://schemas.openxmlformats.org/officeDocument/2006/relationships/image" Target="../media/image96.png"/><Relationship Id="rId10" Type="http://schemas.openxmlformats.org/officeDocument/2006/relationships/image" Target="../media/image98.pd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Problems In Quasi-Elastic Neutrino-Nucleus Scattering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0200" y="5537200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Gerry Garvey</a:t>
            </a:r>
          </a:p>
          <a:p>
            <a:r>
              <a:rPr lang="en-US" dirty="0" smtClean="0"/>
              <a:t>LANL, P-25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867" y="5537200"/>
            <a:ext cx="196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LANL, P-25</a:t>
            </a:r>
          </a:p>
          <a:p>
            <a:r>
              <a:rPr lang="en-US" dirty="0" smtClean="0"/>
              <a:t>July 25,2011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067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Scaling in Electron Quasi-elastic Scattering (1)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8931" y="916001"/>
            <a:ext cx="804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energy transferred by the electron (</a:t>
            </a:r>
            <a:r>
              <a:rPr lang="en-US" dirty="0" err="1" smtClean="0"/>
              <a:t>ω</a:t>
            </a:r>
            <a:r>
              <a:rPr lang="en-US" dirty="0" smtClean="0"/>
              <a:t>), to a single  nucleon with initial Fermi momentum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933" y="1646366"/>
            <a:ext cx="724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N</a:t>
            </a:r>
            <a:r>
              <a:rPr lang="en-US" dirty="0" smtClean="0"/>
              <a:t> is the kinetic energy of the struck nucleon,</a:t>
            </a:r>
            <a:r>
              <a:rPr lang="en-US" i="1" dirty="0" smtClean="0"/>
              <a:t> E</a:t>
            </a:r>
            <a:r>
              <a:rPr lang="en-US" i="1" baseline="-25000" dirty="0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the separation energy of the struck nucleon, </a:t>
            </a:r>
            <a:r>
              <a:rPr lang="en-US" i="1" dirty="0" smtClean="0"/>
              <a:t>E</a:t>
            </a:r>
            <a:r>
              <a:rPr lang="en-US" i="1" baseline="-25000" dirty="0" smtClean="0"/>
              <a:t>R</a:t>
            </a:r>
            <a:r>
              <a:rPr lang="en-US" dirty="0" smtClean="0"/>
              <a:t> the recoil kinetic energy of the nucleus.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999" y="5537200"/>
            <a:ext cx="7857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scaling function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F(y,q</a:t>
            </a:r>
            <a:r>
              <a:rPr lang="en-US" i="1" dirty="0" smtClean="0"/>
              <a:t>) </a:t>
            </a:r>
            <a:r>
              <a:rPr lang="en-US" dirty="0" smtClean="0"/>
              <a:t>is formed from the measured cross section at 3- momentum transfer </a:t>
            </a:r>
            <a:r>
              <a:rPr lang="en-US" dirty="0" err="1" smtClean="0"/>
              <a:t>q</a:t>
            </a:r>
            <a:r>
              <a:rPr lang="en-US" dirty="0" smtClean="0"/>
              <a:t>, dividing out the incoherent single nucleon contributions at that three momentum transfer.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933" y="4118205"/>
            <a:ext cx="736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 of presenting the data as a function of </a:t>
            </a:r>
            <a:r>
              <a:rPr lang="en-US" i="1" dirty="0" err="1" smtClean="0"/>
              <a:t>q</a:t>
            </a:r>
            <a:r>
              <a:rPr lang="en-US" dirty="0" smtClean="0"/>
              <a:t> and </a:t>
            </a:r>
            <a:r>
              <a:rPr lang="en-US" dirty="0" err="1" smtClean="0"/>
              <a:t>ω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smtClean="0"/>
              <a:t>it can be expressed in terms of a single variable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i="1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1896534" y="4761346"/>
          <a:ext cx="4267200" cy="775854"/>
        </p:xfrm>
        <a:graphic>
          <a:graphicData uri="http://schemas.openxmlformats.org/presentationml/2006/ole">
            <p:oleObj spid="_x0000_s27651" r:id="rId3" imgW="2933700" imgH="520700" progId="">
              <p:embed/>
            </p:oleObj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1998135" y="1234534"/>
          <a:ext cx="270933" cy="270933"/>
        </p:xfrm>
        <a:graphic>
          <a:graphicData uri="http://schemas.openxmlformats.org/presentationml/2006/ole">
            <p:oleObj spid="_x0000_s27653" name="Equation" r:id="rId4" imgW="139700" imgH="190500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166533" y="1234535"/>
          <a:ext cx="1744134" cy="411832"/>
        </p:xfrm>
        <a:graphic>
          <a:graphicData uri="http://schemas.openxmlformats.org/presentationml/2006/ole">
            <p:oleObj spid="_x0000_s27654" name="Equation" r:id="rId5" imgW="1054100" imgH="203200" progId="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445683" y="2191279"/>
          <a:ext cx="5174192" cy="1926926"/>
        </p:xfrm>
        <a:graphic>
          <a:graphicData uri="http://schemas.openxmlformats.org/presentationml/2006/ole">
            <p:oleObj spid="_x0000_s27655" name="Equation" r:id="rId6" imgW="2959100" imgH="1206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19200" y="204913"/>
            <a:ext cx="7332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Scaling in Electron Quasi-elastic Scattering (2) 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8133"/>
            <a:ext cx="4622800" cy="34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/>
          <a:srcRect l="4396"/>
          <a:stretch>
            <a:fillRect/>
          </a:stretch>
        </p:blipFill>
        <p:spPr bwMode="auto">
          <a:xfrm>
            <a:off x="4439355" y="684863"/>
            <a:ext cx="4281311" cy="35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43867" y="713085"/>
            <a:ext cx="77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9200" y="1371600"/>
            <a:ext cx="135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137160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9067" y="5734050"/>
            <a:ext cx="755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Excuses (reasons) for failure </a:t>
            </a:r>
            <a:r>
              <a:rPr lang="en-US" sz="2400" dirty="0" err="1" smtClean="0"/>
              <a:t>y</a:t>
            </a:r>
            <a:r>
              <a:rPr lang="en-US" sz="2400" dirty="0" smtClean="0"/>
              <a:t> &gt; 0: meson exchange, </a:t>
            </a:r>
            <a:r>
              <a:rPr lang="en-US" sz="2400" dirty="0" err="1" smtClean="0"/>
              <a:t>pion</a:t>
            </a:r>
            <a:r>
              <a:rPr lang="en-US" sz="2400" dirty="0" smtClean="0"/>
              <a:t> production, tail of the delta.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999066" y="4326983"/>
          <a:ext cx="6807199" cy="914400"/>
        </p:xfrm>
        <a:graphic>
          <a:graphicData uri="http://schemas.openxmlformats.org/presentationml/2006/ole">
            <p:oleObj spid="_x0000_s28674" r:id="rId5" imgW="4521200" imgH="508000" progId="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219200" y="5256457"/>
          <a:ext cx="7552267" cy="477593"/>
        </p:xfrm>
        <a:graphic>
          <a:graphicData uri="http://schemas.openxmlformats.org/presentationml/2006/ole">
            <p:oleObj spid="_x0000_s28675" name="Equation" r:id="rId6" imgW="63881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773" y="508000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Super Scaling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8933" y="1337733"/>
            <a:ext cx="7941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fact that the nuclear density is nearly constant for A ≥ 12 leads one to ask, can scaling results be applied from 1 nucleus to another?   W.M. </a:t>
            </a:r>
            <a:r>
              <a:rPr lang="en-US" dirty="0" err="1" smtClean="0"/>
              <a:t>Alberico</a:t>
            </a:r>
            <a:r>
              <a:rPr lang="en-US" dirty="0" smtClean="0"/>
              <a:t>, et al Phys. Rev. </a:t>
            </a:r>
            <a:r>
              <a:rPr lang="en-US" b="1" dirty="0" smtClean="0"/>
              <a:t>C38</a:t>
            </a:r>
            <a:r>
              <a:rPr lang="en-US" dirty="0" smtClean="0"/>
              <a:t>, 1801(1988), T.W. Donnelly and I. Sick, Phys. Rev. </a:t>
            </a:r>
            <a:r>
              <a:rPr lang="en-US" b="1" dirty="0" smtClean="0"/>
              <a:t>C60</a:t>
            </a:r>
            <a:r>
              <a:rPr lang="en-US" dirty="0" smtClean="0"/>
              <a:t>, 065502 (1999)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3712" t="4718" r="4612" b="4989"/>
          <a:stretch>
            <a:fillRect/>
          </a:stretch>
        </p:blipFill>
        <p:spPr>
          <a:xfrm>
            <a:off x="237066" y="2538062"/>
            <a:ext cx="4321707" cy="3166533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181598" y="3037132"/>
          <a:ext cx="3134021" cy="1056217"/>
        </p:xfrm>
        <a:graphic>
          <a:graphicData uri="http://schemas.openxmlformats.org/presentationml/2006/ole">
            <p:oleObj spid="_x0000_s29698" r:id="rId4" imgW="2298700" imgH="7747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61465" y="2390801"/>
            <a:ext cx="3759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dimensionless scaling variable is employed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1465" y="4385733"/>
            <a:ext cx="335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linear scale: not bad for </a:t>
            </a:r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129867" y="4755065"/>
          <a:ext cx="603250" cy="291895"/>
        </p:xfrm>
        <a:graphic>
          <a:graphicData uri="http://schemas.openxmlformats.org/presentationml/2006/ole">
            <p:oleObj spid="_x0000_s29699" r:id="rId5" imgW="393700" imgH="1905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76550" y="5283200"/>
            <a:ext cx="394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Serious divergence above </a:t>
            </a: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7676643" y="5370870"/>
          <a:ext cx="600876" cy="281661"/>
        </p:xfrm>
        <a:graphic>
          <a:graphicData uri="http://schemas.openxmlformats.org/presentationml/2006/ole">
            <p:oleObj spid="_x0000_s29700" name="Equation" r:id="rId6" imgW="406400" imgH="190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60482"/>
            <a:ext cx="4564591" cy="336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734" y="206375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Separating Super Scaling into its Longitudinal and Transverse Responses  </a:t>
            </a:r>
            <a:r>
              <a:rPr lang="en-US" sz="2000" dirty="0" smtClean="0">
                <a:solidFill>
                  <a:srgbClr val="FF0000"/>
                </a:solidFill>
              </a:rPr>
              <a:t>Phys. Rev. </a:t>
            </a:r>
            <a:r>
              <a:rPr lang="en-US" sz="2000" b="1" dirty="0" smtClean="0">
                <a:solidFill>
                  <a:srgbClr val="FF0000"/>
                </a:solidFill>
              </a:rPr>
              <a:t>C60</a:t>
            </a:r>
            <a:r>
              <a:rPr lang="en-US" sz="2000" dirty="0" smtClean="0">
                <a:solidFill>
                  <a:srgbClr val="FF0000"/>
                </a:solidFill>
              </a:rPr>
              <a:t>, 065502 (1999)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733" y="1947333"/>
            <a:ext cx="169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7241" y="3776133"/>
            <a:ext cx="16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8875" y="4431267"/>
            <a:ext cx="688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responses are normalized so that in a Relativistic Fermi Gas Model: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253702" y="4800599"/>
          <a:ext cx="2047344" cy="448733"/>
        </p:xfrm>
        <a:graphic>
          <a:graphicData uri="http://schemas.openxmlformats.org/presentationml/2006/ole">
            <p:oleObj spid="_x0000_s30722" name="Equation" r:id="rId4" imgW="927100" imgH="2032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8875" y="5249332"/>
            <a:ext cx="715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f</a:t>
            </a:r>
            <a:r>
              <a:rPr lang="en-US" b="1" i="1" baseline="-25000" dirty="0" err="1" smtClean="0"/>
              <a:t>L</a:t>
            </a:r>
            <a:r>
              <a:rPr lang="en-US" b="1" dirty="0" smtClean="0"/>
              <a:t> satisfies the expected Coulomb sum rule. </a:t>
            </a:r>
            <a:r>
              <a:rPr lang="en-US" b="1" dirty="0" err="1" smtClean="0"/>
              <a:t>ie</a:t>
            </a:r>
            <a:r>
              <a:rPr lang="en-US" b="1" dirty="0" smtClean="0"/>
              <a:t>. It has the expected value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has mostly</a:t>
            </a:r>
            <a:r>
              <a:rPr lang="en-US" baseline="-25000" dirty="0" smtClean="0"/>
              <a:t> </a:t>
            </a:r>
            <a:r>
              <a:rPr lang="en-US" dirty="0" smtClean="0"/>
              <a:t>excuses (tail of the </a:t>
            </a:r>
            <a:r>
              <a:rPr lang="en-US" dirty="0" err="1" smtClean="0"/>
              <a:t>Δ</a:t>
            </a:r>
            <a:r>
              <a:rPr lang="en-US" dirty="0" smtClean="0"/>
              <a:t>, meson exchange, </a:t>
            </a:r>
            <a:r>
              <a:rPr lang="en-US" dirty="0" err="1" smtClean="0"/>
              <a:t>pion</a:t>
            </a:r>
            <a:r>
              <a:rPr lang="en-US" i="1" dirty="0" smtClean="0"/>
              <a:t> </a:t>
            </a:r>
            <a:r>
              <a:rPr lang="en-US" dirty="0" smtClean="0"/>
              <a:t>production etc.) Fine for fixed </a:t>
            </a:r>
            <a:r>
              <a:rPr lang="en-US" dirty="0" err="1" smtClean="0"/>
              <a:t>q</a:t>
            </a:r>
            <a:r>
              <a:rPr lang="en-US" dirty="0" smtClean="0"/>
              <a:t> and different A. Note divergence below </a:t>
            </a:r>
            <a:r>
              <a:rPr lang="en-US" dirty="0" err="1" smtClean="0"/>
              <a:t>ψ</a:t>
            </a:r>
            <a:r>
              <a:rPr lang="en-US" dirty="0" smtClean="0"/>
              <a:t>’=0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l="3716" r="3468"/>
          <a:stretch>
            <a:fillRect/>
          </a:stretch>
        </p:blipFill>
        <p:spPr>
          <a:xfrm>
            <a:off x="4725393" y="1160482"/>
            <a:ext cx="4418607" cy="3363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7375" y="3206750"/>
            <a:ext cx="168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0500" y="6321073"/>
            <a:ext cx="5867069" cy="4817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7999" y="6285033"/>
            <a:ext cx="511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Trouble even with the </a:t>
            </a:r>
            <a:r>
              <a:rPr lang="en-US" sz="2400" b="1" dirty="0" smtClean="0">
                <a:solidFill>
                  <a:srgbClr val="FFFF00"/>
                </a:solidFill>
              </a:rPr>
              <a:t>GOLD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3366FF"/>
                </a:solidFill>
              </a:rPr>
              <a:t>standard</a:t>
            </a:r>
            <a:endParaRPr lang="en-US" sz="2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781" y="243244"/>
            <a:ext cx="64546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Contrast of </a:t>
            </a:r>
            <a:r>
              <a:rPr lang="en-US" sz="3200" dirty="0" err="1" smtClean="0"/>
              <a:t>e</a:t>
            </a:r>
            <a:r>
              <a:rPr lang="en-US" sz="3200" dirty="0" smtClean="0"/>
              <a:t>-N with  ν-N Experiments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32125" y="1134287"/>
            <a:ext cx="7543196" cy="1805247"/>
            <a:chOff x="517071" y="1814286"/>
            <a:chExt cx="7543196" cy="1805247"/>
          </a:xfrm>
        </p:grpSpPr>
        <p:sp>
          <p:nvSpPr>
            <p:cNvPr id="4" name="TextBox 3"/>
            <p:cNvSpPr txBox="1"/>
            <p:nvPr/>
          </p:nvSpPr>
          <p:spPr>
            <a:xfrm>
              <a:off x="517071" y="2264224"/>
              <a:ext cx="2884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 Beam</a:t>
              </a:r>
              <a:r>
                <a:rPr lang="en-US" dirty="0" smtClean="0">
                  <a:latin typeface="Symbol" charset="2"/>
                  <a:cs typeface="Symbol" charset="2"/>
                </a:rPr>
                <a:t> ΔE</a:t>
              </a:r>
              <a:r>
                <a:rPr lang="en-US" dirty="0" smtClean="0"/>
                <a:t>/E ~10</a:t>
              </a:r>
              <a:r>
                <a:rPr lang="en-US" baseline="30000" dirty="0" smtClean="0"/>
                <a:t>-3</a:t>
              </a:r>
              <a:endParaRPr lang="en-US" baseline="30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58858" y="2884714"/>
              <a:ext cx="160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Magnetic </a:t>
              </a:r>
              <a:r>
                <a:rPr lang="en-US" dirty="0" err="1" smtClean="0"/>
                <a:t>Spectograph</a:t>
              </a:r>
              <a:endParaRPr lang="en-US" dirty="0"/>
            </a:p>
          </p:txBody>
        </p:sp>
        <p:grpSp>
          <p:nvGrpSpPr>
            <p:cNvPr id="6" name="Group 20"/>
            <p:cNvGrpSpPr/>
            <p:nvPr/>
          </p:nvGrpSpPr>
          <p:grpSpPr>
            <a:xfrm>
              <a:off x="943429" y="1814286"/>
              <a:ext cx="5787572" cy="1805247"/>
              <a:chOff x="943429" y="1814286"/>
              <a:chExt cx="5787572" cy="180524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943429" y="2159000"/>
                <a:ext cx="3302000" cy="18143"/>
              </a:xfrm>
              <a:prstGeom prst="straightConnector1">
                <a:avLst/>
              </a:prstGeom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6200000" flipV="1">
                <a:off x="3954744" y="2158204"/>
                <a:ext cx="5797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4245429" y="2177143"/>
                <a:ext cx="2485572" cy="1588"/>
              </a:xfrm>
              <a:prstGeom prst="straightConnector1">
                <a:avLst/>
              </a:prstGeom>
              <a:ln w="38100" cap="flat" cmpd="sng" algn="ctr">
                <a:solidFill>
                  <a:srgbClr val="C0504D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245429" y="2178731"/>
                <a:ext cx="1687285" cy="705983"/>
              </a:xfrm>
              <a:prstGeom prst="line">
                <a:avLst/>
              </a:prstGeom>
              <a:ln w="12700" cap="flat" cmpd="sng" algn="ctr">
                <a:solidFill>
                  <a:srgbClr val="C0504D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hord 10"/>
              <p:cNvSpPr/>
              <p:nvPr/>
            </p:nvSpPr>
            <p:spPr>
              <a:xfrm rot="13366570">
                <a:off x="5544150" y="2657961"/>
                <a:ext cx="992301" cy="961572"/>
              </a:xfrm>
              <a:prstGeom prst="chord">
                <a:avLst/>
              </a:prstGeom>
              <a:solidFill>
                <a:srgbClr val="C0504D">
                  <a:alpha val="47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flipV="1">
                <a:off x="4989286" y="1814286"/>
                <a:ext cx="406033" cy="725714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44747" y="2540000"/>
                <a:ext cx="1850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Scattered electron </a:t>
                </a:r>
                <a:endParaRPr lang="en-US" dirty="0"/>
              </a:p>
            </p:txBody>
          </p:sp>
          <p:graphicFrame>
            <p:nvGraphicFramePr>
              <p:cNvPr id="14" name="Object 13"/>
              <p:cNvGraphicFramePr>
                <a:graphicFrameLocks noChangeAspect="1"/>
              </p:cNvGraphicFramePr>
              <p:nvPr/>
            </p:nvGraphicFramePr>
            <p:xfrm>
              <a:off x="5395319" y="2382396"/>
              <a:ext cx="272142" cy="251160"/>
            </p:xfrm>
            <a:graphic>
              <a:graphicData uri="http://schemas.openxmlformats.org/presentationml/2006/ole">
                <p:oleObj spid="_x0000_s31746" name="Equation" r:id="rId3" imgW="114300" imgH="139700" progId="Equation.3">
                  <p:embed/>
                </p:oleObj>
              </a:graphicData>
            </a:graphic>
          </p:graphicFrame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222" y="2856844"/>
            <a:ext cx="2130407" cy="163973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358483" y="5029200"/>
            <a:ext cx="330041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88890" y="3950389"/>
            <a:ext cx="2275764" cy="2157621"/>
          </a:xfrm>
          <a:prstGeom prst="ellipse">
            <a:avLst/>
          </a:prstGeom>
          <a:blipFill rotWithShape="1">
            <a:blip r:embed="rId5">
              <a:alphaModFix amt="21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32125" y="5150935"/>
            <a:ext cx="288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 Beam ΔE/&lt;E&gt;~1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10955" y="5029200"/>
            <a:ext cx="793385" cy="491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58894" y="5150935"/>
            <a:ext cx="60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 -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610955" y="5029200"/>
            <a:ext cx="793385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5156866" y="5079999"/>
          <a:ext cx="247473" cy="255601"/>
        </p:xfrm>
        <a:graphic>
          <a:graphicData uri="http://schemas.openxmlformats.org/presentationml/2006/ole">
            <p:oleObj spid="_x0000_s31747" name="Equation" r:id="rId6" imgW="127000" imgH="177800" progId="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46461" y="5289434"/>
            <a:ext cx="220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What’s </a:t>
            </a:r>
            <a:r>
              <a:rPr lang="en-US" sz="2400" b="1" dirty="0" err="1" smtClean="0"/>
              <a:t>ω</a:t>
            </a:r>
            <a:r>
              <a:rPr lang="en-US" sz="2400" b="1" dirty="0" smtClean="0"/>
              <a:t> ???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46461" y="4935490"/>
            <a:ext cx="25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Don’t know 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ν </a:t>
            </a:r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  <a:endParaRPr lang="en-US" sz="24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6461" y="5707900"/>
            <a:ext cx="220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What’s </a:t>
            </a:r>
            <a:r>
              <a:rPr lang="en-US" sz="2000" b="1" dirty="0" err="1" smtClean="0"/>
              <a:t>q</a:t>
            </a:r>
            <a:r>
              <a:rPr lang="en-US" sz="2000" b="1" dirty="0" smtClean="0"/>
              <a:t> ????</a:t>
            </a:r>
            <a:endParaRPr lang="en-US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591778" y="4774244"/>
            <a:ext cx="258493" cy="220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442042" y="4860289"/>
            <a:ext cx="274136" cy="636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2125" y="6292676"/>
            <a:ext cx="754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Very Different Situation from </a:t>
            </a:r>
            <a:r>
              <a:rPr lang="en-US" sz="2400" u="sng" dirty="0" smtClean="0">
                <a:solidFill>
                  <a:srgbClr val="FF0000"/>
                </a:solidFill>
              </a:rPr>
              <a:t>inclusive</a:t>
            </a:r>
            <a:r>
              <a:rPr lang="en-US" sz="2400" dirty="0" smtClean="0">
                <a:solidFill>
                  <a:srgbClr val="FF0000"/>
                </a:solidFill>
              </a:rPr>
              <a:t> electron scattering!!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867" y="828020"/>
            <a:ext cx="220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Electron</a:t>
            </a:r>
            <a:endParaRPr lang="en-US" sz="2400" u="sng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2125" y="3176733"/>
            <a:ext cx="2541574" cy="18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339781" y="285684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Neutrino-Mode Flux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7867" y="2438400"/>
            <a:ext cx="220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Neutrino</a:t>
            </a:r>
            <a:endParaRPr lang="en-US" sz="2400" u="sng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59373" y="5838237"/>
            <a:ext cx="22907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8040" b="52242"/>
          <a:stretch>
            <a:fillRect/>
          </a:stretch>
        </p:blipFill>
        <p:spPr bwMode="auto">
          <a:xfrm>
            <a:off x="204787" y="862013"/>
            <a:ext cx="89662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0688" y="6467475"/>
            <a:ext cx="2016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22" tIns="50264" rIns="100522" bIns="50264">
            <a:spAutoFit/>
          </a:bodyPr>
          <a:lstStyle/>
          <a:p>
            <a:pPr defTabSz="503238"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30031" y="-265113"/>
            <a:ext cx="6324600" cy="1489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190625" indent="-238125" defTabSz="503238">
              <a:lnSpc>
                <a:spcPct val="97000"/>
              </a:lnSpc>
              <a:buClr>
                <a:srgbClr val="000000"/>
              </a:buClr>
              <a:buSzPct val="45000"/>
              <a:defRPr/>
            </a:pP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  <a:ea typeface="+mj-ea"/>
                <a:cs typeface="+mj-cs"/>
              </a:rPr>
              <a:t>MiniBooNE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  <a:ea typeface="+mj-ea"/>
                <a:cs typeface="+mj-cs"/>
              </a:rPr>
              <a:t> Setup</a:t>
            </a:r>
            <a:endParaRPr lang="en-US" sz="3600" u="sng" dirty="0">
              <a:solidFill>
                <a:schemeClr val="accent2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68793" y="5842694"/>
            <a:ext cx="6285838" cy="94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264150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latin typeface="Garamond" pitchFamily="18" charset="0"/>
              </a:rPr>
              <a:t>neutrino mode:          </a:t>
            </a:r>
            <a:r>
              <a:rPr lang="el-GR" sz="2200" b="1" dirty="0">
                <a:solidFill>
                  <a:schemeClr val="tx1"/>
                </a:solidFill>
                <a:latin typeface="Times New Roman" pitchFamily="18" charset="0"/>
              </a:rPr>
              <a:t>ν</a:t>
            </a:r>
            <a:r>
              <a:rPr lang="el-GR" sz="2200" b="1" baseline="-25000" dirty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l-G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200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oscillation search</a:t>
            </a:r>
          </a:p>
          <a:p>
            <a:pPr defTabSz="5264150">
              <a:spcBef>
                <a:spcPct val="50000"/>
              </a:spcBef>
            </a:pPr>
            <a:r>
              <a:rPr lang="en-US" sz="22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antineutrino mode:  </a:t>
            </a:r>
            <a:r>
              <a:rPr lang="en-US" sz="22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200" b="1" dirty="0" smtClean="0">
                <a:solidFill>
                  <a:schemeClr val="tx1"/>
                </a:solidFill>
                <a:latin typeface="Times New Roman" pitchFamily="18" charset="0"/>
              </a:rPr>
              <a:t>ν</a:t>
            </a:r>
            <a:r>
              <a:rPr lang="el-GR" sz="22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l-GR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l-GR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200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oscillation search</a:t>
            </a:r>
            <a:endParaRPr lang="el-GR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54838" y="5589588"/>
            <a:ext cx="2032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503238"/>
            <a:endParaRPr lang="en-US" sz="22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2157" y="3434645"/>
            <a:ext cx="4060440" cy="239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740834" y="4212491"/>
            <a:ext cx="158964" cy="1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 baseline="-250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407217" y="5200322"/>
            <a:ext cx="158964" cy="29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119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en-US">
              <a:solidFill>
                <a:srgbClr val="000000"/>
              </a:solidFill>
              <a:latin typeface="Symbol" pitchFamily="18" charset="2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32" y="3434645"/>
            <a:ext cx="4042625" cy="24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93353" y="3299171"/>
            <a:ext cx="1023275" cy="6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264150"/>
            <a:r>
              <a:rPr lang="el-GR" b="1" dirty="0">
                <a:solidFill>
                  <a:srgbClr val="000000"/>
                </a:solidFill>
                <a:latin typeface="Times New Roman" pitchFamily="18" charset="0"/>
              </a:rPr>
              <a:t>ν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 mode flux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405564" y="3313113"/>
            <a:ext cx="1001654" cy="6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264150"/>
            <a:r>
              <a:rPr lang="el-GR" b="1" dirty="0">
                <a:solidFill>
                  <a:srgbClr val="000000"/>
                </a:solidFill>
                <a:latin typeface="Times New Roman" pitchFamily="18" charset="0"/>
              </a:rPr>
              <a:t>ν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 mode flux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405564" y="3434645"/>
            <a:ext cx="2661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16628" y="4230554"/>
            <a:ext cx="786598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03238"/>
            <a:endParaRPr lang="en-US" sz="20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29181" y="4230554"/>
            <a:ext cx="908563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defTabSz="503238"/>
            <a:endParaRPr lang="en-US" sz="200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354388" y="4986338"/>
            <a:ext cx="749300" cy="2540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7688263" y="4948238"/>
            <a:ext cx="749300" cy="254000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1389063" y="3805238"/>
            <a:ext cx="723900" cy="254000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5681663" y="3779838"/>
            <a:ext cx="723900" cy="2540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4203238" y="6470651"/>
            <a:ext cx="200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1712" y="6472239"/>
            <a:ext cx="200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2777" r="8883" b="5791"/>
          <a:stretch>
            <a:fillRect/>
          </a:stretch>
        </p:blipFill>
        <p:spPr>
          <a:xfrm>
            <a:off x="0" y="689319"/>
            <a:ext cx="4509667" cy="3047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5279" r="4985" b="7336"/>
          <a:stretch>
            <a:fillRect/>
          </a:stretch>
        </p:blipFill>
        <p:spPr>
          <a:xfrm>
            <a:off x="4509667" y="689319"/>
            <a:ext cx="4343400" cy="3090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6800" t="15728" r="8400" b="7884"/>
          <a:stretch>
            <a:fillRect/>
          </a:stretch>
        </p:blipFill>
        <p:spPr>
          <a:xfrm>
            <a:off x="1389608" y="3736391"/>
            <a:ext cx="5392192" cy="312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1" y="0"/>
            <a:ext cx="787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MiniBooNE</a:t>
            </a:r>
            <a:r>
              <a:rPr lang="en-US" sz="2800" dirty="0" smtClean="0"/>
              <a:t>: ν</a:t>
            </a:r>
            <a:r>
              <a:rPr lang="en-US" sz="2800" baseline="-25000" dirty="0" smtClean="0"/>
              <a:t>μ</a:t>
            </a:r>
            <a:r>
              <a:rPr lang="en-US" sz="2800" dirty="0" smtClean="0"/>
              <a:t>+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C  CCQE Results  </a:t>
            </a:r>
            <a:r>
              <a:rPr lang="en-US" sz="2400" i="1" dirty="0" smtClean="0"/>
              <a:t>PR D81 092005 (2010)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800600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Tabular results available in article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89608" y="2843982"/>
            <a:ext cx="1863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</a:rPr>
              <a:t>=1.03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350" y="2843982"/>
            <a:ext cx="1184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</a:rPr>
              <a:t>=1.35</a:t>
            </a:r>
            <a:r>
              <a:rPr lang="en-US" sz="1400" b="1" u="sng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GeV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6644" y="477041"/>
            <a:ext cx="104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Data-MC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7605" y="523220"/>
            <a:ext cx="112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Data-MC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While inclusive electron scattering and CCQE neutrino experiments are very different, </a:t>
            </a:r>
            <a:r>
              <a:rPr lang="en-US" sz="2400" i="1" dirty="0" smtClean="0"/>
              <a:t>the theory hardly changes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066800" y="1657529"/>
          <a:ext cx="6096000" cy="3048000"/>
        </p:xfrm>
        <a:graphic>
          <a:graphicData uri="http://schemas.openxmlformats.org/presentationml/2006/ole">
            <p:oleObj spid="_x0000_s35842" name="Equation" r:id="rId3" imgW="4445000" imgH="193040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1059597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Neutrino (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), Anti-Neutrino(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) </a:t>
            </a:r>
            <a:r>
              <a:rPr lang="en-US" u="sng" dirty="0" smtClean="0"/>
              <a:t>Nucleon</a:t>
            </a:r>
            <a:r>
              <a:rPr lang="en-US" dirty="0" smtClean="0"/>
              <a:t> CCQE Cross Section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876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r>
              <a:rPr lang="en-US" sz="2000" i="1" dirty="0" smtClean="0"/>
              <a:t> 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2</a:t>
            </a:r>
            <a:r>
              <a:rPr lang="en-US" sz="2000" dirty="0" smtClean="0"/>
              <a:t> are </a:t>
            </a:r>
            <a:r>
              <a:rPr lang="en-US" sz="2000" dirty="0" err="1" smtClean="0"/>
              <a:t>isovector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504D"/>
                </a:solidFill>
              </a:rPr>
              <a:t>vector</a:t>
            </a:r>
            <a:r>
              <a:rPr lang="en-US" sz="2000" dirty="0" smtClean="0"/>
              <a:t> form factors that come from electron scattering</a:t>
            </a:r>
            <a:r>
              <a:rPr lang="en-US" sz="2000" i="1" dirty="0" smtClean="0"/>
              <a:t>. g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is the </a:t>
            </a:r>
            <a:r>
              <a:rPr lang="en-US" sz="2000" dirty="0" err="1" smtClean="0"/>
              <a:t>isovector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axial form factor </a:t>
            </a:r>
            <a:r>
              <a:rPr lang="en-US" sz="2000" dirty="0" smtClean="0"/>
              <a:t>fixed by neutron beta decay with a dipole form, 1.27/(1+Q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</a:t>
            </a:r>
            <a:r>
              <a:rPr lang="en-US" sz="2000" baseline="-25000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). M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=1.02±.02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362200" y="1288197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Charged lepton mass=0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34000" contrast="29000"/>
          </a:blip>
          <a:srcRect l="2941" t="8561" r="4902"/>
          <a:stretch>
            <a:fillRect/>
          </a:stretch>
        </p:blipFill>
        <p:spPr>
          <a:xfrm>
            <a:off x="0" y="562688"/>
            <a:ext cx="9144000" cy="6295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94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NUANCE Breakdown of the QE Contributions to the MB Yields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t="9473" b="28955"/>
          <a:stretch>
            <a:fillRect/>
          </a:stretch>
        </p:blipFill>
        <p:spPr>
          <a:xfrm>
            <a:off x="-5881" y="914400"/>
            <a:ext cx="9151393" cy="5943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72DD1"/>
                </a:solidFill>
              </a:rPr>
              <a:t>MiniBooNE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341063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Theory</a:t>
            </a:r>
          </a:p>
          <a:p>
            <a:r>
              <a:rPr lang="en-US" dirty="0" smtClean="0"/>
              <a:t>consensus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945063" y="33338"/>
          <a:ext cx="3759200" cy="695325"/>
        </p:xfrm>
        <a:graphic>
          <a:graphicData uri="http://schemas.openxmlformats.org/presentationml/2006/ole">
            <p:oleObj spid="_x0000_s37890" name="Equation" r:id="rId4" imgW="1638300" imgH="25400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33338"/>
            <a:ext cx="4945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What is Observed?  </a:t>
            </a:r>
            <a:r>
              <a:rPr lang="en-US" sz="3600" dirty="0" smtClean="0">
                <a:solidFill>
                  <a:srgbClr val="FF0000"/>
                </a:solidFill>
              </a:rPr>
              <a:t>CCQE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67" y="1447800"/>
            <a:ext cx="82973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What is quasi-elastic scattering (QES)?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Why has neutrino-nucleus QES Become Interesting?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Inclusive Electron QES; formalism and results.</a:t>
            </a:r>
          </a:p>
          <a:p>
            <a:r>
              <a:rPr lang="en-US" sz="2800" dirty="0" smtClean="0">
                <a:cs typeface="Symbol" charset="2"/>
              </a:rPr>
              <a:t>     (longitudinal and transverse, scaling)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Extension to neutrino-nucleus QES processes.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Differences between electron and neutrino QES </a:t>
            </a:r>
          </a:p>
          <a:p>
            <a:r>
              <a:rPr lang="en-US" sz="2800" dirty="0" smtClean="0">
                <a:cs typeface="Symbol" charset="2"/>
              </a:rPr>
              <a:t>   experiments.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Problems with impulse approximation.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Possible remedies and further problems.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cs typeface="Symbol" charset="2"/>
              </a:rPr>
              <a:t> Determining the neutrino flux??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369733" y="337233"/>
            <a:ext cx="2404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Outline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2499" cy="707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186" t="13014" r="3186"/>
          <a:stretch>
            <a:fillRect/>
          </a:stretch>
        </p:blipFill>
        <p:spPr>
          <a:xfrm>
            <a:off x="0" y="685800"/>
            <a:ext cx="9144000" cy="645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678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Other Experimental Results from CCQE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831" y="25400"/>
            <a:ext cx="9391081" cy="69596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47800" y="5486400"/>
            <a:ext cx="533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>
            <a:outerShdw blurRad="38100" dist="38100" dir="270000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7140" r="3454" b="28071"/>
          <a:stretch>
            <a:fillRect/>
          </a:stretch>
        </p:blipFill>
        <p:spPr>
          <a:xfrm>
            <a:off x="934354" y="3977997"/>
            <a:ext cx="8017693" cy="236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9673" t="21538" r="14828" b="17639"/>
          <a:stretch>
            <a:fillRect/>
          </a:stretch>
        </p:blipFill>
        <p:spPr>
          <a:xfrm>
            <a:off x="2778195" y="584776"/>
            <a:ext cx="4430940" cy="3183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904" y="4876800"/>
            <a:ext cx="4015847" cy="1629077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alpha val="0"/>
              </a:srgbClr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108" y="1297739"/>
            <a:ext cx="260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RPA </a:t>
            </a:r>
            <a:r>
              <a:rPr lang="en-US" sz="2400" dirty="0" err="1" smtClean="0"/>
              <a:t>p-h</a:t>
            </a:r>
            <a:r>
              <a:rPr lang="en-US" sz="2400" dirty="0" smtClean="0"/>
              <a:t> diagrams </a:t>
            </a:r>
          </a:p>
          <a:p>
            <a:r>
              <a:rPr lang="en-US" sz="2400" dirty="0" smtClean="0"/>
              <a:t>from Martini et al.</a:t>
            </a:r>
          </a:p>
          <a:p>
            <a:r>
              <a:rPr lang="en-US" sz="2400" dirty="0" smtClean="0"/>
              <a:t>PR </a:t>
            </a:r>
            <a:r>
              <a:rPr lang="en-US" sz="2400" b="1" dirty="0" smtClean="0"/>
              <a:t>C80</a:t>
            </a:r>
            <a:r>
              <a:rPr lang="en-US" sz="2400" dirty="0" smtClean="0"/>
              <a:t>, 065501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47854" y="584776"/>
            <a:ext cx="112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External interaction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84867" y="892551"/>
            <a:ext cx="104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nucleon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68437" y="754052"/>
            <a:ext cx="8975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nucleon</a:t>
            </a:r>
            <a:r>
              <a:rPr lang="en-US" dirty="0" smtClean="0"/>
              <a:t>-</a:t>
            </a:r>
            <a:r>
              <a:rPr lang="en-US" sz="1400" dirty="0" smtClean="0"/>
              <a:t>hole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26888" y="3177344"/>
            <a:ext cx="60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delta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6870" y="3023455"/>
            <a:ext cx="230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 SRI </a:t>
            </a:r>
            <a:r>
              <a:rPr lang="en-US" sz="1400" dirty="0" err="1" smtClean="0"/>
              <a:t>π,ρ</a:t>
            </a:r>
            <a:r>
              <a:rPr lang="en-US" sz="1400" dirty="0" smtClean="0"/>
              <a:t>, contact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3624" y="1764270"/>
            <a:ext cx="1373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Particle lines crossed by            are put on shell</a:t>
            </a:r>
            <a:endParaRPr lang="en-US" sz="1400" dirty="0"/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V="1">
            <a:off x="8019570" y="2133602"/>
            <a:ext cx="437638" cy="4864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5544" y="5415409"/>
            <a:ext cx="369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Exchange Current and </a:t>
            </a:r>
            <a:r>
              <a:rPr lang="en-US" dirty="0" err="1" smtClean="0"/>
              <a:t>pionic</a:t>
            </a:r>
            <a:r>
              <a:rPr lang="en-US" dirty="0" smtClean="0"/>
              <a:t> correlation diagrams in </a:t>
            </a:r>
            <a:r>
              <a:rPr lang="en-US" dirty="0" err="1" smtClean="0"/>
              <a:t>Amaro</a:t>
            </a:r>
            <a:r>
              <a:rPr lang="en-US" dirty="0" smtClean="0"/>
              <a:t> et al.  </a:t>
            </a:r>
            <a:r>
              <a:rPr lang="en-US" b="1" dirty="0" smtClean="0"/>
              <a:t>PR C82 </a:t>
            </a:r>
            <a:r>
              <a:rPr lang="en-US" dirty="0" smtClean="0"/>
              <a:t>044601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6338739"/>
            <a:ext cx="1432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Exchange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6870" y="4989091"/>
            <a:ext cx="1265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484448" y="0"/>
            <a:ext cx="74675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Diagrams</a:t>
            </a:r>
            <a:r>
              <a:rPr lang="en-US" sz="2800" u="sng" dirty="0" smtClean="0"/>
              <a:t> of Some Short Range Correlations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3066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tini-2d-comparis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28600"/>
            <a:ext cx="88741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743200" y="533400"/>
          <a:ext cx="3886200" cy="685800"/>
        </p:xfrm>
        <a:graphic>
          <a:graphicData uri="http://schemas.openxmlformats.org/presentationml/2006/ole">
            <p:oleObj spid="_x0000_s45058" name="Equation" r:id="rId3" imgW="1803400" imgH="25400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37000" contrast="29000"/>
          </a:blip>
          <a:srcRect t="15201" r="10256" b="16393"/>
          <a:stretch>
            <a:fillRect/>
          </a:stretch>
        </p:blipFill>
        <p:spPr>
          <a:xfrm>
            <a:off x="620889" y="1219200"/>
            <a:ext cx="7456311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828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Martini et al RPA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Further Reaction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2322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Amaro</a:t>
            </a:r>
            <a:r>
              <a:rPr lang="en-US" dirty="0" smtClean="0"/>
              <a:t> et al; Phys.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B696 </a:t>
            </a:r>
            <a:r>
              <a:rPr lang="en-US" dirty="0" smtClean="0"/>
              <a:t>151(2011). arXiv:1010.1708 [</a:t>
            </a:r>
            <a:r>
              <a:rPr lang="en-US" dirty="0" err="1" smtClean="0"/>
              <a:t>nucl-th</a:t>
            </a:r>
            <a:r>
              <a:rPr lang="en-US" dirty="0" smtClean="0"/>
              <a:t>]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892552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Included Meson Exchange into their </a:t>
            </a:r>
            <a:r>
              <a:rPr lang="en-US" dirty="0" err="1" smtClean="0"/>
              <a:t>SuperScaling</a:t>
            </a:r>
            <a:r>
              <a:rPr lang="en-US" dirty="0" smtClean="0"/>
              <a:t> (L) Approach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5447" r="7216" b="5260"/>
          <a:stretch>
            <a:fillRect/>
          </a:stretch>
        </p:blipFill>
        <p:spPr>
          <a:xfrm>
            <a:off x="0" y="1685568"/>
            <a:ext cx="4794908" cy="2557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414" t="5238" r="4792"/>
          <a:stretch>
            <a:fillRect/>
          </a:stretch>
        </p:blipFill>
        <p:spPr>
          <a:xfrm>
            <a:off x="4952353" y="1685568"/>
            <a:ext cx="3963694" cy="3038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2474" r="50449"/>
          <a:stretch>
            <a:fillRect/>
          </a:stretch>
        </p:blipFill>
        <p:spPr>
          <a:xfrm>
            <a:off x="1752600" y="4724400"/>
            <a:ext cx="2590800" cy="2032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50997" t="7500" r="2689" b="4606"/>
          <a:stretch>
            <a:fillRect/>
          </a:stretch>
        </p:blipFill>
        <p:spPr>
          <a:xfrm>
            <a:off x="4343400" y="4827929"/>
            <a:ext cx="2381033" cy="1801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126188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Straight impulse App.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316236"/>
            <a:ext cx="304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Meson Exchange Included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42751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Dependence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92937" y="5064125"/>
            <a:ext cx="201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shows surplus yield at backward angles, and low energy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MORE RPA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23220"/>
            <a:ext cx="753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J.Nieves</a:t>
            </a:r>
            <a:r>
              <a:rPr lang="en-US" sz="2000" b="1" dirty="0" smtClean="0">
                <a:solidFill>
                  <a:srgbClr val="FF0000"/>
                </a:solidFill>
              </a:rPr>
              <a:t>, I. Ruiz and M.J. </a:t>
            </a:r>
            <a:r>
              <a:rPr lang="en-US" sz="2000" b="1" dirty="0" err="1" smtClean="0">
                <a:solidFill>
                  <a:srgbClr val="FF0000"/>
                </a:solidFill>
              </a:rPr>
              <a:t>Vincente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Vacas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arXiv</a:t>
            </a:r>
            <a:r>
              <a:rPr lang="en-US" sz="2000" b="1" dirty="0" smtClean="0">
                <a:solidFill>
                  <a:srgbClr val="FF0000"/>
                </a:solidFill>
              </a:rPr>
              <a:t>: 1102.2777 [</a:t>
            </a:r>
            <a:r>
              <a:rPr lang="en-US" sz="2000" b="1" dirty="0" err="1" smtClean="0">
                <a:solidFill>
                  <a:srgbClr val="FF0000"/>
                </a:solidFill>
              </a:rPr>
              <a:t>hep</a:t>
            </a:r>
            <a:r>
              <a:rPr lang="en-US" sz="2000" b="1" dirty="0" smtClean="0">
                <a:solidFill>
                  <a:srgbClr val="FF0000"/>
                </a:solidFill>
              </a:rPr>
              <a:t>-ph]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263"/>
          <a:stretch>
            <a:fillRect/>
          </a:stretch>
        </p:blipFill>
        <p:spPr>
          <a:xfrm>
            <a:off x="304800" y="1219200"/>
            <a:ext cx="8374446" cy="2780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808" t="13492" r="4808" b="34127"/>
          <a:stretch>
            <a:fillRect/>
          </a:stretch>
        </p:blipFill>
        <p:spPr>
          <a:xfrm>
            <a:off x="445517" y="3919389"/>
            <a:ext cx="7936483" cy="278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2939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MiniBooNE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1895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SciBooNE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05342"/>
            <a:ext cx="8458200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arXiv:1104.0125 </a:t>
            </a:r>
            <a:r>
              <a:rPr lang="en-US" b="1" dirty="0" smtClean="0">
                <a:hlinkClick r:id="rId2"/>
              </a:rPr>
              <a:t>Scaling Function, Spectral Function and Nucleon Momentum Distribution in Nuclei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A.N. Antonov, </a:t>
            </a:r>
            <a:r>
              <a:rPr lang="en-US" b="1" dirty="0" smtClean="0">
                <a:hlinkClick r:id="rId4"/>
              </a:rPr>
              <a:t>M.V. Ivanov, </a:t>
            </a:r>
            <a:r>
              <a:rPr lang="en-US" b="1" dirty="0" smtClean="0">
                <a:hlinkClick r:id="rId5"/>
              </a:rPr>
              <a:t>J.A. Caballero, </a:t>
            </a:r>
            <a:r>
              <a:rPr lang="en-US" b="1" dirty="0" smtClean="0">
                <a:hlinkClick r:id="rId6"/>
              </a:rPr>
              <a:t>M.B. Barbaro, </a:t>
            </a:r>
            <a:r>
              <a:rPr lang="en-US" b="1" dirty="0" smtClean="0">
                <a:hlinkClick r:id="rId7"/>
              </a:rPr>
              <a:t>J.M. Udias, </a:t>
            </a:r>
            <a:r>
              <a:rPr lang="en-US" b="1" dirty="0" smtClean="0">
                <a:hlinkClick r:id="rId8"/>
              </a:rPr>
              <a:t>E. Moya de Guerra, </a:t>
            </a:r>
            <a:r>
              <a:rPr lang="en-US" b="1" u="sng" dirty="0" smtClean="0">
                <a:solidFill>
                  <a:srgbClr val="0B07FF"/>
                </a:solidFill>
              </a:rPr>
              <a:t>T.W. Donnelly</a:t>
            </a:r>
          </a:p>
          <a:p>
            <a:endParaRPr lang="en-US" b="1" dirty="0" smtClean="0"/>
          </a:p>
          <a:p>
            <a:r>
              <a:rPr lang="en-US" sz="2000" b="1" dirty="0" smtClean="0">
                <a:solidFill>
                  <a:srgbClr val="000000"/>
                </a:solidFill>
              </a:rPr>
              <a:t>arXiv:1103.0636</a:t>
            </a:r>
          </a:p>
          <a:p>
            <a:r>
              <a:rPr lang="en-US" b="1" dirty="0" smtClean="0">
                <a:hlinkClick r:id="rId9"/>
              </a:rPr>
              <a:t>Relativistic descriptions of quasielastic charged-current neutrino-nucleus scattering: application to scaling and superscaling ideas</a:t>
            </a:r>
            <a:endParaRPr lang="en-US" b="1" dirty="0" smtClean="0"/>
          </a:p>
          <a:p>
            <a:r>
              <a:rPr lang="en-US" b="1" dirty="0" smtClean="0">
                <a:hlinkClick r:id="rId10"/>
              </a:rPr>
              <a:t>Andrea Meucci, </a:t>
            </a:r>
            <a:r>
              <a:rPr lang="en-US" b="1" dirty="0" smtClean="0">
                <a:hlinkClick r:id="rId5"/>
              </a:rPr>
              <a:t>J.A. Caballero, </a:t>
            </a:r>
            <a:r>
              <a:rPr lang="en-US" b="1" dirty="0" smtClean="0">
                <a:hlinkClick r:id="rId11"/>
              </a:rPr>
              <a:t>C. Giusti</a:t>
            </a:r>
            <a:r>
              <a:rPr lang="en-US" b="1" u="sng" dirty="0" smtClean="0">
                <a:hlinkClick r:id="rId11"/>
              </a:rPr>
              <a:t>, </a:t>
            </a:r>
            <a:r>
              <a:rPr lang="en-US" b="1" u="sng" dirty="0" smtClean="0">
                <a:solidFill>
                  <a:srgbClr val="3D15FF"/>
                </a:solidFill>
              </a:rPr>
              <a:t>J.M. </a:t>
            </a:r>
            <a:r>
              <a:rPr lang="en-US" b="1" u="sng" dirty="0" err="1" smtClean="0">
                <a:solidFill>
                  <a:srgbClr val="3D15FF"/>
                </a:solidFill>
              </a:rPr>
              <a:t>Udias</a:t>
            </a:r>
            <a:endParaRPr lang="en-US" u="sng" dirty="0">
              <a:solidFill>
                <a:srgbClr val="3D15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INTERESTING APPROACHES: </a:t>
            </a:r>
            <a:r>
              <a:rPr lang="en-US" sz="2400" i="1" dirty="0" smtClean="0"/>
              <a:t>Relativistic Potentials-FSI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867" y="1625601"/>
            <a:ext cx="81788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cs typeface="Times New Roman"/>
              </a:rPr>
              <a:t>  QES is a model in which the results of elastic lepton-nucleon scattering (neutral or charge changing, (n     </a:t>
            </a:r>
            <a:r>
              <a:rPr lang="en-US" sz="2800" dirty="0" smtClean="0">
                <a:cs typeface="Times New Roman"/>
                <a:sym typeface="Wingdings"/>
              </a:rPr>
              <a:t>p)) </a:t>
            </a:r>
            <a:r>
              <a:rPr lang="en-US" sz="2800" dirty="0" smtClean="0">
                <a:cs typeface="Times New Roman"/>
              </a:rPr>
              <a:t>is applied to the scattering off the individual nucleons in the nucleus. The cross-section is calculated the square of the incoherent sum of the scattering amplitudes off the individual nucleons. Pauli exclusion is applied and a 3-momentum transfer </a:t>
            </a:r>
            <a:r>
              <a:rPr lang="en-US" sz="2800" b="1" dirty="0" smtClean="0">
                <a:cs typeface="Times New Roman"/>
              </a:rPr>
              <a:t>q</a:t>
            </a:r>
            <a:r>
              <a:rPr lang="en-US" sz="2800" dirty="0" smtClean="0">
                <a:cs typeface="Times New Roman"/>
              </a:rPr>
              <a:t> &gt; 0.3GeV/c is required to resolve individual nucleons.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2399" y="423333"/>
            <a:ext cx="672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Quasi-elastic Scattering?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06265" y="2362200"/>
            <a:ext cx="338667" cy="15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FF2522"/>
                </a:solidFill>
              </a:rPr>
              <a:t>Can the CCQE Cross Section/N Exceed the Free N Cross Section</a:t>
            </a:r>
            <a:r>
              <a:rPr lang="en-US" sz="2800" dirty="0" smtClean="0">
                <a:solidFill>
                  <a:srgbClr val="FF2522"/>
                </a:solidFill>
              </a:rPr>
              <a:t>?</a:t>
            </a:r>
            <a:endParaRPr lang="en-US" sz="2800" dirty="0">
              <a:solidFill>
                <a:srgbClr val="FF252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4636" y="914400"/>
            <a:ext cx="38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J. Carlson et al, PR C65, 024002 </a:t>
            </a:r>
            <a:r>
              <a:rPr lang="en-US" u="sng" dirty="0" smtClean="0">
                <a:solidFill>
                  <a:srgbClr val="FF0000"/>
                </a:solidFill>
              </a:rPr>
              <a:t>(2002)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32" y="1442535"/>
            <a:ext cx="570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Returning to the scaling of </a:t>
            </a:r>
            <a:r>
              <a:rPr lang="en-US" dirty="0" err="1" smtClean="0"/>
              <a:t>e</a:t>
            </a:r>
            <a:r>
              <a:rPr lang="en-US" dirty="0" smtClean="0"/>
              <a:t>-N QE cross section  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771701" y="2204960"/>
          <a:ext cx="3408966" cy="620157"/>
        </p:xfrm>
        <a:graphic>
          <a:graphicData uri="http://schemas.openxmlformats.org/presentationml/2006/ole">
            <p:oleObj spid="_x0000_s49154" r:id="rId3" imgW="2933700" imgH="520700" progId="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476701" y="1811867"/>
          <a:ext cx="1710266" cy="393093"/>
        </p:xfrm>
        <a:graphic>
          <a:graphicData uri="http://schemas.openxmlformats.org/presentationml/2006/ole">
            <p:oleObj spid="_x0000_s49155" r:id="rId4" imgW="1257300" imgH="2667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0667" y="1811867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Scaling variable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16133" y="2392402"/>
            <a:ext cx="267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Scaling function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23631" y="2933251"/>
            <a:ext cx="5582635" cy="77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06266" y="2933251"/>
            <a:ext cx="13377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Longitudinal-Transverse </a:t>
            </a:r>
            <a:endParaRPr lang="en-US" sz="1600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352800" y="4626476"/>
          <a:ext cx="2630032" cy="1266323"/>
        </p:xfrm>
        <a:graphic>
          <a:graphicData uri="http://schemas.openxmlformats.org/presentationml/2006/ole">
            <p:oleObj spid="_x0000_s49156" r:id="rId7" imgW="1638300" imgH="889000" progId="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2933700" y="3873499"/>
          <a:ext cx="4305299" cy="752977"/>
        </p:xfrm>
        <a:graphic>
          <a:graphicData uri="http://schemas.openxmlformats.org/presentationml/2006/ole">
            <p:oleObj spid="_x0000_s49157" name="Equation" r:id="rId8" imgW="28067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33400"/>
            <a:ext cx="7162800" cy="609600"/>
          </a:xfrm>
          <a:prstGeom prst="rect">
            <a:avLst/>
          </a:prstGeom>
          <a:solidFill>
            <a:srgbClr val="FFFFFF"/>
          </a:solidFill>
          <a:ln>
            <a:solidFill>
              <a:srgbClr val="FFFFFF">
                <a:alpha val="0"/>
              </a:srgb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4953000"/>
            <a:ext cx="3733800" cy="1905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911" y="348734"/>
            <a:ext cx="88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 C65, 024002 (2002) Investigated the increased transverse response between  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He and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He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209778"/>
            <a:ext cx="58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Euclidian Response Functions: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085365" y="304800"/>
            <a:ext cx="3842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 C, 65, 024002 (cont.)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0833" y="4040196"/>
            <a:ext cx="7549066" cy="1477328"/>
            <a:chOff x="1379034" y="3860800"/>
            <a:chExt cx="7930066" cy="1477328"/>
          </a:xfrm>
        </p:grpSpPr>
        <p:grpSp>
          <p:nvGrpSpPr>
            <p:cNvPr id="5" name="Group 12"/>
            <p:cNvGrpSpPr/>
            <p:nvPr/>
          </p:nvGrpSpPr>
          <p:grpSpPr>
            <a:xfrm>
              <a:off x="1379034" y="3860800"/>
              <a:ext cx="7930065" cy="1107996"/>
              <a:chOff x="1379034" y="3860800"/>
              <a:chExt cx="7930065" cy="1107996"/>
            </a:xfrm>
          </p:grpSpPr>
          <p:graphicFrame>
            <p:nvGraphicFramePr>
              <p:cNvPr id="7" name="Object 5"/>
              <p:cNvGraphicFramePr>
                <a:graphicFrameLocks noChangeAspect="1"/>
              </p:cNvGraphicFramePr>
              <p:nvPr/>
            </p:nvGraphicFramePr>
            <p:xfrm>
              <a:off x="1379035" y="4230132"/>
              <a:ext cx="369332" cy="369332"/>
            </p:xfrm>
            <a:graphic>
              <a:graphicData uri="http://schemas.openxmlformats.org/presentationml/2006/ole">
                <p:oleObj spid="_x0000_s51202" r:id="rId3" imgW="215900" imgH="228600" progId="">
                  <p:embed/>
                </p:oleObj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1495498" y="4230132"/>
                <a:ext cx="717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:Nuclear </a:t>
                </a:r>
                <a:r>
                  <a:rPr lang="en-US" dirty="0" err="1" smtClean="0"/>
                  <a:t>gs</a:t>
                </a:r>
                <a:r>
                  <a:rPr lang="en-US" dirty="0" smtClean="0"/>
                  <a:t>, E=E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calculated with realistic NN and NNN interactions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79035" y="4599464"/>
                <a:ext cx="6456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H</a:t>
                </a:r>
                <a:r>
                  <a:rPr lang="en-US" dirty="0" smtClean="0">
                    <a:latin typeface="Times New Roman"/>
                    <a:cs typeface="Times New Roman"/>
                  </a:rPr>
                  <a:t>: </a:t>
                </a:r>
                <a:r>
                  <a:rPr lang="en-US" dirty="0" smtClean="0">
                    <a:cs typeface="Times New Roman"/>
                  </a:rPr>
                  <a:t>True Hamiltonian with same interactions as above</a:t>
                </a:r>
                <a:endParaRPr lang="en-US" i="1" dirty="0">
                  <a:cs typeface="Times New Roman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79034" y="3860800"/>
                <a:ext cx="79300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i="1" baseline="-25000" dirty="0" smtClean="0">
                    <a:latin typeface="Times New Roman"/>
                    <a:cs typeface="Times New Roman"/>
                  </a:rPr>
                  <a:t>T, </a:t>
                </a:r>
                <a:r>
                  <a:rPr lang="en-US" i="1" baseline="-25000" dirty="0" err="1" smtClean="0">
                    <a:latin typeface="Times New Roman"/>
                    <a:cs typeface="Times New Roman"/>
                  </a:rPr>
                  <a:t>L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(</a:t>
                </a:r>
                <a:r>
                  <a:rPr lang="en-US" i="1" dirty="0" err="1" smtClean="0">
                    <a:latin typeface="Times New Roman"/>
                    <a:cs typeface="Times New Roman"/>
                  </a:rPr>
                  <a:t>|q|,ω</a:t>
                </a:r>
                <a:r>
                  <a:rPr lang="en-US" dirty="0" smtClean="0">
                    <a:latin typeface="Times New Roman"/>
                    <a:cs typeface="Times New Roman"/>
                  </a:rPr>
                  <a:t>)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: </a:t>
                </a:r>
                <a:r>
                  <a:rPr lang="en-US" dirty="0" smtClean="0">
                    <a:cs typeface="Times New Roman"/>
                  </a:rPr>
                  <a:t>Standard response functions from experiment.</a:t>
                </a:r>
                <a:endParaRPr lang="en-US" dirty="0">
                  <a:cs typeface="Times New Roman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1968498" y="3919540"/>
                <a:ext cx="194733" cy="1588"/>
              </a:xfrm>
              <a:prstGeom prst="straightConnector1">
                <a:avLst/>
              </a:prstGeom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379034" y="4968796"/>
              <a:ext cx="793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τ</a:t>
              </a:r>
              <a:r>
                <a:rPr lang="en-US" dirty="0" smtClean="0"/>
                <a:t>: units (MeV)</a:t>
              </a:r>
              <a:r>
                <a:rPr lang="en-US" baseline="30000" dirty="0" smtClean="0"/>
                <a:t>-1</a:t>
              </a:r>
              <a:r>
                <a:rPr lang="en-US" dirty="0" smtClean="0"/>
                <a:t>, determines  the energy interval of the response function 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0834" y="5517524"/>
            <a:ext cx="694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NOTE: The group doing these calculation are extremely successful in reproducing all the features of light nuclei; Masses, energy spectra, transition rates, etc. for A≤</a:t>
            </a:r>
            <a:r>
              <a:rPr lang="en-US" sz="2000" dirty="0" smtClean="0">
                <a:solidFill>
                  <a:srgbClr val="3366FF"/>
                </a:solidFill>
              </a:rPr>
              <a:t>12. </a:t>
            </a:r>
            <a:endParaRPr lang="en-US" dirty="0">
              <a:solidFill>
                <a:srgbClr val="3366FF"/>
              </a:solidFill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421701" y="732998"/>
          <a:ext cx="6146648" cy="2379497"/>
        </p:xfrm>
        <a:graphic>
          <a:graphicData uri="http://schemas.openxmlformats.org/presentationml/2006/ole">
            <p:oleObj spid="_x0000_s51203" r:id="rId4" imgW="3708400" imgH="1498600" progId="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1421701" y="3112495"/>
          <a:ext cx="3774533" cy="914400"/>
        </p:xfrm>
        <a:graphic>
          <a:graphicData uri="http://schemas.openxmlformats.org/presentationml/2006/ole">
            <p:oleObj spid="_x0000_s51204" name="Equation" r:id="rId5" imgW="2247900" imgH="57150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96234" y="3195898"/>
            <a:ext cx="3947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Is presented, removing the trivial kinetic energy dependence of the struck nucleon, and the </a:t>
            </a:r>
            <a:r>
              <a:rPr lang="en-US" sz="1600" i="1" dirty="0" smtClean="0">
                <a:latin typeface="Calibri"/>
                <a:cs typeface="Times New Roman"/>
              </a:rPr>
              <a:t>Q</a:t>
            </a:r>
            <a:r>
              <a:rPr lang="en-US" sz="1600" i="1" baseline="30000" dirty="0" smtClean="0">
                <a:latin typeface="Calibri"/>
                <a:cs typeface="Times New Roman"/>
              </a:rPr>
              <a:t>2</a:t>
            </a:r>
            <a:r>
              <a:rPr lang="en-US" sz="1600" baseline="30000" dirty="0" smtClean="0">
                <a:latin typeface="Calibri"/>
              </a:rPr>
              <a:t> </a:t>
            </a:r>
            <a:r>
              <a:rPr lang="en-US" sz="1600" dirty="0" smtClean="0">
                <a:latin typeface="Calibri"/>
              </a:rPr>
              <a:t>dependence of the nucleon FF</a:t>
            </a:r>
            <a:endParaRPr lang="en-US" sz="1600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866" y="355600"/>
            <a:ext cx="78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the EM Charge and Current Operators??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00667"/>
            <a:ext cx="40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Covariant single nucleon vector current  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22400" y="1384685"/>
          <a:ext cx="5621866" cy="707998"/>
        </p:xfrm>
        <a:graphic>
          <a:graphicData uri="http://schemas.openxmlformats.org/presentationml/2006/ole">
            <p:oleObj spid="_x0000_s52226" r:id="rId3" imgW="3797300" imgH="419100" progId="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422400" y="2092683"/>
          <a:ext cx="4064000" cy="1078624"/>
        </p:xfrm>
        <a:graphic>
          <a:graphicData uri="http://schemas.openxmlformats.org/presentationml/2006/ole">
            <p:oleObj spid="_x0000_s52227" r:id="rId4" imgW="2514600" imgH="6731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14133" y="2092683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negecting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relatvistic</a:t>
            </a:r>
            <a:r>
              <a:rPr lang="en-US" i="1" dirty="0" smtClean="0">
                <a:latin typeface="Times New Roman"/>
                <a:cs typeface="Times New Roman"/>
              </a:rPr>
              <a:t> corrections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71307"/>
            <a:ext cx="430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Conservation requires:</a:t>
            </a:r>
          </a:p>
          <a:p>
            <a:r>
              <a:rPr lang="en-US" dirty="0" smtClean="0"/>
              <a:t>         </a:t>
            </a:r>
            <a:endParaRPr lang="en-US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540934" y="3547623"/>
          <a:ext cx="5300133" cy="2429847"/>
        </p:xfrm>
        <a:graphic>
          <a:graphicData uri="http://schemas.openxmlformats.org/presentationml/2006/ole">
            <p:oleObj spid="_x0000_s52228" r:id="rId5" imgW="3340100" imgH="15748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81601" y="5596557"/>
            <a:ext cx="2218266" cy="38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 2-body current</a:t>
            </a:r>
            <a:endParaRPr lang="en-US" u="sng" dirty="0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608262" y="5977470"/>
          <a:ext cx="1997605" cy="643467"/>
        </p:xfrm>
        <a:graphic>
          <a:graphicData uri="http://schemas.openxmlformats.org/presentationml/2006/ole">
            <p:oleObj spid="_x0000_s52229" name="Equation" r:id="rId6" imgW="1104900" imgH="355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contrast="-2000"/>
            <a:alphaModFix/>
          </a:blip>
          <a:srcRect l="4894"/>
          <a:stretch>
            <a:fillRect/>
          </a:stretch>
        </p:blipFill>
        <p:spPr>
          <a:xfrm>
            <a:off x="558800" y="733012"/>
            <a:ext cx="4047067" cy="6036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5213" y="0"/>
            <a:ext cx="67749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 of Calculation,          for fixed </a:t>
            </a:r>
            <a:r>
              <a:rPr lang="en-US" sz="3200" dirty="0" err="1" smtClean="0"/>
              <a:t>q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11757"/>
            <a:ext cx="1185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He L 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520267"/>
            <a:ext cx="1185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n>
                  <a:solidFill>
                    <a:schemeClr val="accent1">
                      <a:alpha val="21000"/>
                    </a:schemeClr>
                  </a:solidFill>
                </a:ln>
                <a:solidFill>
                  <a:srgbClr val="77933C"/>
                </a:solidFill>
              </a:rPr>
              <a:t>3</a:t>
            </a:r>
            <a:r>
              <a:rPr lang="en-US" sz="3200" dirty="0" smtClean="0">
                <a:ln>
                  <a:solidFill>
                    <a:schemeClr val="accent1">
                      <a:alpha val="21000"/>
                    </a:schemeClr>
                  </a:solidFill>
                </a:ln>
                <a:solidFill>
                  <a:srgbClr val="77933C"/>
                </a:solidFill>
              </a:rPr>
              <a:t>He T</a:t>
            </a:r>
            <a:endParaRPr lang="en-US" sz="3200" dirty="0">
              <a:ln>
                <a:solidFill>
                  <a:schemeClr val="accent1">
                    <a:alpha val="21000"/>
                  </a:schemeClr>
                </a:solidFill>
              </a:ln>
              <a:solidFill>
                <a:srgbClr val="7793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866" y="1574800"/>
            <a:ext cx="1236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He L</a:t>
            </a:r>
            <a:endParaRPr 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7866" y="5520267"/>
            <a:ext cx="1236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 T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978135" y="50799"/>
          <a:ext cx="711751" cy="533977"/>
        </p:xfrm>
        <a:graphic>
          <a:graphicData uri="http://schemas.openxmlformats.org/presentationml/2006/ole">
            <p:oleObj spid="_x0000_s53250" r:id="rId4" imgW="330200" imgH="228600" progId="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51870" y="3436409"/>
          <a:ext cx="406930" cy="406929"/>
        </p:xfrm>
        <a:graphic>
          <a:graphicData uri="http://schemas.openxmlformats.org/presentationml/2006/ole">
            <p:oleObj spid="_x0000_s53251" r:id="rId5" imgW="330200" imgH="190500" progId="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605867" y="3436938"/>
          <a:ext cx="406400" cy="406400"/>
        </p:xfrm>
        <a:graphic>
          <a:graphicData uri="http://schemas.openxmlformats.org/presentationml/2006/ole">
            <p:oleObj spid="_x0000_s53252" name="Equation" r:id="rId6" imgW="330200" imgH="190500" progId="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-2000"/>
            <a:alphaModFix/>
          </a:blip>
          <a:srcRect l="2606" r="4313"/>
          <a:stretch>
            <a:fillRect/>
          </a:stretch>
        </p:blipFill>
        <p:spPr>
          <a:xfrm>
            <a:off x="4800600" y="733706"/>
            <a:ext cx="3962400" cy="6035394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5257800" y="3881141"/>
            <a:ext cx="651934" cy="423862"/>
          </a:xfrm>
          <a:prstGeom prst="wedgeRectCallout">
            <a:avLst>
              <a:gd name="adj1" fmla="val -20833"/>
              <a:gd name="adj2" fmla="val 804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3881141"/>
            <a:ext cx="65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Note: QE data stops here</a:t>
            </a:r>
            <a:endParaRPr lang="en-US" sz="800" dirty="0"/>
          </a:p>
        </p:txBody>
      </p:sp>
      <p:sp>
        <p:nvSpPr>
          <p:cNvPr id="16" name="Rectangular Callout 15"/>
          <p:cNvSpPr/>
          <p:nvPr/>
        </p:nvSpPr>
        <p:spPr>
          <a:xfrm>
            <a:off x="7306732" y="3771603"/>
            <a:ext cx="533400" cy="42386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0532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Note: QE data stops here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2872" b="2790"/>
          <a:stretch>
            <a:fillRect/>
          </a:stretch>
        </p:blipFill>
        <p:spPr>
          <a:xfrm>
            <a:off x="621218" y="447830"/>
            <a:ext cx="6778284" cy="5172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852" y="2664507"/>
            <a:ext cx="82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</a:t>
            </a:r>
            <a:r>
              <a:rPr lang="en-US" i="1" baseline="-25000" dirty="0" smtClean="0">
                <a:latin typeface="Times New Roman"/>
                <a:cs typeface="Times New Roman"/>
              </a:rPr>
              <a:t>T</a:t>
            </a:r>
            <a:r>
              <a:rPr lang="en-US" i="1" dirty="0" smtClean="0">
                <a:latin typeface="Times New Roman"/>
                <a:cs typeface="Times New Roman"/>
              </a:rPr>
              <a:t>(τ)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267" y="14505"/>
            <a:ext cx="434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Look more carefully</a:t>
            </a:r>
            <a:endParaRPr lang="en-US" sz="2800" dirty="0"/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2857609" y="4122738"/>
          <a:ext cx="4155267" cy="914400"/>
        </p:xfrm>
        <a:graphic>
          <a:graphicData uri="http://schemas.openxmlformats.org/presentationml/2006/ole">
            <p:oleObj spid="_x0000_s102404" name="Equation" r:id="rId4" imgW="3454400" imgH="6350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0145" y="5826021"/>
            <a:ext cx="686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SRC produce interactions requiring large values of </a:t>
            </a:r>
            <a:r>
              <a:rPr lang="en-US" sz="2400" dirty="0" err="1" smtClean="0"/>
              <a:t>ω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SRC + 2-body currents produce increased yield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735" y="304800"/>
            <a:ext cx="860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How Big are these Effects Relative to Free Nucleons?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1734" y="1134533"/>
            <a:ext cx="583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 Rule at fixed 3 momentum transfer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</a:t>
            </a:r>
            <a:r>
              <a:rPr lang="en-US" sz="2400" dirty="0" smtClean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4" y="3810000"/>
            <a:ext cx="4399257" cy="2543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91" y="3886200"/>
            <a:ext cx="4389996" cy="2467370"/>
          </a:xfrm>
          <a:prstGeom prst="rect">
            <a:avLst/>
          </a:prstGeom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757741" y="1596198"/>
          <a:ext cx="4981264" cy="2044671"/>
        </p:xfrm>
        <a:graphic>
          <a:graphicData uri="http://schemas.openxmlformats.org/presentationml/2006/ole">
            <p:oleObj spid="_x0000_s54275" name="Equation" r:id="rId5" imgW="4521200" imgH="1447800" progId="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6728457" y="4429186"/>
            <a:ext cx="620875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336665" y="4429186"/>
            <a:ext cx="620876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Further Info from PR C65 024002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90382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effect of 2-body currents evaluated in the Fermi Gas:!!!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"/>
          <a:stretch>
            <a:fillRect/>
          </a:stretch>
        </p:blipFill>
        <p:spPr>
          <a:xfrm>
            <a:off x="2133600" y="4273153"/>
            <a:ext cx="4953000" cy="2584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02733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is due to </a:t>
            </a:r>
            <a:r>
              <a:rPr lang="en-US" dirty="0" err="1" smtClean="0"/>
              <a:t>n-p</a:t>
            </a:r>
            <a:r>
              <a:rPr lang="en-US" dirty="0" smtClean="0"/>
              <a:t> pairs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9076"/>
          <a:stretch>
            <a:fillRect/>
          </a:stretch>
        </p:blipFill>
        <p:spPr>
          <a:xfrm>
            <a:off x="2229787" y="1396663"/>
            <a:ext cx="4856813" cy="250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More Evidence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17001" y="382488"/>
            <a:ext cx="517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Amaro</a:t>
            </a:r>
            <a:r>
              <a:rPr lang="en-US" dirty="0" smtClean="0"/>
              <a:t>, et al, PHYSICAL REVIEW C </a:t>
            </a:r>
            <a:r>
              <a:rPr lang="en-US" b="1" dirty="0" smtClean="0"/>
              <a:t>82, 044601 (2010)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152"/>
            <a:ext cx="44069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0" y="1121152"/>
            <a:ext cx="4432300" cy="132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475" y="751820"/>
            <a:ext cx="266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Meson Exchange </a:t>
            </a:r>
            <a:r>
              <a:rPr lang="en-US" dirty="0" err="1" smtClean="0"/>
              <a:t>Diags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7152" y="7518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</a:t>
            </a:r>
            <a:r>
              <a:rPr lang="en-US" dirty="0" err="1" smtClean="0"/>
              <a:t>Diags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b="35882"/>
          <a:stretch>
            <a:fillRect/>
          </a:stretch>
        </p:blipFill>
        <p:spPr>
          <a:xfrm>
            <a:off x="5317152" y="2262208"/>
            <a:ext cx="3147398" cy="4295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t="64113"/>
          <a:stretch>
            <a:fillRect/>
          </a:stretch>
        </p:blipFill>
        <p:spPr>
          <a:xfrm>
            <a:off x="2643316" y="3610352"/>
            <a:ext cx="3152775" cy="2408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412" y="4010055"/>
            <a:ext cx="241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56</a:t>
            </a:r>
            <a:r>
              <a:rPr lang="en-US" sz="2000" dirty="0" smtClean="0"/>
              <a:t>Fe, </a:t>
            </a:r>
            <a:r>
              <a:rPr lang="en-US" sz="2000" dirty="0" err="1" smtClean="0"/>
              <a:t>q</a:t>
            </a:r>
            <a:r>
              <a:rPr lang="en-US" sz="2000" dirty="0" smtClean="0"/>
              <a:t>=0.55GeV/c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2250" y="5840597"/>
            <a:ext cx="176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body RFG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78487" y="6018910"/>
            <a:ext cx="569913" cy="6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0125" y="936486"/>
            <a:ext cx="177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2p-2h fin. </a:t>
            </a:r>
            <a:r>
              <a:rPr lang="en-US" dirty="0" err="1" smtClean="0"/>
              <a:t>sts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78597" y="5029200"/>
            <a:ext cx="1043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Meson exchange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7033599" y="5346418"/>
            <a:ext cx="79679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31997" y="6018910"/>
            <a:ext cx="133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Correlation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rot="10800000">
            <a:off x="6781801" y="6025263"/>
            <a:ext cx="650196" cy="16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2412" y="3610352"/>
            <a:ext cx="241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Electron Scattering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16" y="663435"/>
            <a:ext cx="7934337" cy="5411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4096" y="6075295"/>
            <a:ext cx="361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>
                <a:hlinkClick r:id="rId3"/>
              </a:rPr>
              <a:t>http://arxiv.org/abs/1107.3771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7658" y="262309"/>
            <a:ext cx="639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Mosel, </a:t>
            </a:r>
            <a:r>
              <a:rPr lang="en-US" dirty="0" err="1" smtClean="0"/>
              <a:t>Lalakulich</a:t>
            </a:r>
            <a:r>
              <a:rPr lang="en-US" dirty="0" smtClean="0"/>
              <a:t>, </a:t>
            </a:r>
            <a:r>
              <a:rPr lang="en-US" dirty="0" err="1" smtClean="0"/>
              <a:t>Leitner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234"/>
            <a:ext cx="651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has QES become Important?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610600" cy="597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Research involving </a:t>
            </a:r>
            <a:r>
              <a:rPr lang="en-US" sz="2800" dirty="0" smtClean="0">
                <a:solidFill>
                  <a:srgbClr val="FF0000"/>
                </a:solidFill>
                <a:cs typeface="Times New Roman"/>
              </a:rPr>
              <a:t>neutrino oscillations</a:t>
            </a:r>
            <a:r>
              <a:rPr lang="en-US" sz="2800" dirty="0" smtClean="0">
                <a:cs typeface="Times New Roman"/>
              </a:rPr>
              <a:t> has required the   </a:t>
            </a:r>
            <a:r>
              <a:rPr lang="en-US" sz="2800" dirty="0" err="1" smtClean="0">
                <a:cs typeface="Times New Roman"/>
              </a:rPr>
              <a:t>extention</a:t>
            </a:r>
            <a:r>
              <a:rPr lang="en-US" sz="2800" dirty="0" smtClean="0">
                <a:cs typeface="Times New Roman"/>
              </a:rPr>
              <a:t> of QES (CCQE) to neutrino-nucleus interactions.</a:t>
            </a:r>
          </a:p>
          <a:p>
            <a:r>
              <a:rPr lang="en-US" sz="2800" dirty="0" smtClean="0">
                <a:cs typeface="Times New Roman"/>
              </a:rPr>
              <a:t>        For 0.3&lt;E</a:t>
            </a:r>
            <a:r>
              <a:rPr lang="en-US" sz="2800" baseline="-25000" dirty="0" smtClean="0">
                <a:cs typeface="Times New Roman"/>
              </a:rPr>
              <a:t>ν</a:t>
            </a:r>
            <a:r>
              <a:rPr lang="en-US" sz="2800" dirty="0" smtClean="0">
                <a:cs typeface="Times New Roman"/>
              </a:rPr>
              <a:t>&lt; 3.0 </a:t>
            </a:r>
            <a:r>
              <a:rPr lang="en-US" sz="2800" dirty="0" err="1" smtClean="0">
                <a:cs typeface="Times New Roman"/>
              </a:rPr>
              <a:t>GeV</a:t>
            </a:r>
            <a:r>
              <a:rPr lang="en-US" sz="2800" dirty="0" smtClean="0">
                <a:cs typeface="Times New Roman"/>
              </a:rPr>
              <a:t> it is the dominant interaction.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CCQE provides essential information for neutrino oscillations, </a:t>
            </a:r>
            <a:r>
              <a:rPr lang="en-US" sz="2800" i="1" u="sng" dirty="0" smtClean="0">
                <a:solidFill>
                  <a:schemeClr val="accent1"/>
                </a:solidFill>
                <a:cs typeface="Times New Roman"/>
              </a:rPr>
              <a:t>neutrino</a:t>
            </a:r>
            <a:r>
              <a:rPr lang="en-US" sz="2800" u="sng" dirty="0" smtClean="0">
                <a:cs typeface="Times New Roman"/>
              </a:rPr>
              <a:t> </a:t>
            </a:r>
            <a:r>
              <a:rPr lang="en-US" sz="2800" i="1" u="sng" dirty="0" smtClean="0">
                <a:solidFill>
                  <a:schemeClr val="accent1"/>
                </a:solidFill>
                <a:cs typeface="Times New Roman"/>
              </a:rPr>
              <a:t>flavor and energy</a:t>
            </a:r>
            <a:r>
              <a:rPr lang="en-US" sz="2800" dirty="0" smtClean="0">
                <a:cs typeface="Times New Roman"/>
              </a:rPr>
              <a:t>. 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CCQE is treated as readily calculable, experimentally identifiable and allows assignment of the neutrino energy.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Some 40 calculations published since 2005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Oscillation period:  1.27Δm</a:t>
            </a:r>
            <a:r>
              <a:rPr lang="en-US" sz="2800" baseline="-25000" dirty="0" smtClean="0">
                <a:cs typeface="Times New Roman"/>
              </a:rPr>
              <a:t>ij</a:t>
            </a:r>
            <a:r>
              <a:rPr lang="en-US" sz="2800" baseline="30000" dirty="0" smtClean="0">
                <a:cs typeface="Times New Roman"/>
              </a:rPr>
              <a:t>2</a:t>
            </a:r>
            <a:r>
              <a:rPr lang="en-US" sz="2800" dirty="0" smtClean="0">
                <a:cs typeface="Times New Roman"/>
              </a:rPr>
              <a:t>(</a:t>
            </a:r>
            <a:r>
              <a:rPr lang="en-US" sz="2800" i="1" dirty="0" smtClean="0">
                <a:cs typeface="Times New Roman"/>
              </a:rPr>
              <a:t>ev</a:t>
            </a:r>
            <a:r>
              <a:rPr lang="en-US" sz="2800" i="1" baseline="30000" dirty="0" smtClean="0">
                <a:cs typeface="Times New Roman"/>
              </a:rPr>
              <a:t>2</a:t>
            </a:r>
            <a:r>
              <a:rPr lang="en-US" sz="2800" dirty="0" smtClean="0">
                <a:cs typeface="Times New Roman"/>
              </a:rPr>
              <a:t>)×</a:t>
            </a:r>
            <a:r>
              <a:rPr lang="en-US" sz="2800" baseline="30000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(</a:t>
            </a:r>
            <a:r>
              <a:rPr lang="en-US" sz="2800" dirty="0" err="1" smtClean="0">
                <a:cs typeface="Times New Roman"/>
              </a:rPr>
              <a:t>L(</a:t>
            </a:r>
            <a:r>
              <a:rPr lang="en-US" sz="2800" i="1" dirty="0" err="1" smtClean="0">
                <a:cs typeface="Times New Roman"/>
              </a:rPr>
              <a:t>km</a:t>
            </a:r>
            <a:r>
              <a:rPr lang="en-US" sz="2800" dirty="0" err="1" smtClean="0">
                <a:cs typeface="Times New Roman"/>
              </a:rPr>
              <a:t>)/E</a:t>
            </a:r>
            <a:r>
              <a:rPr lang="en-US" sz="2800" baseline="-25000" dirty="0" err="1" smtClean="0">
                <a:cs typeface="Times New Roman"/>
              </a:rPr>
              <a:t>ν</a:t>
            </a:r>
            <a:r>
              <a:rPr lang="en-US" sz="2800" dirty="0" err="1" smtClean="0">
                <a:cs typeface="Times New Roman"/>
              </a:rPr>
              <a:t>(</a:t>
            </a:r>
            <a:r>
              <a:rPr lang="en-US" sz="2800" i="1" dirty="0" err="1" smtClean="0">
                <a:cs typeface="Times New Roman"/>
              </a:rPr>
              <a:t>GeV</a:t>
            </a:r>
            <a:r>
              <a:rPr lang="en-US" sz="2800" dirty="0" smtClean="0">
                <a:cs typeface="Times New Roman"/>
              </a:rPr>
              <a:t>)</a:t>
            </a:r>
            <a:r>
              <a:rPr lang="en-US" sz="2800" i="1" dirty="0" smtClean="0">
                <a:cs typeface="Times New Roman"/>
              </a:rPr>
              <a:t>)</a:t>
            </a:r>
            <a:endParaRPr lang="en-US" sz="2800" dirty="0" smtClean="0">
              <a:cs typeface="Times New Roman"/>
            </a:endParaRPr>
          </a:p>
          <a:p>
            <a:pPr>
              <a:buFont typeface="Symbol" charset="2"/>
              <a:buChar char=" "/>
            </a:pPr>
            <a:r>
              <a:rPr lang="en-US" sz="2800" i="1" dirty="0" smtClean="0">
                <a:cs typeface="Times New Roman"/>
              </a:rPr>
              <a:t>                   </a:t>
            </a:r>
            <a:r>
              <a:rPr lang="en-US" sz="2800" dirty="0" smtClean="0">
                <a:cs typeface="Times New Roman"/>
              </a:rPr>
              <a:t>Δm</a:t>
            </a:r>
            <a:r>
              <a:rPr lang="en-US" sz="2800" baseline="-25000" dirty="0" smtClean="0">
                <a:cs typeface="Times New Roman"/>
              </a:rPr>
              <a:t>23</a:t>
            </a:r>
            <a:r>
              <a:rPr lang="en-US" sz="2800" baseline="30000" dirty="0" smtClean="0">
                <a:cs typeface="Times New Roman"/>
              </a:rPr>
              <a:t>2</a:t>
            </a:r>
            <a:r>
              <a:rPr lang="en-US" sz="2800" dirty="0" smtClean="0">
                <a:cs typeface="Times New Roman"/>
              </a:rPr>
              <a:t>=10</a:t>
            </a:r>
            <a:r>
              <a:rPr lang="en-US" sz="2800" baseline="30000" dirty="0" smtClean="0">
                <a:cs typeface="Times New Roman"/>
              </a:rPr>
              <a:t>-3   </a:t>
            </a:r>
            <a:r>
              <a:rPr lang="en-US" sz="2800" dirty="0" smtClean="0">
                <a:cs typeface="Times New Roman"/>
              </a:rPr>
              <a:t>L/E≈10</a:t>
            </a:r>
            <a:r>
              <a:rPr lang="en-US" sz="2800" baseline="30000" dirty="0" smtClean="0">
                <a:cs typeface="Times New Roman"/>
              </a:rPr>
              <a:t>3   </a:t>
            </a:r>
            <a:r>
              <a:rPr lang="en-US" sz="2800" dirty="0" smtClean="0">
                <a:cs typeface="Times New Roman"/>
              </a:rPr>
              <a:t>LBNE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         </a:t>
            </a:r>
            <a:r>
              <a:rPr lang="en-US" sz="2800" i="1" dirty="0" smtClean="0">
                <a:cs typeface="Times New Roman"/>
              </a:rPr>
              <a:t> </a:t>
            </a:r>
            <a:r>
              <a:rPr lang="en-US" sz="2800" dirty="0" smtClean="0">
                <a:cs typeface="Times New Roman"/>
              </a:rPr>
              <a:t>Δm</a:t>
            </a:r>
            <a:r>
              <a:rPr lang="en-US" sz="2800" baseline="-25000" dirty="0" smtClean="0">
                <a:cs typeface="Times New Roman"/>
              </a:rPr>
              <a:t>2S</a:t>
            </a:r>
            <a:r>
              <a:rPr lang="en-US" sz="2800" baseline="30000" dirty="0" smtClean="0">
                <a:cs typeface="Times New Roman"/>
              </a:rPr>
              <a:t>2</a:t>
            </a:r>
            <a:r>
              <a:rPr lang="en-US" sz="2800" dirty="0" smtClean="0">
                <a:cs typeface="Times New Roman"/>
              </a:rPr>
              <a:t>=1</a:t>
            </a:r>
            <a:r>
              <a:rPr lang="en-US" sz="2800" baseline="30000" dirty="0" smtClean="0">
                <a:cs typeface="Times New Roman"/>
              </a:rPr>
              <a:t>          </a:t>
            </a:r>
            <a:r>
              <a:rPr lang="en-US" sz="2800" dirty="0" smtClean="0">
                <a:cs typeface="Times New Roman"/>
              </a:rPr>
              <a:t>L/E≈1</a:t>
            </a:r>
            <a:r>
              <a:rPr lang="en-US" sz="2800" baseline="30000" dirty="0" smtClean="0">
                <a:cs typeface="Times New Roman"/>
              </a:rPr>
              <a:t>         </a:t>
            </a:r>
            <a:r>
              <a:rPr lang="en-US" sz="2800" dirty="0" smtClean="0">
                <a:cs typeface="Times New Roman"/>
              </a:rPr>
              <a:t>SBNE                                                                                              </a:t>
            </a:r>
            <a:endParaRPr lang="en-US" sz="2800" i="1" dirty="0" smtClean="0">
              <a:cs typeface="Times New Roman"/>
            </a:endParaRP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           </a:t>
            </a:r>
          </a:p>
          <a:p>
            <a:pPr>
              <a:buFont typeface="Symbol" charset="2"/>
              <a:buChar char=" "/>
            </a:pPr>
            <a:r>
              <a:rPr lang="en-US" sz="2800" dirty="0" smtClean="0">
                <a:cs typeface="Times New Roman"/>
              </a:rPr>
              <a:t>                           </a:t>
            </a:r>
          </a:p>
          <a:p>
            <a:pPr>
              <a:buFont typeface="Symbol" charset="2"/>
              <a:buChar char=" "/>
            </a:pPr>
            <a:r>
              <a:rPr lang="en-US" dirty="0" smtClean="0">
                <a:cs typeface="Symbol" charset="2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899338" y="3168590"/>
            <a:ext cx="2697123" cy="3689410"/>
            <a:chOff x="5723746" y="1236458"/>
            <a:chExt cx="2697123" cy="3689410"/>
          </a:xfrm>
        </p:grpSpPr>
        <p:grpSp>
          <p:nvGrpSpPr>
            <p:cNvPr id="3" name="Group 42"/>
            <p:cNvGrpSpPr/>
            <p:nvPr/>
          </p:nvGrpSpPr>
          <p:grpSpPr>
            <a:xfrm>
              <a:off x="5723746" y="1636568"/>
              <a:ext cx="2590800" cy="3213100"/>
              <a:chOff x="3026778" y="3256954"/>
              <a:chExt cx="2590800" cy="32131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6778" y="3256954"/>
                <a:ext cx="2590800" cy="28702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9562" y="6127154"/>
                <a:ext cx="2311400" cy="34290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5758600" y="1236458"/>
              <a:ext cx="2662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 smtClean="0">
                  <a:latin typeface="Times New Roman"/>
                  <a:cs typeface="Times New Roman"/>
                </a:rPr>
                <a:t>e+d</a:t>
              </a:r>
              <a:r>
                <a:rPr lang="en-US" sz="2000" i="1" dirty="0" smtClean="0">
                  <a:latin typeface="Times New Roman"/>
                  <a:cs typeface="Times New Roman"/>
                </a:rPr>
                <a:t> inclusive scattering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40550" y="762000"/>
            <a:ext cx="637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/>
                <a:cs typeface="Times New Roman"/>
              </a:rPr>
              <a:t>The </a:t>
            </a:r>
            <a:r>
              <a:rPr lang="en-US" sz="2400" i="1" dirty="0" err="1" smtClean="0"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latin typeface="Times New Roman"/>
                <a:cs typeface="Times New Roman"/>
              </a:rPr>
              <a:t> the </a:t>
            </a:r>
            <a:r>
              <a:rPr lang="en-US" sz="2400" dirty="0" err="1" smtClean="0">
                <a:latin typeface="Times New Roman"/>
                <a:cs typeface="Times New Roman"/>
              </a:rPr>
              <a:t>rms</a:t>
            </a:r>
            <a:r>
              <a:rPr lang="en-US" sz="2400" dirty="0" smtClean="0">
                <a:latin typeface="Times New Roman"/>
                <a:cs typeface="Times New Roman"/>
              </a:rPr>
              <a:t> charge radius is 2 fm.      p</a:t>
            </a:r>
            <a:r>
              <a:rPr lang="en-US" sz="2400" baseline="-25000" dirty="0" smtClean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50MeV/c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6324600" y="304800"/>
            <a:ext cx="2062163" cy="4016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338" y="238780"/>
            <a:ext cx="619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Absolute Normalization of  the Flux </a:t>
            </a:r>
            <a:endParaRPr lang="en-US" sz="2800" u="sng" dirty="0"/>
          </a:p>
        </p:txBody>
      </p:sp>
      <p:grpSp>
        <p:nvGrpSpPr>
          <p:cNvPr id="5" name="Group 30"/>
          <p:cNvGrpSpPr/>
          <p:nvPr/>
        </p:nvGrpSpPr>
        <p:grpSpPr>
          <a:xfrm>
            <a:off x="241441" y="1307430"/>
            <a:ext cx="4486848" cy="1824795"/>
            <a:chOff x="452033" y="1612328"/>
            <a:chExt cx="4486848" cy="1824795"/>
          </a:xfrm>
        </p:grpSpPr>
        <p:grpSp>
          <p:nvGrpSpPr>
            <p:cNvPr id="9" name="Group 27"/>
            <p:cNvGrpSpPr/>
            <p:nvPr/>
          </p:nvGrpSpPr>
          <p:grpSpPr>
            <a:xfrm>
              <a:off x="452033" y="1612328"/>
              <a:ext cx="4196439" cy="1138995"/>
              <a:chOff x="483285" y="1957531"/>
              <a:chExt cx="4196439" cy="1138995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483285" y="2685467"/>
                <a:ext cx="2066968" cy="109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2186298" y="2332461"/>
                <a:ext cx="514590" cy="213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6200000" flipV="1">
                <a:off x="2424175" y="2811548"/>
                <a:ext cx="411058" cy="1588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070424" y="1957531"/>
                <a:ext cx="1609300" cy="7388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6200000" flipV="1">
                <a:off x="2785446" y="2400489"/>
                <a:ext cx="411058" cy="1588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070424" y="2698004"/>
                <a:ext cx="919600" cy="1407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331300" y="2727194"/>
                <a:ext cx="437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p</a:t>
                </a:r>
                <a:r>
                  <a:rPr lang="en-US" i="1" baseline="-25000" dirty="0" smtClean="0">
                    <a:latin typeface="Times New Roman"/>
                    <a:cs typeface="Times New Roman"/>
                  </a:rPr>
                  <a:t>p</a:t>
                </a:r>
                <a:endParaRPr lang="en-US" i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11526" y="2181826"/>
                <a:ext cx="445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p</a:t>
                </a:r>
                <a:r>
                  <a:rPr lang="en-US" i="1" baseline="-25000" dirty="0" smtClean="0">
                    <a:latin typeface="Times New Roman"/>
                    <a:cs typeface="Times New Roman"/>
                  </a:rPr>
                  <a:t>p</a:t>
                </a:r>
                <a:endParaRPr lang="en-US" i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4335" y="2181826"/>
                <a:ext cx="485195" cy="383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i="1" baseline="-25000" dirty="0" err="1" smtClean="0">
                    <a:latin typeface="Times New Roman"/>
                    <a:cs typeface="Times New Roman"/>
                  </a:rPr>
                  <a:t>n</a:t>
                </a:r>
                <a:endParaRPr lang="en-US" i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70424" y="2685467"/>
                <a:ext cx="1587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p’</a:t>
                </a:r>
                <a:r>
                  <a:rPr lang="en-US" i="1" baseline="-25000" dirty="0" err="1" smtClean="0">
                    <a:latin typeface="Times New Roman"/>
                    <a:cs typeface="Times New Roman"/>
                  </a:rPr>
                  <a:t>p</a:t>
                </a:r>
                <a:endParaRPr lang="en-US" i="1" baseline="-25000" dirty="0">
                  <a:latin typeface="Times New Roman"/>
                  <a:cs typeface="Times New Roman"/>
                </a:endParaRPr>
              </a:p>
            </p:txBody>
          </p:sp>
        </p:grpSp>
      </p:grpSp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4437880" y="1307430"/>
          <a:ext cx="4706120" cy="3452439"/>
        </p:xfrm>
        <a:graphic>
          <a:graphicData uri="http://schemas.openxmlformats.org/presentationml/2006/ole">
            <p:oleObj spid="_x0000_s58370" name="Document" r:id="rId7" imgW="3251200" imgH="3009900" progId="Word.Document.12">
              <p:link updateAutomatic="1"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97747" y="1224197"/>
            <a:ext cx="34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Spectator proton (p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p</a:t>
            </a:r>
            <a:r>
              <a:rPr lang="en-US" sz="2000" i="1" dirty="0" smtClean="0">
                <a:latin typeface="Times New Roman"/>
                <a:cs typeface="Times New Roman"/>
              </a:rPr>
              <a:t>) spectrum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8180" y="4759869"/>
            <a:ext cx="476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With </a:t>
            </a:r>
            <a:r>
              <a:rPr lang="en-US" sz="2000" b="1" dirty="0" err="1" smtClean="0">
                <a:solidFill>
                  <a:srgbClr val="FF0000"/>
                </a:solidFill>
              </a:rPr>
              <a:t>ω</a:t>
            </a:r>
            <a:r>
              <a:rPr lang="en-US" sz="2000" b="1" dirty="0" smtClean="0">
                <a:solidFill>
                  <a:srgbClr val="FF0000"/>
                </a:solidFill>
              </a:rPr>
              <a:t> and 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b="1" dirty="0" smtClean="0">
                <a:solidFill>
                  <a:srgbClr val="FF0000"/>
                </a:solidFill>
              </a:rPr>
              <a:t> known, 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2000" b="1" dirty="0" smtClean="0">
                <a:solidFill>
                  <a:srgbClr val="FF0000"/>
                </a:solidFill>
              </a:rPr>
              <a:t> is determined!!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With </a:t>
            </a:r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ω</a:t>
            </a:r>
            <a:r>
              <a:rPr lang="en-US" sz="2000" b="1" dirty="0" smtClean="0">
                <a:solidFill>
                  <a:srgbClr val="FF0000"/>
                </a:solidFill>
              </a:rPr>
              <a:t> known,  </a:t>
            </a:r>
            <a:r>
              <a:rPr lang="en-US" sz="2000" b="1" dirty="0" err="1" smtClean="0">
                <a:solidFill>
                  <a:srgbClr val="FF0000"/>
                </a:solidFill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</a:rPr>
              <a:t>=(ω+2mω)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b="1" dirty="0" smtClean="0">
                <a:solidFill>
                  <a:srgbClr val="FF0000"/>
                </a:solidFill>
              </a:rPr>
              <a:t> - </a:t>
            </a:r>
            <a:r>
              <a:rPr lang="en-US" sz="2000" b="1" dirty="0" err="1" smtClean="0">
                <a:solidFill>
                  <a:srgbClr val="FF0000"/>
                </a:solidFill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</a:rPr>
              <a:t> &lt; O can be selected.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8180" y="5775532"/>
            <a:ext cx="539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611188" y="2674938"/>
            <a:ext cx="4116387" cy="4572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863600" y="1998663"/>
            <a:ext cx="381000" cy="3810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3365500" y="1308100"/>
            <a:ext cx="382588" cy="3810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1966913" y="6705600"/>
            <a:ext cx="5969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34034"/>
            <a:ext cx="251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80365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Impulse approximation is inadequate to calculate </a:t>
            </a:r>
            <a:r>
              <a:rPr lang="en-US" sz="2400" dirty="0" err="1" smtClean="0"/>
              <a:t>ν</a:t>
            </a:r>
            <a:r>
              <a:rPr lang="en-US" sz="2400" dirty="0" smtClean="0"/>
              <a:t>-nucleus CCQE, correlations and 2-body currents must be included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Experimentalists must carefully specify what they call QE.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Determining the incident neutrino energy is a serious issue.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Measured Cross Sections are essential- Flux determination absolutely necessary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Need a good calculation of </a:t>
            </a:r>
            <a:r>
              <a:rPr lang="en-US" sz="2400" dirty="0" err="1" smtClean="0">
                <a:solidFill>
                  <a:srgbClr val="FF0000"/>
                </a:solidFill>
              </a:rPr>
              <a:t>ν-d</a:t>
            </a:r>
            <a:r>
              <a:rPr lang="en-US" sz="2400" dirty="0" smtClean="0">
                <a:solidFill>
                  <a:srgbClr val="FF0000"/>
                </a:solidFill>
              </a:rPr>
              <a:t> cross section (5%)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More work, theory and experiment on </a:t>
            </a:r>
            <a:r>
              <a:rPr lang="en-US" sz="2400" dirty="0" err="1" smtClean="0">
                <a:solidFill>
                  <a:srgbClr val="3366FF"/>
                </a:solidFill>
              </a:rPr>
              <a:t>e</a:t>
            </a:r>
            <a:r>
              <a:rPr lang="en-US" sz="2400" dirty="0" smtClean="0">
                <a:solidFill>
                  <a:srgbClr val="3366FF"/>
                </a:solidFill>
              </a:rPr>
              <a:t>-N transverse response might be the most fruitful avenue to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pursue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Differences between </a:t>
            </a:r>
            <a:r>
              <a:rPr lang="en-US" sz="2400" dirty="0" err="1" smtClean="0"/>
              <a:t>ν</a:t>
            </a:r>
            <a:r>
              <a:rPr lang="en-US" sz="2400" dirty="0" smtClean="0"/>
              <a:t> and </a:t>
            </a:r>
            <a:r>
              <a:rPr lang="en-US" sz="2400" dirty="0" err="1" smtClean="0"/>
              <a:t>ν</a:t>
            </a:r>
            <a:r>
              <a:rPr lang="en-US" sz="2400" dirty="0" smtClean="0"/>
              <a:t> cross sections(yields) should be better understood before large and expensive($1B) CP violation searches are undertaken. I’m particularly worried about different incident  energies being extracted from the two processes.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44826" y="4236773"/>
            <a:ext cx="19326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8754" r="8007"/>
          <a:stretch>
            <a:fillRect/>
          </a:stretch>
        </p:blipFill>
        <p:spPr>
          <a:xfrm>
            <a:off x="249158" y="1699242"/>
            <a:ext cx="4094242" cy="3793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641366"/>
            <a:ext cx="3930522" cy="3851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100" y="457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MINOS   </a:t>
            </a:r>
            <a:r>
              <a:rPr lang="en-US" sz="2800" dirty="0" err="1" smtClean="0"/>
              <a:t>arxiv</a:t>
            </a:r>
            <a:r>
              <a:rPr lang="en-US" sz="2800" dirty="0" smtClean="0"/>
              <a:t>: 1104.0344 [</a:t>
            </a:r>
            <a:r>
              <a:rPr lang="en-US" sz="2800" dirty="0" err="1" smtClean="0"/>
              <a:t>hep</a:t>
            </a:r>
            <a:r>
              <a:rPr lang="en-US" sz="2800" dirty="0" smtClean="0"/>
              <a:t>-ex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941" t="5164" r="3833"/>
          <a:stretch>
            <a:fillRect/>
          </a:stretch>
        </p:blipFill>
        <p:spPr>
          <a:xfrm>
            <a:off x="1952219" y="3763116"/>
            <a:ext cx="4246168" cy="3094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7295" y="4696489"/>
            <a:ext cx="14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1106.5374</a:t>
            </a:r>
          </a:p>
          <a:p>
            <a:r>
              <a:rPr lang="en-US" dirty="0" smtClean="0"/>
              <a:t>Nieves et 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4535" t="5037" r="9129" b="5255"/>
          <a:stretch>
            <a:fillRect/>
          </a:stretch>
        </p:blipFill>
        <p:spPr>
          <a:xfrm>
            <a:off x="1449511" y="438359"/>
            <a:ext cx="4763529" cy="3324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7296" y="1794746"/>
            <a:ext cx="222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1107.3771</a:t>
            </a:r>
          </a:p>
          <a:p>
            <a:r>
              <a:rPr lang="en-US" dirty="0" smtClean="0"/>
              <a:t>Mosel et 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1949" y="0"/>
            <a:ext cx="299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They’re Catching On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10480" y="2647475"/>
            <a:ext cx="8638560" cy="3492366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 marL="552968" indent="-552968" defTabSz="828013">
              <a:lnSpc>
                <a:spcPct val="150000"/>
              </a:lnSpc>
              <a:spcBef>
                <a:spcPts val="806"/>
              </a:spcBef>
              <a:buSzPct val="94000"/>
              <a:defRPr/>
            </a:pPr>
            <a:endParaRPr lang="en-US" kern="0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49313" y="2179638"/>
            <a:ext cx="8491537" cy="1039812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181" tIns="45591" rIns="91181" bIns="45591" anchor="ctr"/>
          <a:lstStyle/>
          <a:p>
            <a:pPr algn="ctr" hangingPunct="0">
              <a:buSzPct val="100000"/>
            </a:pPr>
            <a:endParaRPr lang="en-US" sz="4000" dirty="0"/>
          </a:p>
        </p:txBody>
      </p:sp>
      <p:pic>
        <p:nvPicPr>
          <p:cNvPr id="7" name="Picture 6" descr="livingdea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9252" b="21398"/>
              <a:stretch>
                <a:fillRect/>
              </a:stretch>
            </p:blipFill>
          </mc:Choice>
          <mc:Fallback>
            <p:blipFill>
              <a:blip r:embed="rId4"/>
              <a:srcRect t="19252" b="21398"/>
              <a:stretch>
                <a:fillRect/>
              </a:stretch>
            </p:blipFill>
          </mc:Fallback>
        </mc:AlternateContent>
        <p:spPr>
          <a:xfrm>
            <a:off x="849313" y="1018332"/>
            <a:ext cx="7536257" cy="5787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8793" y="556667"/>
            <a:ext cx="6979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 *** LSND effect rises from the dead… ?“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664" y="33447"/>
            <a:ext cx="535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Long-Baseline News, May 2010: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6443" y="1591954"/>
            <a:ext cx="6503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New Subatomic Particle Could Help Explain the Mystery of Dark Matter. A flurry of evidence reveals that "sterile neutrinos" are not only real but common, and could be the stuff of dark matter.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74" y="778963"/>
            <a:ext cx="1540886" cy="2039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6443" y="353943"/>
            <a:ext cx="5554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And it’s Getting Worse!!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16443" y="5039839"/>
            <a:ext cx="650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Cosmology, decay of sterile neutrino (dark matter), calibration of </a:t>
            </a:r>
            <a:r>
              <a:rPr lang="en-US" i="1" dirty="0" err="1" smtClean="0"/>
              <a:t>Ga</a:t>
            </a:r>
            <a:r>
              <a:rPr lang="en-US" i="1" dirty="0" smtClean="0"/>
              <a:t> solar neutrino detectors, increased       flux from reactors 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2590800" y="38856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HIDDEN CLUE: Pulsars, including one inside this "guitar nebula," provide evidence of sterile neutrinos.</a:t>
            </a:r>
            <a:endParaRPr lang="en-US" dirty="0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24701" y="5353631"/>
          <a:ext cx="332539" cy="332539"/>
        </p:xfrm>
        <a:graphic>
          <a:graphicData uri="http://schemas.openxmlformats.org/presentationml/2006/ole">
            <p:oleObj spid="_x0000_s23557" name="Equation" r:id="rId4" imgW="1651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905"/>
            <a:ext cx="4191000" cy="5453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0256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QES in NP originated in </a:t>
            </a:r>
            <a:r>
              <a:rPr lang="en-US" sz="2800" dirty="0" err="1" smtClean="0"/>
              <a:t>e</a:t>
            </a:r>
            <a:r>
              <a:rPr lang="en-US" sz="2800" dirty="0" smtClean="0"/>
              <a:t>-Nucleus Scattering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3733" y="99506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Moniz et al PRL 1971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47098"/>
            <a:ext cx="5105400" cy="14210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182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Simple Fermi Gas   2 parameter , S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51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 Approximation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25729" y="3215149"/>
            <a:ext cx="2880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98446" y="3216737"/>
            <a:ext cx="28804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075442" y="3462158"/>
            <a:ext cx="603109" cy="5264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228" y="197469"/>
            <a:ext cx="630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Inclusive Electron Scattering 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mc:AlternateContent>
          <mc:Choice xmlns:ma="http://schemas.microsoft.com/office/mac/drawingml/2008/main" Requires="ma">
            <p:blipFill>
              <a:blip r:embed="rId3">
                <a:alphaModFix/>
                <a:lum contrast="3000"/>
              </a:blip>
              <a:srcRect r="5618" b="20154"/>
              <a:stretch>
                <a:fillRect/>
              </a:stretch>
            </p:blipFill>
          </mc:Choice>
          <mc:Fallback>
            <p:blipFill>
              <a:blip r:embed="rId4">
                <a:alphaModFix/>
                <a:lum contrast="3000"/>
              </a:blip>
              <a:srcRect r="5618" b="20154"/>
              <a:stretch>
                <a:fillRect/>
              </a:stretch>
            </p:blipFill>
          </mc:Fallback>
        </mc:AlternateContent>
        <p:spPr bwMode="auto">
          <a:xfrm>
            <a:off x="254000" y="2909332"/>
            <a:ext cx="4804229" cy="36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7071" y="1416421"/>
            <a:ext cx="28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Electron Beam</a:t>
            </a:r>
            <a:r>
              <a:rPr lang="en-US" sz="2000" dirty="0" smtClean="0">
                <a:latin typeface="Symbol" charset="2"/>
                <a:cs typeface="Symbol" charset="2"/>
              </a:rPr>
              <a:t> ΔE</a:t>
            </a:r>
            <a:r>
              <a:rPr lang="en-US" sz="2000" dirty="0" smtClean="0"/>
              <a:t>/E ~10</a:t>
            </a:r>
            <a:r>
              <a:rPr lang="en-US" sz="2000" baseline="30000" dirty="0" smtClean="0"/>
              <a:t>-3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458858" y="2036911"/>
            <a:ext cx="160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</a:t>
            </a:r>
            <a:r>
              <a:rPr lang="en-US" dirty="0" err="1" smtClean="0"/>
              <a:t>Spectograph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43429" y="966483"/>
            <a:ext cx="5787572" cy="1805247"/>
            <a:chOff x="943429" y="1814286"/>
            <a:chExt cx="5787572" cy="180524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43429" y="2159000"/>
              <a:ext cx="3302000" cy="18143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3954744" y="2158204"/>
              <a:ext cx="57978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245429" y="2177143"/>
              <a:ext cx="2485572" cy="1588"/>
            </a:xfrm>
            <a:prstGeom prst="straightConnector1">
              <a:avLst/>
            </a:prstGeom>
            <a:ln w="38100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45429" y="2178731"/>
              <a:ext cx="1687285" cy="705983"/>
            </a:xfrm>
            <a:prstGeom prst="line">
              <a:avLst/>
            </a:prstGeom>
            <a:ln w="12700" cap="flat" cmpd="sng" algn="ctr">
              <a:solidFill>
                <a:srgbClr val="C0504D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hord 10"/>
            <p:cNvSpPr/>
            <p:nvPr/>
          </p:nvSpPr>
          <p:spPr>
            <a:xfrm rot="13366570">
              <a:off x="5544150" y="2657961"/>
              <a:ext cx="992301" cy="961572"/>
            </a:xfrm>
            <a:prstGeom prst="chord">
              <a:avLst/>
            </a:prstGeom>
            <a:solidFill>
              <a:srgbClr val="C0504D">
                <a:alpha val="4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V="1">
              <a:off x="4989286" y="1814286"/>
              <a:ext cx="406033" cy="725714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4747" y="2540000"/>
              <a:ext cx="1850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Scattered electron </a:t>
              </a:r>
              <a:endParaRPr lang="en-US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395319" y="2382396"/>
            <a:ext cx="272142" cy="251160"/>
          </p:xfrm>
          <a:graphic>
            <a:graphicData uri="http://schemas.openxmlformats.org/presentationml/2006/ole">
              <p:oleObj spid="_x0000_s25602" name="Equation" r:id="rId5" imgW="114300" imgH="13970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5058229" y="4873311"/>
            <a:ext cx="3721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incident electron beam is precisely known and the scattered electron well  measured, </a:t>
            </a:r>
            <a:r>
              <a:rPr lang="en-US" dirty="0" err="1" smtClean="0"/>
              <a:t>q</a:t>
            </a:r>
            <a:r>
              <a:rPr lang="en-US" dirty="0" smtClean="0"/>
              <a:t> and </a:t>
            </a:r>
            <a:r>
              <a:rPr lang="en-US" dirty="0" err="1" smtClean="0"/>
              <a:t>ω</a:t>
            </a:r>
            <a:r>
              <a:rPr lang="en-US" dirty="0" smtClean="0"/>
              <a:t>  are precisely known </a:t>
            </a:r>
            <a:r>
              <a:rPr lang="en-US" u="sng" dirty="0" smtClean="0"/>
              <a:t>without any reference to the nuclear final state</a:t>
            </a:r>
            <a:endParaRPr lang="en-US" u="sng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5058229" y="3779975"/>
          <a:ext cx="2511425" cy="914400"/>
        </p:xfrm>
        <a:graphic>
          <a:graphicData uri="http://schemas.openxmlformats.org/presentationml/2006/ole">
            <p:oleObj spid="_x0000_s25603" name="Equation" r:id="rId6" imgW="2146300" imgH="660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219199" y="1183284"/>
            <a:ext cx="6011333" cy="95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58737" y="3083917"/>
          <a:ext cx="3122951" cy="324600"/>
        </p:xfrm>
        <a:graphic>
          <a:graphicData uri="http://schemas.openxmlformats.org/presentationml/2006/ole">
            <p:oleObj spid="_x0000_s26626" name="Equation" r:id="rId6" imgW="2603500" imgH="203200" progId="Equation.3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466173" y="3408517"/>
          <a:ext cx="6382427" cy="1603834"/>
        </p:xfrm>
        <a:graphic>
          <a:graphicData uri="http://schemas.openxmlformats.org/presentationml/2006/ole">
            <p:oleObj spid="_x0000_s26627" r:id="rId7" imgW="4203700" imgH="1079500" progId="">
              <p:embed/>
            </p:oleObj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2136720" y="5344318"/>
          <a:ext cx="4815252" cy="599282"/>
        </p:xfrm>
        <a:graphic>
          <a:graphicData uri="http://schemas.openxmlformats.org/presentationml/2006/ole">
            <p:oleObj spid="_x0000_s26628" r:id="rId8" imgW="3670300" imgH="469900" progId="">
              <p:embed/>
            </p:oleObj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2280355" y="6095999"/>
          <a:ext cx="4671617" cy="360519"/>
        </p:xfrm>
        <a:graphic>
          <a:graphicData uri="http://schemas.openxmlformats.org/presentationml/2006/ole">
            <p:oleObj spid="_x0000_s26629" r:id="rId9" imgW="3784600" imgH="228600" progId="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0355" y="261610"/>
            <a:ext cx="569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Quasi-Elastic Electron Scattering</a:t>
            </a:r>
            <a:endParaRPr lang="en-US" sz="2800" dirty="0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657601" y="2133600"/>
          <a:ext cx="1998132" cy="914400"/>
        </p:xfrm>
        <a:graphic>
          <a:graphicData uri="http://schemas.openxmlformats.org/presentationml/2006/ole">
            <p:oleObj spid="_x0000_s26631" name="Equation" r:id="rId10" imgW="1435100" imgH="660400" progId="">
              <p:embed/>
            </p:oleObj>
          </a:graphicData>
        </a:graphic>
      </p:graphicFrame>
      <p:sp>
        <p:nvSpPr>
          <p:cNvPr id="10" name="Oval Callout 9"/>
          <p:cNvSpPr/>
          <p:nvPr/>
        </p:nvSpPr>
        <p:spPr>
          <a:xfrm>
            <a:off x="475358" y="2573867"/>
            <a:ext cx="2383379" cy="834650"/>
          </a:xfrm>
          <a:prstGeom prst="wedgeEllipseCallout">
            <a:avLst>
              <a:gd name="adj1" fmla="val 39557"/>
              <a:gd name="adj2" fmla="val 706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nucleon vector 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1951</Words>
  <Application>Microsoft Macintosh PowerPoint</Application>
  <PresentationFormat>On-screen Show (4:3)</PresentationFormat>
  <Paragraphs>215</Paragraphs>
  <Slides>43</Slides>
  <Notes>3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???</vt:lpstr>
      <vt:lpstr>Equation</vt:lpstr>
      <vt:lpstr>Problems In Quasi-Elastic Neutrino-Nucleus Scattering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In Quasi-Elastic Neutrino-Nucleus Scattering</dc:title>
  <dc:creator>dcsadmin User</dc:creator>
  <cp:lastModifiedBy>Christopher M. Mauger</cp:lastModifiedBy>
  <cp:revision>9</cp:revision>
  <dcterms:created xsi:type="dcterms:W3CDTF">2011-07-25T22:39:36Z</dcterms:created>
  <dcterms:modified xsi:type="dcterms:W3CDTF">2011-07-25T22:40:36Z</dcterms:modified>
</cp:coreProperties>
</file>