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handoutMasterIdLst>
    <p:handoutMasterId r:id="rId58"/>
  </p:handoutMasterIdLst>
  <p:sldIdLst>
    <p:sldId id="266" r:id="rId2"/>
    <p:sldId id="375" r:id="rId3"/>
    <p:sldId id="282" r:id="rId4"/>
    <p:sldId id="258" r:id="rId5"/>
    <p:sldId id="259" r:id="rId6"/>
    <p:sldId id="286" r:id="rId7"/>
    <p:sldId id="287" r:id="rId8"/>
    <p:sldId id="288" r:id="rId9"/>
    <p:sldId id="268" r:id="rId10"/>
    <p:sldId id="289" r:id="rId11"/>
    <p:sldId id="261" r:id="rId12"/>
    <p:sldId id="271" r:id="rId13"/>
    <p:sldId id="290" r:id="rId14"/>
    <p:sldId id="355" r:id="rId15"/>
    <p:sldId id="361" r:id="rId16"/>
    <p:sldId id="363" r:id="rId17"/>
    <p:sldId id="364" r:id="rId18"/>
    <p:sldId id="365" r:id="rId19"/>
    <p:sldId id="357" r:id="rId20"/>
    <p:sldId id="359" r:id="rId21"/>
    <p:sldId id="356" r:id="rId22"/>
    <p:sldId id="366" r:id="rId23"/>
    <p:sldId id="358" r:id="rId24"/>
    <p:sldId id="272" r:id="rId25"/>
    <p:sldId id="367" r:id="rId26"/>
    <p:sldId id="368" r:id="rId27"/>
    <p:sldId id="369" r:id="rId28"/>
    <p:sldId id="292" r:id="rId29"/>
    <p:sldId id="371" r:id="rId30"/>
    <p:sldId id="388" r:id="rId31"/>
    <p:sldId id="373" r:id="rId32"/>
    <p:sldId id="374" r:id="rId33"/>
    <p:sldId id="389" r:id="rId34"/>
    <p:sldId id="283" r:id="rId35"/>
    <p:sldId id="308" r:id="rId36"/>
    <p:sldId id="309" r:id="rId37"/>
    <p:sldId id="310" r:id="rId38"/>
    <p:sldId id="378" r:id="rId39"/>
    <p:sldId id="384" r:id="rId40"/>
    <p:sldId id="385" r:id="rId41"/>
    <p:sldId id="390" r:id="rId42"/>
    <p:sldId id="386" r:id="rId43"/>
    <p:sldId id="273" r:id="rId44"/>
    <p:sldId id="383" r:id="rId45"/>
    <p:sldId id="392" r:id="rId46"/>
    <p:sldId id="387" r:id="rId47"/>
    <p:sldId id="391" r:id="rId48"/>
    <p:sldId id="275" r:id="rId49"/>
    <p:sldId id="281" r:id="rId50"/>
    <p:sldId id="280" r:id="rId51"/>
    <p:sldId id="380" r:id="rId52"/>
    <p:sldId id="381" r:id="rId53"/>
    <p:sldId id="382" r:id="rId54"/>
    <p:sldId id="293" r:id="rId55"/>
    <p:sldId id="30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6FF"/>
    <a:srgbClr val="F2F1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30"/>
    <p:restoredTop sz="96893" autoAdjust="0"/>
  </p:normalViewPr>
  <p:slideViewPr>
    <p:cSldViewPr snapToGrid="0" snapToObjects="1">
      <p:cViewPr varScale="1">
        <p:scale>
          <a:sx n="146" d="100"/>
          <a:sy n="146" d="100"/>
        </p:scale>
        <p:origin x="196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292F754-9769-B245-BD5D-00677EBB84A7}" type="datetimeFigureOut">
              <a:rPr lang="en-US" smtClean="0"/>
              <a:t>9/19/18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EA21AF-2085-CC4C-AA91-EC277DC6A47A}" type="slidenum">
              <a:rPr lang="en-US" smtClean="0"/>
              <a:t>‹#›</a:t>
            </a:fld>
            <a:endParaRPr lang="en-US"/>
          </a:p>
        </p:txBody>
      </p:sp>
    </p:spTree>
    <p:extLst>
      <p:ext uri="{BB962C8B-B14F-4D97-AF65-F5344CB8AC3E}">
        <p14:creationId xmlns:p14="http://schemas.microsoft.com/office/powerpoint/2010/main" val="13101267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3CC59-79E2-D94D-8AF8-A4B3FEB372CB}" type="datetimeFigureOut">
              <a:rPr lang="en-US" smtClean="0"/>
              <a:t>9/19/18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4BB7C-9DA7-604E-B297-A0A891A95C5D}" type="slidenum">
              <a:rPr lang="en-US" smtClean="0"/>
              <a:t>‹#›</a:t>
            </a:fld>
            <a:endParaRPr lang="en-US"/>
          </a:p>
        </p:txBody>
      </p:sp>
    </p:spTree>
    <p:extLst>
      <p:ext uri="{BB962C8B-B14F-4D97-AF65-F5344CB8AC3E}">
        <p14:creationId xmlns:p14="http://schemas.microsoft.com/office/powerpoint/2010/main" val="9609946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39E5C-5CE1-0546-8F2F-AE0F1DF28CB7}"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21416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01455-B3AD-CA45-ABB7-CFEB94A6A14E}"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22591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67675" cy="619125"/>
          </a:xfrm>
          <a:prstGeom prst="rect">
            <a:avLst/>
          </a:prstGeom>
        </p:spPr>
        <p:txBody>
          <a:bodyPr vert="horz"/>
          <a:lstStyle/>
          <a:p>
            <a:r>
              <a:rPr lang="en-US"/>
              <a:t>Click to edit Master title style</a:t>
            </a:r>
          </a:p>
        </p:txBody>
      </p:sp>
      <p:sp>
        <p:nvSpPr>
          <p:cNvPr id="3" name="Date Placeholder 2"/>
          <p:cNvSpPr>
            <a:spLocks noGrp="1"/>
          </p:cNvSpPr>
          <p:nvPr>
            <p:ph type="dt" sz="half" idx="10"/>
          </p:nvPr>
        </p:nvSpPr>
        <p:spPr/>
        <p:txBody>
          <a:bodyPr/>
          <a:lstStyle/>
          <a:p>
            <a:fld id="{DC9C5146-A942-E445-833D-5A560C913E7C}" type="datetime1">
              <a:rPr lang="en-US" smtClean="0"/>
              <a:t>9/19/18</a:t>
            </a:fld>
            <a:endParaRPr lang="en-US"/>
          </a:p>
        </p:txBody>
      </p:sp>
      <p:sp>
        <p:nvSpPr>
          <p:cNvPr id="4" name="Footer Placeholder 3"/>
          <p:cNvSpPr>
            <a:spLocks noGrp="1"/>
          </p:cNvSpPr>
          <p:nvPr>
            <p:ph type="ftr" sz="quarter" idx="11"/>
          </p:nvPr>
        </p:nvSpPr>
        <p:spPr/>
        <p:txBody>
          <a:bodyPr/>
          <a:lstStyle/>
          <a:p>
            <a:r>
              <a:rPr lang="en-US"/>
              <a:t>LDRD ECR Cesar Luiz da Silva</a:t>
            </a:r>
            <a:endParaRPr lang="en-US" dirty="0"/>
          </a:p>
        </p:txBody>
      </p:sp>
      <p:sp>
        <p:nvSpPr>
          <p:cNvPr id="5" name="Slide Number Placeholder 4"/>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27100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10703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AFFA29-ECA4-4D4D-B355-77079B11BB8C}"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49973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61932D-5363-0147-8A6E-33A7DD2F7346}" type="datetime1">
              <a:rPr lang="en-US" smtClean="0"/>
              <a:t>9/19/18</a:t>
            </a:fld>
            <a:endParaRPr lang="en-US"/>
          </a:p>
        </p:txBody>
      </p:sp>
      <p:sp>
        <p:nvSpPr>
          <p:cNvPr id="6" name="Footer Placeholder 5"/>
          <p:cNvSpPr>
            <a:spLocks noGrp="1"/>
          </p:cNvSpPr>
          <p:nvPr>
            <p:ph type="ftr" sz="quarter" idx="11"/>
          </p:nvPr>
        </p:nvSpPr>
        <p:spPr/>
        <p:txBody>
          <a:bodyPr/>
          <a:lstStyle/>
          <a:p>
            <a:r>
              <a:rPr lang="en-US"/>
              <a:t>LDRD ECR Cesar Luiz da Silva</a:t>
            </a:r>
          </a:p>
        </p:txBody>
      </p:sp>
      <p:sp>
        <p:nvSpPr>
          <p:cNvPr id="7" name="Slide Number Placeholder 6"/>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5182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F69CE-77BB-E94B-94C0-BF147379B748}" type="datetime1">
              <a:rPr lang="en-US" smtClean="0"/>
              <a:t>9/19/18</a:t>
            </a:fld>
            <a:endParaRPr lang="en-US"/>
          </a:p>
        </p:txBody>
      </p:sp>
      <p:sp>
        <p:nvSpPr>
          <p:cNvPr id="8" name="Footer Placeholder 7"/>
          <p:cNvSpPr>
            <a:spLocks noGrp="1"/>
          </p:cNvSpPr>
          <p:nvPr>
            <p:ph type="ftr" sz="quarter" idx="11"/>
          </p:nvPr>
        </p:nvSpPr>
        <p:spPr/>
        <p:txBody>
          <a:bodyPr/>
          <a:lstStyle/>
          <a:p>
            <a:r>
              <a:rPr lang="en-US"/>
              <a:t>LDRD ECR Cesar Luiz da Silva</a:t>
            </a:r>
          </a:p>
        </p:txBody>
      </p:sp>
      <p:sp>
        <p:nvSpPr>
          <p:cNvPr id="9" name="Slide Number Placeholder 8"/>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417479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0D6D614B-0742-2543-9F24-12ED0F6C272E}" type="datetime1">
              <a:rPr lang="en-US" smtClean="0"/>
              <a:t>9/19/18</a:t>
            </a:fld>
            <a:endParaRPr lang="en-US"/>
          </a:p>
        </p:txBody>
      </p:sp>
      <p:sp>
        <p:nvSpPr>
          <p:cNvPr id="4" name="Footer Placeholder 3"/>
          <p:cNvSpPr>
            <a:spLocks noGrp="1"/>
          </p:cNvSpPr>
          <p:nvPr>
            <p:ph type="ftr" sz="quarter" idx="11"/>
          </p:nvPr>
        </p:nvSpPr>
        <p:spPr/>
        <p:txBody>
          <a:bodyPr/>
          <a:lstStyle/>
          <a:p>
            <a:r>
              <a:rPr lang="en-US"/>
              <a:t>LDRD ECR Cesar Luiz da Silva</a:t>
            </a:r>
          </a:p>
        </p:txBody>
      </p:sp>
      <p:sp>
        <p:nvSpPr>
          <p:cNvPr id="5" name="Slide Number Placeholder 4"/>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2222676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90F6C8-C5DC-5044-9449-CA77E70A0036}" type="datetime1">
              <a:rPr lang="en-US" smtClean="0"/>
              <a:t>9/19/18</a:t>
            </a:fld>
            <a:endParaRPr lang="en-US"/>
          </a:p>
        </p:txBody>
      </p:sp>
      <p:sp>
        <p:nvSpPr>
          <p:cNvPr id="6" name="Footer Placeholder 5"/>
          <p:cNvSpPr>
            <a:spLocks noGrp="1"/>
          </p:cNvSpPr>
          <p:nvPr>
            <p:ph type="ftr" sz="quarter" idx="11"/>
          </p:nvPr>
        </p:nvSpPr>
        <p:spPr/>
        <p:txBody>
          <a:bodyPr/>
          <a:lstStyle/>
          <a:p>
            <a:r>
              <a:rPr lang="en-US"/>
              <a:t>LDRD ECR Cesar Luiz da Silva</a:t>
            </a:r>
          </a:p>
        </p:txBody>
      </p:sp>
      <p:sp>
        <p:nvSpPr>
          <p:cNvPr id="7" name="Slide Number Placeholder 6"/>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815526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53363-D69E-8C44-8FCB-71ECF355A58F}" type="datetime1">
              <a:rPr lang="en-US" smtClean="0"/>
              <a:t>9/19/18</a:t>
            </a:fld>
            <a:endParaRPr lang="en-US"/>
          </a:p>
        </p:txBody>
      </p:sp>
      <p:sp>
        <p:nvSpPr>
          <p:cNvPr id="6" name="Footer Placeholder 5"/>
          <p:cNvSpPr>
            <a:spLocks noGrp="1"/>
          </p:cNvSpPr>
          <p:nvPr>
            <p:ph type="ftr" sz="quarter" idx="11"/>
          </p:nvPr>
        </p:nvSpPr>
        <p:spPr/>
        <p:txBody>
          <a:bodyPr/>
          <a:lstStyle/>
          <a:p>
            <a:r>
              <a:rPr lang="en-US"/>
              <a:t>LDRD ECR Cesar Luiz da Silva</a:t>
            </a:r>
          </a:p>
        </p:txBody>
      </p:sp>
      <p:sp>
        <p:nvSpPr>
          <p:cNvPr id="7" name="Slide Number Placeholder 6"/>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112555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CD93F-44DF-4C42-93A1-FBB69CE9A6BB}"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57731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9144000" cy="586636"/>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6356350"/>
            <a:ext cx="9144000" cy="501650"/>
          </a:xfrm>
          <a:prstGeom prst="rect">
            <a:avLst/>
          </a:prstGeom>
          <a:solidFill>
            <a:schemeClr val="accent4">
              <a:lumMod val="20000"/>
              <a:lumOff val="80000"/>
            </a:schemeClr>
          </a:solidFill>
          <a:ln>
            <a:noFill/>
          </a:ln>
          <a:effectLst>
            <a:outerShdw blurRad="40000" dist="23000" dir="153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4">
                    <a:lumMod val="50000"/>
                  </a:schemeClr>
                </a:solidFill>
              </a:defRPr>
            </a:lvl1pPr>
          </a:lstStyle>
          <a:p>
            <a:fld id="{D88B9A1B-2558-4D4F-9247-E41D03152E39}" type="datetime1">
              <a:rPr lang="en-US" smtClean="0"/>
              <a:t>9/19/18</a:t>
            </a:fld>
            <a:endParaRPr lang="en-US"/>
          </a:p>
        </p:txBody>
      </p:sp>
      <p:sp>
        <p:nvSpPr>
          <p:cNvPr id="5" name="Footer Placeholder 4"/>
          <p:cNvSpPr>
            <a:spLocks noGrp="1"/>
          </p:cNvSpPr>
          <p:nvPr>
            <p:ph type="ftr" sz="quarter" idx="3"/>
          </p:nvPr>
        </p:nvSpPr>
        <p:spPr>
          <a:xfrm>
            <a:off x="1889125" y="6356350"/>
            <a:ext cx="5588000" cy="365125"/>
          </a:xfrm>
          <a:prstGeom prst="rect">
            <a:avLst/>
          </a:prstGeom>
        </p:spPr>
        <p:txBody>
          <a:bodyPr vert="horz" lIns="91440" tIns="45720" rIns="91440" bIns="45720" rtlCol="0" anchor="ctr"/>
          <a:lstStyle>
            <a:lvl1pPr algn="ctr">
              <a:defRPr sz="1200">
                <a:solidFill>
                  <a:schemeClr val="accent4">
                    <a:lumMod val="50000"/>
                  </a:schemeClr>
                </a:solidFill>
              </a:defRPr>
            </a:lvl1pPr>
          </a:lstStyle>
          <a:p>
            <a:r>
              <a:rPr lang="en-US"/>
              <a:t>LDRD ECR Cesar Luiz da Silva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4">
                    <a:lumMod val="50000"/>
                  </a:schemeClr>
                </a:solidFill>
              </a:defRPr>
            </a:lvl1pPr>
          </a:lstStyle>
          <a:p>
            <a:fld id="{315403F7-57E6-FB45-AA42-533AA8BFDDC1}" type="slidenum">
              <a:rPr lang="en-US" smtClean="0"/>
              <a:pPr/>
              <a:t>‹#›</a:t>
            </a:fld>
            <a:endParaRPr lang="en-US"/>
          </a:p>
        </p:txBody>
      </p:sp>
      <p:pic>
        <p:nvPicPr>
          <p:cNvPr id="7"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893367" y="8000"/>
            <a:ext cx="1586865" cy="578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850699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3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indico.bnl.gov/event/4737/" TargetMode="Externa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810211-D239-2A45-A5C5-B65D70878945}"/>
              </a:ext>
            </a:extLst>
          </p:cNvPr>
          <p:cNvSpPr>
            <a:spLocks noGrp="1"/>
          </p:cNvSpPr>
          <p:nvPr>
            <p:ph type="dt" sz="half" idx="10"/>
          </p:nvPr>
        </p:nvSpPr>
        <p:spPr/>
        <p:txBody>
          <a:bodyPr/>
          <a:lstStyle/>
          <a:p>
            <a:fld id="{AB3F3BC2-9B36-4B46-88FD-F1A48C54400B}" type="datetime1">
              <a:rPr lang="en-US" smtClean="0"/>
              <a:t>9/19/18</a:t>
            </a:fld>
            <a:endParaRPr lang="en-US"/>
          </a:p>
        </p:txBody>
      </p:sp>
      <p:sp>
        <p:nvSpPr>
          <p:cNvPr id="5" name="Footer Placeholder 4">
            <a:extLst>
              <a:ext uri="{FF2B5EF4-FFF2-40B4-BE49-F238E27FC236}">
                <a16:creationId xmlns:a16="http://schemas.microsoft.com/office/drawing/2014/main" id="{536F4CE5-195A-5546-9BF8-43F57E304572}"/>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9FC101FE-CD7D-614E-9B6C-1F53B82F36E9}"/>
              </a:ext>
            </a:extLst>
          </p:cNvPr>
          <p:cNvSpPr>
            <a:spLocks noGrp="1"/>
          </p:cNvSpPr>
          <p:nvPr>
            <p:ph type="sldNum" sz="quarter" idx="12"/>
          </p:nvPr>
        </p:nvSpPr>
        <p:spPr/>
        <p:txBody>
          <a:bodyPr/>
          <a:lstStyle/>
          <a:p>
            <a:fld id="{315403F7-57E6-FB45-AA42-533AA8BFDDC1}" type="slidenum">
              <a:rPr lang="en-US" smtClean="0"/>
              <a:t>1</a:t>
            </a:fld>
            <a:endParaRPr lang="en-US"/>
          </a:p>
        </p:txBody>
      </p:sp>
      <p:sp>
        <p:nvSpPr>
          <p:cNvPr id="7" name="Title 1">
            <a:extLst>
              <a:ext uri="{FF2B5EF4-FFF2-40B4-BE49-F238E27FC236}">
                <a16:creationId xmlns:a16="http://schemas.microsoft.com/office/drawing/2014/main" id="{FFBCD49E-3562-4D46-A6CC-E90D8EA936E8}"/>
              </a:ext>
            </a:extLst>
          </p:cNvPr>
          <p:cNvSpPr>
            <a:spLocks noGrp="1"/>
          </p:cNvSpPr>
          <p:nvPr>
            <p:ph type="title"/>
          </p:nvPr>
        </p:nvSpPr>
        <p:spPr>
          <a:xfrm>
            <a:off x="189556" y="1214291"/>
            <a:ext cx="8686800" cy="461101"/>
          </a:xfrm>
        </p:spPr>
        <p:txBody>
          <a:bodyPr/>
          <a:lstStyle/>
          <a:p>
            <a:r>
              <a:rPr lang="en-US" sz="3200" dirty="0"/>
              <a:t>LANL 20170569ECR</a:t>
            </a:r>
            <a:br>
              <a:rPr lang="en-US" sz="3200" dirty="0"/>
            </a:br>
            <a:r>
              <a:rPr lang="en-US" b="1" dirty="0"/>
              <a:t>Gluon Saturation Search with Large Hadron Collider Beauty (</a:t>
            </a:r>
            <a:r>
              <a:rPr lang="en-US" b="1" dirty="0" err="1"/>
              <a:t>LHCb</a:t>
            </a:r>
            <a:r>
              <a:rPr lang="en-US" b="1" dirty="0"/>
              <a:t>) Experiment</a:t>
            </a:r>
            <a:br>
              <a:rPr lang="en-US" sz="3200" dirty="0"/>
            </a:br>
            <a:br>
              <a:rPr lang="en-US" sz="3200" dirty="0"/>
            </a:br>
            <a:r>
              <a:rPr lang="en-US" sz="3200" dirty="0"/>
              <a:t>Cesar L. da Silva (PI)</a:t>
            </a:r>
            <a:br>
              <a:rPr lang="en-US" sz="3200" dirty="0"/>
            </a:br>
            <a:r>
              <a:rPr lang="en-US" sz="3200" dirty="0"/>
              <a:t>Matt Durham, Berenice Garcia, Hubert van Hecke, Gerd Kunde</a:t>
            </a:r>
          </a:p>
        </p:txBody>
      </p:sp>
    </p:spTree>
    <p:extLst>
      <p:ext uri="{BB962C8B-B14F-4D97-AF65-F5344CB8AC3E}">
        <p14:creationId xmlns:p14="http://schemas.microsoft.com/office/powerpoint/2010/main" val="1032976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7BB5170-03DB-654F-A179-67E702664194}" type="datetime1">
              <a:rPr lang="en-US" smtClean="0"/>
              <a:t>9/19/18</a:t>
            </a:fld>
            <a:endParaRPr lang="en-US"/>
          </a:p>
        </p:txBody>
      </p:sp>
      <p:sp>
        <p:nvSpPr>
          <p:cNvPr id="5" name="Footer Placeholder 4"/>
          <p:cNvSpPr>
            <a:spLocks noGrp="1"/>
          </p:cNvSpPr>
          <p:nvPr>
            <p:ph type="ftr" sz="quarter" idx="11"/>
          </p:nvPr>
        </p:nvSpPr>
        <p:spPr/>
        <p:txBody>
          <a:bodyPr/>
          <a:lstStyle/>
          <a:p>
            <a:r>
              <a:rPr lang="en-US"/>
              <a:t>LHCb and the search of gluon saturation: a new QCD regime.</a:t>
            </a:r>
          </a:p>
        </p:txBody>
      </p:sp>
      <p:sp>
        <p:nvSpPr>
          <p:cNvPr id="6" name="Slide Number Placeholder 5"/>
          <p:cNvSpPr>
            <a:spLocks noGrp="1"/>
          </p:cNvSpPr>
          <p:nvPr>
            <p:ph type="sldNum" sz="quarter" idx="12"/>
          </p:nvPr>
        </p:nvSpPr>
        <p:spPr/>
        <p:txBody>
          <a:bodyPr/>
          <a:lstStyle/>
          <a:p>
            <a:fld id="{315403F7-57E6-FB45-AA42-533AA8BFDDC1}" type="slidenum">
              <a:rPr lang="en-US" smtClean="0"/>
              <a:t>10</a:t>
            </a:fld>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114" y="1444807"/>
            <a:ext cx="4287800" cy="2805056"/>
          </a:xfrm>
          <a:prstGeom prst="rect">
            <a:avLst/>
          </a:prstGeom>
        </p:spPr>
      </p:pic>
      <p:sp>
        <p:nvSpPr>
          <p:cNvPr id="7" name="TextBox 6"/>
          <p:cNvSpPr txBox="1"/>
          <p:nvPr/>
        </p:nvSpPr>
        <p:spPr>
          <a:xfrm>
            <a:off x="656089" y="983142"/>
            <a:ext cx="3175869" cy="461665"/>
          </a:xfrm>
          <a:prstGeom prst="rect">
            <a:avLst/>
          </a:prstGeom>
          <a:noFill/>
        </p:spPr>
        <p:txBody>
          <a:bodyPr wrap="none" rtlCol="0">
            <a:spAutoFit/>
          </a:bodyPr>
          <a:lstStyle/>
          <a:p>
            <a:r>
              <a:rPr lang="en-US" sz="2400" b="1" dirty="0">
                <a:solidFill>
                  <a:srgbClr val="0000FF"/>
                </a:solidFill>
              </a:rPr>
              <a:t>Multiple interactions</a:t>
            </a:r>
          </a:p>
        </p:txBody>
      </p:sp>
      <p:sp>
        <p:nvSpPr>
          <p:cNvPr id="9" name="TextBox 8"/>
          <p:cNvSpPr txBox="1"/>
          <p:nvPr/>
        </p:nvSpPr>
        <p:spPr>
          <a:xfrm>
            <a:off x="145869" y="4357584"/>
            <a:ext cx="4366045" cy="1323439"/>
          </a:xfrm>
          <a:prstGeom prst="rect">
            <a:avLst/>
          </a:prstGeom>
          <a:noFill/>
        </p:spPr>
        <p:txBody>
          <a:bodyPr wrap="square" rtlCol="0">
            <a:spAutoFit/>
          </a:bodyPr>
          <a:lstStyle/>
          <a:p>
            <a:r>
              <a:rPr lang="en-US" sz="1600" dirty="0"/>
              <a:t>The probe is larger than the contracted nucleon in the nucleus.</a:t>
            </a:r>
          </a:p>
          <a:p>
            <a:endParaRPr lang="en-US" sz="1600" dirty="0"/>
          </a:p>
          <a:p>
            <a:r>
              <a:rPr lang="en-US" sz="1600" dirty="0"/>
              <a:t>Causes a yield/nucleon reduction at small-x (shadowing).</a:t>
            </a:r>
          </a:p>
        </p:txBody>
      </p:sp>
      <p:sp>
        <p:nvSpPr>
          <p:cNvPr id="10" name="Title 1"/>
          <p:cNvSpPr>
            <a:spLocks noGrp="1"/>
          </p:cNvSpPr>
          <p:nvPr>
            <p:ph type="title"/>
          </p:nvPr>
        </p:nvSpPr>
        <p:spPr>
          <a:xfrm>
            <a:off x="81204" y="0"/>
            <a:ext cx="9062796" cy="559837"/>
          </a:xfrm>
          <a:solidFill>
            <a:srgbClr val="E6E0EC"/>
          </a:solidFill>
        </p:spPr>
        <p:txBody>
          <a:bodyPr/>
          <a:lstStyle/>
          <a:p>
            <a:pPr>
              <a:lnSpc>
                <a:spcPct val="80000"/>
              </a:lnSpc>
            </a:pPr>
            <a:r>
              <a:rPr lang="en-US" sz="4000" dirty="0"/>
              <a:t>Competing Nuclear Effects</a:t>
            </a:r>
          </a:p>
        </p:txBody>
      </p:sp>
      <p:grpSp>
        <p:nvGrpSpPr>
          <p:cNvPr id="85" name="Group 84"/>
          <p:cNvGrpSpPr/>
          <p:nvPr/>
        </p:nvGrpSpPr>
        <p:grpSpPr>
          <a:xfrm>
            <a:off x="4877081" y="1654827"/>
            <a:ext cx="3924974" cy="2080797"/>
            <a:chOff x="4671797" y="3680059"/>
            <a:chExt cx="3924974" cy="2080797"/>
          </a:xfrm>
        </p:grpSpPr>
        <p:grpSp>
          <p:nvGrpSpPr>
            <p:cNvPr id="11" name="Group 10"/>
            <p:cNvGrpSpPr/>
            <p:nvPr/>
          </p:nvGrpSpPr>
          <p:grpSpPr>
            <a:xfrm>
              <a:off x="4671797" y="4305185"/>
              <a:ext cx="3924974" cy="1455671"/>
              <a:chOff x="4853553" y="4511856"/>
              <a:chExt cx="3924974" cy="1455671"/>
            </a:xfrm>
          </p:grpSpPr>
          <p:sp>
            <p:nvSpPr>
              <p:cNvPr id="12" name="Oval 11"/>
              <p:cNvSpPr/>
              <p:nvPr/>
            </p:nvSpPr>
            <p:spPr>
              <a:xfrm>
                <a:off x="5383378" y="4511856"/>
                <a:ext cx="3166703" cy="1455671"/>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5744952" y="5386198"/>
                <a:ext cx="2311619" cy="300545"/>
                <a:chOff x="510515" y="4795456"/>
                <a:chExt cx="1839792" cy="215452"/>
              </a:xfrm>
            </p:grpSpPr>
            <p:sp>
              <p:nvSpPr>
                <p:cNvPr id="76" name="Oval 75"/>
                <p:cNvSpPr/>
                <p:nvPr/>
              </p:nvSpPr>
              <p:spPr>
                <a:xfrm>
                  <a:off x="510515" y="4804926"/>
                  <a:ext cx="218051" cy="205982"/>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71940" y="4804926"/>
                  <a:ext cx="218051" cy="205982"/>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1046889" y="4795456"/>
                  <a:ext cx="218051" cy="205982"/>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1308314" y="4795456"/>
                  <a:ext cx="218051" cy="205982"/>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595882" y="4804926"/>
                  <a:ext cx="218051" cy="205982"/>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1857307" y="4804926"/>
                  <a:ext cx="218051" cy="205982"/>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132256" y="4795456"/>
                  <a:ext cx="218051" cy="205982"/>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26"/>
              <p:cNvGrpSpPr>
                <a:grpSpLocks noChangeAspect="1"/>
              </p:cNvGrpSpPr>
              <p:nvPr/>
            </p:nvGrpSpPr>
            <p:grpSpPr bwMode="auto">
              <a:xfrm rot="8332057">
                <a:off x="7056775" y="4743725"/>
                <a:ext cx="1267534" cy="169453"/>
                <a:chOff x="804" y="3206"/>
                <a:chExt cx="2344" cy="314"/>
              </a:xfrm>
            </p:grpSpPr>
            <p:sp>
              <p:nvSpPr>
                <p:cNvPr id="69" name="Freeform 127"/>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Freeform 128"/>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Freeform 129"/>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Freeform 130"/>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Freeform 131"/>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Freeform 132"/>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Freeform 133"/>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5" name="Group 14"/>
              <p:cNvGrpSpPr/>
              <p:nvPr/>
            </p:nvGrpSpPr>
            <p:grpSpPr>
              <a:xfrm rot="19414505">
                <a:off x="6714033" y="5049455"/>
                <a:ext cx="470053" cy="136514"/>
                <a:chOff x="4942437" y="5983767"/>
                <a:chExt cx="678093" cy="158519"/>
              </a:xfrm>
            </p:grpSpPr>
            <p:cxnSp>
              <p:nvCxnSpPr>
                <p:cNvPr id="67" name="Straight Arrow Connector 66"/>
                <p:cNvCxnSpPr/>
                <p:nvPr/>
              </p:nvCxnSpPr>
              <p:spPr>
                <a:xfrm flipH="1" flipV="1">
                  <a:off x="5198419" y="6045796"/>
                  <a:ext cx="422111" cy="96490"/>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4942437" y="5983767"/>
                  <a:ext cx="323656" cy="71875"/>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V="1">
                <a:off x="6747350" y="5144591"/>
                <a:ext cx="2031177" cy="79939"/>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6620488" y="5153820"/>
                <a:ext cx="126864" cy="15066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474300" y="4755643"/>
                <a:ext cx="455381" cy="400110"/>
              </a:xfrm>
              <a:prstGeom prst="rect">
                <a:avLst/>
              </a:prstGeom>
              <a:noFill/>
            </p:spPr>
            <p:txBody>
              <a:bodyPr wrap="none" rtlCol="0">
                <a:spAutoFit/>
              </a:bodyPr>
              <a:lstStyle/>
              <a:p>
                <a:r>
                  <a:rPr lang="en-US" sz="2000" dirty="0">
                    <a:latin typeface="Times"/>
                    <a:cs typeface="Times"/>
                  </a:rPr>
                  <a:t>Q</a:t>
                </a:r>
                <a:r>
                  <a:rPr lang="en-US" sz="2000" baseline="30000" dirty="0">
                    <a:latin typeface="Times"/>
                    <a:cs typeface="Times"/>
                  </a:rPr>
                  <a:t>2</a:t>
                </a:r>
              </a:p>
            </p:txBody>
          </p:sp>
          <p:grpSp>
            <p:nvGrpSpPr>
              <p:cNvPr id="19" name="Group 18"/>
              <p:cNvGrpSpPr/>
              <p:nvPr/>
            </p:nvGrpSpPr>
            <p:grpSpPr>
              <a:xfrm>
                <a:off x="7902276" y="4643627"/>
                <a:ext cx="102580" cy="768096"/>
                <a:chOff x="5550505" y="5201315"/>
                <a:chExt cx="119155" cy="523417"/>
              </a:xfrm>
            </p:grpSpPr>
            <p:sp>
              <p:nvSpPr>
                <p:cNvPr id="63" name="Freeform 127"/>
                <p:cNvSpPr>
                  <a:spLocks noChangeAspect="1"/>
                </p:cNvSpPr>
                <p:nvPr/>
              </p:nvSpPr>
              <p:spPr bwMode="auto">
                <a:xfrm rot="16200000">
                  <a:off x="5542903" y="5597976"/>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Freeform 128"/>
                <p:cNvSpPr>
                  <a:spLocks noChangeAspect="1"/>
                </p:cNvSpPr>
                <p:nvPr/>
              </p:nvSpPr>
              <p:spPr bwMode="auto">
                <a:xfrm rot="16200000">
                  <a:off x="5542130" y="5469064"/>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Freeform 129"/>
                <p:cNvSpPr>
                  <a:spLocks noChangeAspect="1"/>
                </p:cNvSpPr>
                <p:nvPr/>
              </p:nvSpPr>
              <p:spPr bwMode="auto">
                <a:xfrm rot="16200000">
                  <a:off x="5541356" y="5340151"/>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 name="Freeform 130"/>
                <p:cNvSpPr>
                  <a:spLocks noChangeAspect="1"/>
                </p:cNvSpPr>
                <p:nvPr/>
              </p:nvSpPr>
              <p:spPr bwMode="auto">
                <a:xfrm rot="16200000">
                  <a:off x="5540582" y="5211238"/>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 name="Group 19"/>
              <p:cNvGrpSpPr/>
              <p:nvPr/>
            </p:nvGrpSpPr>
            <p:grpSpPr>
              <a:xfrm>
                <a:off x="7595426" y="4884640"/>
                <a:ext cx="91172" cy="550314"/>
                <a:chOff x="5265891" y="5350771"/>
                <a:chExt cx="118381" cy="394504"/>
              </a:xfrm>
            </p:grpSpPr>
            <p:sp>
              <p:nvSpPr>
                <p:cNvPr id="60" name="Freeform 127"/>
                <p:cNvSpPr>
                  <a:spLocks noChangeAspect="1"/>
                </p:cNvSpPr>
                <p:nvPr/>
              </p:nvSpPr>
              <p:spPr bwMode="auto">
                <a:xfrm rot="16200000">
                  <a:off x="5257515" y="5618519"/>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Freeform 128"/>
                <p:cNvSpPr>
                  <a:spLocks noChangeAspect="1"/>
                </p:cNvSpPr>
                <p:nvPr/>
              </p:nvSpPr>
              <p:spPr bwMode="auto">
                <a:xfrm rot="16200000">
                  <a:off x="5256742" y="5489607"/>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Freeform 129"/>
                <p:cNvSpPr>
                  <a:spLocks noChangeAspect="1"/>
                </p:cNvSpPr>
                <p:nvPr/>
              </p:nvSpPr>
              <p:spPr bwMode="auto">
                <a:xfrm rot="16200000">
                  <a:off x="5255968" y="5360694"/>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1" name="Group 20"/>
              <p:cNvGrpSpPr/>
              <p:nvPr/>
            </p:nvGrpSpPr>
            <p:grpSpPr>
              <a:xfrm>
                <a:off x="7178699" y="5221239"/>
                <a:ext cx="102211" cy="202882"/>
                <a:chOff x="5641679" y="5224647"/>
                <a:chExt cx="117607" cy="265591"/>
              </a:xfrm>
            </p:grpSpPr>
            <p:sp>
              <p:nvSpPr>
                <p:cNvPr id="58"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2" name="Group 21"/>
              <p:cNvGrpSpPr/>
              <p:nvPr/>
            </p:nvGrpSpPr>
            <p:grpSpPr>
              <a:xfrm>
                <a:off x="7437138" y="5207871"/>
                <a:ext cx="113041" cy="202882"/>
                <a:chOff x="5641679" y="5224647"/>
                <a:chExt cx="117607" cy="265591"/>
              </a:xfrm>
            </p:grpSpPr>
            <p:sp>
              <p:nvSpPr>
                <p:cNvPr id="56"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3" name="Group 22"/>
              <p:cNvGrpSpPr/>
              <p:nvPr/>
            </p:nvGrpSpPr>
            <p:grpSpPr>
              <a:xfrm>
                <a:off x="7806818" y="5153820"/>
                <a:ext cx="96090" cy="252101"/>
                <a:chOff x="5641679" y="5224647"/>
                <a:chExt cx="117607" cy="265591"/>
              </a:xfrm>
            </p:grpSpPr>
            <p:sp>
              <p:nvSpPr>
                <p:cNvPr id="54"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 name="Group 23"/>
              <p:cNvGrpSpPr/>
              <p:nvPr/>
            </p:nvGrpSpPr>
            <p:grpSpPr>
              <a:xfrm>
                <a:off x="6827153" y="5207872"/>
                <a:ext cx="102211" cy="202882"/>
                <a:chOff x="5641679" y="5224647"/>
                <a:chExt cx="117607" cy="265591"/>
              </a:xfrm>
            </p:grpSpPr>
            <p:sp>
              <p:nvSpPr>
                <p:cNvPr id="52"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25" name="Straight Arrow Connector 24"/>
              <p:cNvCxnSpPr/>
              <p:nvPr/>
            </p:nvCxnSpPr>
            <p:spPr>
              <a:xfrm>
                <a:off x="4853553" y="5234536"/>
                <a:ext cx="399167" cy="9757"/>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17" idx="2"/>
              </p:cNvCxnSpPr>
              <p:nvPr/>
            </p:nvCxnSpPr>
            <p:spPr>
              <a:xfrm flipV="1">
                <a:off x="5232400" y="5229150"/>
                <a:ext cx="1388088" cy="15143"/>
              </a:xfrm>
              <a:prstGeom prst="straightConnector1">
                <a:avLst/>
              </a:prstGeom>
              <a:ln>
                <a:solidFill>
                  <a:srgbClr val="000000"/>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5748337" y="5226889"/>
                <a:ext cx="102211" cy="202882"/>
                <a:chOff x="5641679" y="5224647"/>
                <a:chExt cx="117607" cy="265591"/>
              </a:xfrm>
            </p:grpSpPr>
            <p:sp>
              <p:nvSpPr>
                <p:cNvPr id="50"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8" name="Group 27"/>
              <p:cNvGrpSpPr/>
              <p:nvPr/>
            </p:nvGrpSpPr>
            <p:grpSpPr>
              <a:xfrm>
                <a:off x="5872732" y="5237383"/>
                <a:ext cx="102211" cy="202882"/>
                <a:chOff x="5641679" y="5224647"/>
                <a:chExt cx="117607" cy="265591"/>
              </a:xfrm>
            </p:grpSpPr>
            <p:sp>
              <p:nvSpPr>
                <p:cNvPr id="48"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 name="Group 28"/>
              <p:cNvGrpSpPr/>
              <p:nvPr/>
            </p:nvGrpSpPr>
            <p:grpSpPr>
              <a:xfrm>
                <a:off x="6058914" y="5238668"/>
                <a:ext cx="102211" cy="202882"/>
                <a:chOff x="5641679" y="5224647"/>
                <a:chExt cx="117607" cy="265591"/>
              </a:xfrm>
            </p:grpSpPr>
            <p:sp>
              <p:nvSpPr>
                <p:cNvPr id="46"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0" name="Group 29"/>
              <p:cNvGrpSpPr/>
              <p:nvPr/>
            </p:nvGrpSpPr>
            <p:grpSpPr>
              <a:xfrm>
                <a:off x="6476873" y="5218272"/>
                <a:ext cx="102211" cy="202882"/>
                <a:chOff x="5641679" y="5224647"/>
                <a:chExt cx="117607" cy="265591"/>
              </a:xfrm>
            </p:grpSpPr>
            <p:sp>
              <p:nvSpPr>
                <p:cNvPr id="44" name="Freeform 127"/>
                <p:cNvSpPr>
                  <a:spLocks noChangeAspect="1"/>
                </p:cNvSpPr>
                <p:nvPr/>
              </p:nvSpPr>
              <p:spPr bwMode="auto">
                <a:xfrm rot="16200000">
                  <a:off x="5632529" y="5363482"/>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Freeform 128"/>
                <p:cNvSpPr>
                  <a:spLocks noChangeAspect="1"/>
                </p:cNvSpPr>
                <p:nvPr/>
              </p:nvSpPr>
              <p:spPr bwMode="auto">
                <a:xfrm rot="16200000">
                  <a:off x="5631756" y="5234570"/>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1" name="Group 126"/>
              <p:cNvGrpSpPr>
                <a:grpSpLocks noChangeAspect="1"/>
              </p:cNvGrpSpPr>
              <p:nvPr/>
            </p:nvGrpSpPr>
            <p:grpSpPr bwMode="auto">
              <a:xfrm rot="8332057">
                <a:off x="5519428" y="4773413"/>
                <a:ext cx="1267534" cy="169453"/>
                <a:chOff x="804" y="3206"/>
                <a:chExt cx="2344" cy="314"/>
              </a:xfrm>
            </p:grpSpPr>
            <p:sp>
              <p:nvSpPr>
                <p:cNvPr id="37" name="Freeform 127"/>
                <p:cNvSpPr>
                  <a:spLocks noChangeAspect="1"/>
                </p:cNvSpPr>
                <p:nvPr/>
              </p:nvSpPr>
              <p:spPr bwMode="auto">
                <a:xfrm>
                  <a:off x="804" y="321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Freeform 128"/>
                <p:cNvSpPr>
                  <a:spLocks noChangeAspect="1"/>
                </p:cNvSpPr>
                <p:nvPr/>
              </p:nvSpPr>
              <p:spPr bwMode="auto">
                <a:xfrm>
                  <a:off x="1136" y="321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Freeform 129"/>
                <p:cNvSpPr>
                  <a:spLocks noChangeAspect="1"/>
                </p:cNvSpPr>
                <p:nvPr/>
              </p:nvSpPr>
              <p:spPr bwMode="auto">
                <a:xfrm>
                  <a:off x="1468" y="3214"/>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Freeform 130"/>
                <p:cNvSpPr>
                  <a:spLocks noChangeAspect="1"/>
                </p:cNvSpPr>
                <p:nvPr/>
              </p:nvSpPr>
              <p:spPr bwMode="auto">
                <a:xfrm>
                  <a:off x="1800" y="3212"/>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Freeform 131"/>
                <p:cNvSpPr>
                  <a:spLocks noChangeAspect="1"/>
                </p:cNvSpPr>
                <p:nvPr/>
              </p:nvSpPr>
              <p:spPr bwMode="auto">
                <a:xfrm>
                  <a:off x="2132" y="3210"/>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Freeform 132"/>
                <p:cNvSpPr>
                  <a:spLocks noChangeAspect="1"/>
                </p:cNvSpPr>
                <p:nvPr/>
              </p:nvSpPr>
              <p:spPr bwMode="auto">
                <a:xfrm>
                  <a:off x="2464" y="3208"/>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Freeform 133"/>
                <p:cNvSpPr>
                  <a:spLocks noChangeAspect="1"/>
                </p:cNvSpPr>
                <p:nvPr/>
              </p:nvSpPr>
              <p:spPr bwMode="auto">
                <a:xfrm>
                  <a:off x="2796" y="3206"/>
                  <a:ext cx="352" cy="302"/>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2" name="Group 31"/>
              <p:cNvGrpSpPr/>
              <p:nvPr/>
            </p:nvGrpSpPr>
            <p:grpSpPr>
              <a:xfrm>
                <a:off x="6204117" y="4803275"/>
                <a:ext cx="102580" cy="634517"/>
                <a:chOff x="5550505" y="5201315"/>
                <a:chExt cx="119155" cy="523417"/>
              </a:xfrm>
            </p:grpSpPr>
            <p:sp>
              <p:nvSpPr>
                <p:cNvPr id="33" name="Freeform 127"/>
                <p:cNvSpPr>
                  <a:spLocks noChangeAspect="1"/>
                </p:cNvSpPr>
                <p:nvPr/>
              </p:nvSpPr>
              <p:spPr bwMode="auto">
                <a:xfrm rot="16200000">
                  <a:off x="5542903" y="5597976"/>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Freeform 128"/>
                <p:cNvSpPr>
                  <a:spLocks noChangeAspect="1"/>
                </p:cNvSpPr>
                <p:nvPr/>
              </p:nvSpPr>
              <p:spPr bwMode="auto">
                <a:xfrm rot="16200000">
                  <a:off x="5542130" y="5469064"/>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Freeform 129"/>
                <p:cNvSpPr>
                  <a:spLocks noChangeAspect="1"/>
                </p:cNvSpPr>
                <p:nvPr/>
              </p:nvSpPr>
              <p:spPr bwMode="auto">
                <a:xfrm rot="16200000">
                  <a:off x="5541356" y="5340151"/>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Freeform 130"/>
                <p:cNvSpPr>
                  <a:spLocks noChangeAspect="1"/>
                </p:cNvSpPr>
                <p:nvPr/>
              </p:nvSpPr>
              <p:spPr bwMode="auto">
                <a:xfrm rot="16200000">
                  <a:off x="5540582" y="5211238"/>
                  <a:ext cx="136679" cy="116834"/>
                </a:xfrm>
                <a:custGeom>
                  <a:avLst/>
                  <a:gdLst>
                    <a:gd name="T0" fmla="*/ 0 w 352"/>
                    <a:gd name="T1" fmla="*/ 302 h 302"/>
                    <a:gd name="T2" fmla="*/ 108 w 352"/>
                    <a:gd name="T3" fmla="*/ 294 h 302"/>
                    <a:gd name="T4" fmla="*/ 200 w 352"/>
                    <a:gd name="T5" fmla="*/ 258 h 302"/>
                    <a:gd name="T6" fmla="*/ 240 w 352"/>
                    <a:gd name="T7" fmla="*/ 202 h 302"/>
                    <a:gd name="T8" fmla="*/ 252 w 352"/>
                    <a:gd name="T9" fmla="*/ 98 h 302"/>
                    <a:gd name="T10" fmla="*/ 212 w 352"/>
                    <a:gd name="T11" fmla="*/ 34 h 302"/>
                    <a:gd name="T12" fmla="*/ 148 w 352"/>
                    <a:gd name="T13" fmla="*/ 2 h 302"/>
                    <a:gd name="T14" fmla="*/ 96 w 352"/>
                    <a:gd name="T15" fmla="*/ 25 h 302"/>
                    <a:gd name="T16" fmla="*/ 52 w 352"/>
                    <a:gd name="T17" fmla="*/ 94 h 302"/>
                    <a:gd name="T18" fmla="*/ 56 w 352"/>
                    <a:gd name="T19" fmla="*/ 190 h 302"/>
                    <a:gd name="T20" fmla="*/ 108 w 352"/>
                    <a:gd name="T21" fmla="*/ 258 h 302"/>
                    <a:gd name="T22" fmla="*/ 216 w 352"/>
                    <a:gd name="T23" fmla="*/ 290 h 302"/>
                    <a:gd name="T24" fmla="*/ 352 w 352"/>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1270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83" name="TextBox 82"/>
            <p:cNvSpPr txBox="1"/>
            <p:nvPr/>
          </p:nvSpPr>
          <p:spPr>
            <a:xfrm>
              <a:off x="4781670" y="3817907"/>
              <a:ext cx="1250237" cy="646331"/>
            </a:xfrm>
            <a:prstGeom prst="rect">
              <a:avLst/>
            </a:prstGeom>
            <a:noFill/>
          </p:spPr>
          <p:txBody>
            <a:bodyPr wrap="none" rtlCol="0">
              <a:spAutoFit/>
            </a:bodyPr>
            <a:lstStyle/>
            <a:p>
              <a:r>
                <a:rPr lang="en-US" dirty="0"/>
                <a:t>Initial-state </a:t>
              </a:r>
            </a:p>
            <a:p>
              <a:r>
                <a:rPr lang="en-US" dirty="0"/>
                <a:t>energy loss</a:t>
              </a:r>
            </a:p>
          </p:txBody>
        </p:sp>
        <p:sp>
          <p:nvSpPr>
            <p:cNvPr id="84" name="TextBox 83"/>
            <p:cNvSpPr txBox="1"/>
            <p:nvPr/>
          </p:nvSpPr>
          <p:spPr>
            <a:xfrm>
              <a:off x="6637062" y="3680059"/>
              <a:ext cx="1236712" cy="646331"/>
            </a:xfrm>
            <a:prstGeom prst="rect">
              <a:avLst/>
            </a:prstGeom>
            <a:noFill/>
          </p:spPr>
          <p:txBody>
            <a:bodyPr wrap="none" rtlCol="0">
              <a:spAutoFit/>
            </a:bodyPr>
            <a:lstStyle/>
            <a:p>
              <a:r>
                <a:rPr lang="en-US" dirty="0"/>
                <a:t>Final-state </a:t>
              </a:r>
            </a:p>
            <a:p>
              <a:r>
                <a:rPr lang="en-US" dirty="0"/>
                <a:t>energy loss</a:t>
              </a:r>
            </a:p>
          </p:txBody>
        </p:sp>
      </p:grpSp>
      <p:sp>
        <p:nvSpPr>
          <p:cNvPr id="86" name="TextBox 85"/>
          <p:cNvSpPr txBox="1"/>
          <p:nvPr/>
        </p:nvSpPr>
        <p:spPr>
          <a:xfrm>
            <a:off x="5997799" y="939915"/>
            <a:ext cx="1895922" cy="461665"/>
          </a:xfrm>
          <a:prstGeom prst="rect">
            <a:avLst/>
          </a:prstGeom>
          <a:noFill/>
        </p:spPr>
        <p:txBody>
          <a:bodyPr wrap="none" rtlCol="0">
            <a:spAutoFit/>
          </a:bodyPr>
          <a:lstStyle/>
          <a:p>
            <a:r>
              <a:rPr lang="en-US" sz="2400" b="1" dirty="0">
                <a:solidFill>
                  <a:srgbClr val="0000FF"/>
                </a:solidFill>
              </a:rPr>
              <a:t>Energy Loss</a:t>
            </a:r>
          </a:p>
        </p:txBody>
      </p:sp>
      <p:sp>
        <p:nvSpPr>
          <p:cNvPr id="87" name="TextBox 86"/>
          <p:cNvSpPr txBox="1"/>
          <p:nvPr/>
        </p:nvSpPr>
        <p:spPr>
          <a:xfrm>
            <a:off x="4659323" y="4061850"/>
            <a:ext cx="4366045" cy="1815882"/>
          </a:xfrm>
          <a:prstGeom prst="rect">
            <a:avLst/>
          </a:prstGeom>
          <a:noFill/>
        </p:spPr>
        <p:txBody>
          <a:bodyPr wrap="square" rtlCol="0">
            <a:spAutoFit/>
          </a:bodyPr>
          <a:lstStyle/>
          <a:p>
            <a:r>
              <a:rPr lang="en-US" sz="1600" dirty="0"/>
              <a:t>The probe loses energy before the hard scattering.</a:t>
            </a:r>
          </a:p>
          <a:p>
            <a:endParaRPr lang="en-US" sz="1600" dirty="0"/>
          </a:p>
          <a:p>
            <a:r>
              <a:rPr lang="en-US" sz="1600" dirty="0"/>
              <a:t>The scattering products lose energy in the medium.</a:t>
            </a:r>
          </a:p>
          <a:p>
            <a:endParaRPr lang="en-US" sz="1600" dirty="0"/>
          </a:p>
          <a:p>
            <a:r>
              <a:rPr lang="en-US" sz="1600" dirty="0"/>
              <a:t>Causes yield/nucleon reduction.</a:t>
            </a:r>
          </a:p>
        </p:txBody>
      </p:sp>
    </p:spTree>
    <p:extLst>
      <p:ext uri="{BB962C8B-B14F-4D97-AF65-F5344CB8AC3E}">
        <p14:creationId xmlns:p14="http://schemas.microsoft.com/office/powerpoint/2010/main" val="1497677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7BB5170-03DB-654F-A179-67E702664194}" type="datetime1">
              <a:rPr lang="en-US" smtClean="0"/>
              <a:t>9/19/18</a:t>
            </a:fld>
            <a:endParaRPr lang="en-US"/>
          </a:p>
        </p:txBody>
      </p:sp>
      <p:sp>
        <p:nvSpPr>
          <p:cNvPr id="5" name="Footer Placeholder 4"/>
          <p:cNvSpPr>
            <a:spLocks noGrp="1"/>
          </p:cNvSpPr>
          <p:nvPr>
            <p:ph type="ftr" sz="quarter" idx="11"/>
          </p:nvPr>
        </p:nvSpPr>
        <p:spPr/>
        <p:txBody>
          <a:bodyPr/>
          <a:lstStyle/>
          <a:p>
            <a:r>
              <a:rPr lang="en-US"/>
              <a:t>LHCb and the search of gluon saturation: a new QCD regime.</a:t>
            </a:r>
          </a:p>
        </p:txBody>
      </p:sp>
      <p:sp>
        <p:nvSpPr>
          <p:cNvPr id="6" name="Slide Number Placeholder 5"/>
          <p:cNvSpPr>
            <a:spLocks noGrp="1"/>
          </p:cNvSpPr>
          <p:nvPr>
            <p:ph type="sldNum" sz="quarter" idx="12"/>
          </p:nvPr>
        </p:nvSpPr>
        <p:spPr/>
        <p:txBody>
          <a:bodyPr/>
          <a:lstStyle/>
          <a:p>
            <a:fld id="{315403F7-57E6-FB45-AA42-533AA8BFDDC1}" type="slidenum">
              <a:rPr lang="en-US" smtClean="0"/>
              <a:t>11</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3133" y="1206412"/>
            <a:ext cx="6100842" cy="3000277"/>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83138"/>
            <a:ext cx="3583133" cy="2439318"/>
          </a:xfrm>
          <a:prstGeom prst="rect">
            <a:avLst/>
          </a:prstGeom>
        </p:spPr>
      </p:pic>
      <p:sp>
        <p:nvSpPr>
          <p:cNvPr id="3" name="TextBox 2"/>
          <p:cNvSpPr txBox="1"/>
          <p:nvPr/>
        </p:nvSpPr>
        <p:spPr>
          <a:xfrm>
            <a:off x="6561211" y="1021746"/>
            <a:ext cx="1831827" cy="369332"/>
          </a:xfrm>
          <a:prstGeom prst="rect">
            <a:avLst/>
          </a:prstGeom>
          <a:noFill/>
        </p:spPr>
        <p:txBody>
          <a:bodyPr wrap="none" rtlCol="0">
            <a:spAutoFit/>
          </a:bodyPr>
          <a:lstStyle/>
          <a:p>
            <a:r>
              <a:rPr lang="en-US" dirty="0"/>
              <a:t>PHENIX @ RHIC</a:t>
            </a:r>
          </a:p>
        </p:txBody>
      </p:sp>
      <p:sp>
        <p:nvSpPr>
          <p:cNvPr id="9" name="TextBox 8"/>
          <p:cNvSpPr txBox="1"/>
          <p:nvPr/>
        </p:nvSpPr>
        <p:spPr>
          <a:xfrm>
            <a:off x="973211" y="1148885"/>
            <a:ext cx="1555684" cy="369332"/>
          </a:xfrm>
          <a:prstGeom prst="rect">
            <a:avLst/>
          </a:prstGeom>
          <a:noFill/>
        </p:spPr>
        <p:txBody>
          <a:bodyPr wrap="none" rtlCol="0">
            <a:spAutoFit/>
          </a:bodyPr>
          <a:lstStyle/>
          <a:p>
            <a:r>
              <a:rPr lang="en-US" dirty="0"/>
              <a:t>STAR @ RHIC</a:t>
            </a:r>
          </a:p>
        </p:txBody>
      </p:sp>
      <p:sp>
        <p:nvSpPr>
          <p:cNvPr id="10" name="Title 1"/>
          <p:cNvSpPr>
            <a:spLocks noGrp="1"/>
          </p:cNvSpPr>
          <p:nvPr>
            <p:ph type="title"/>
          </p:nvPr>
        </p:nvSpPr>
        <p:spPr>
          <a:xfrm>
            <a:off x="81204" y="0"/>
            <a:ext cx="9062796" cy="559837"/>
          </a:xfrm>
          <a:solidFill>
            <a:srgbClr val="E6E0EC"/>
          </a:solidFill>
        </p:spPr>
        <p:txBody>
          <a:bodyPr/>
          <a:lstStyle/>
          <a:p>
            <a:pPr>
              <a:lnSpc>
                <a:spcPct val="80000"/>
              </a:lnSpc>
            </a:pPr>
            <a:r>
              <a:rPr lang="en-US" sz="4000" dirty="0"/>
              <a:t>RHIC Measurements in </a:t>
            </a:r>
            <a:r>
              <a:rPr lang="en-US" sz="4000" dirty="0" err="1"/>
              <a:t>d+Au</a:t>
            </a:r>
            <a:endParaRPr lang="en-US" sz="4000" dirty="0"/>
          </a:p>
        </p:txBody>
      </p:sp>
      <p:sp>
        <p:nvSpPr>
          <p:cNvPr id="11" name="TextBox 10"/>
          <p:cNvSpPr txBox="1"/>
          <p:nvPr/>
        </p:nvSpPr>
        <p:spPr>
          <a:xfrm>
            <a:off x="973211" y="669014"/>
            <a:ext cx="7055396" cy="369332"/>
          </a:xfrm>
          <a:prstGeom prst="rect">
            <a:avLst/>
          </a:prstGeom>
          <a:noFill/>
        </p:spPr>
        <p:txBody>
          <a:bodyPr wrap="square" rtlCol="0">
            <a:spAutoFit/>
          </a:bodyPr>
          <a:lstStyle/>
          <a:p>
            <a:r>
              <a:rPr lang="en-US" b="1" dirty="0">
                <a:solidFill>
                  <a:srgbClr val="0000FF"/>
                </a:solidFill>
              </a:rPr>
              <a:t>Yield/nucleon modification in </a:t>
            </a:r>
            <a:r>
              <a:rPr lang="en-US" b="1" dirty="0" err="1">
                <a:solidFill>
                  <a:srgbClr val="0000FF"/>
                </a:solidFill>
              </a:rPr>
              <a:t>d+Au</a:t>
            </a:r>
            <a:r>
              <a:rPr lang="en-US" b="1" dirty="0">
                <a:solidFill>
                  <a:srgbClr val="0000FF"/>
                </a:solidFill>
              </a:rPr>
              <a:t> collisions relative to </a:t>
            </a:r>
            <a:r>
              <a:rPr lang="en-US" b="1" dirty="0" err="1">
                <a:solidFill>
                  <a:srgbClr val="0000FF"/>
                </a:solidFill>
              </a:rPr>
              <a:t>p+p</a:t>
            </a:r>
            <a:r>
              <a:rPr lang="en-US" b="1" dirty="0">
                <a:solidFill>
                  <a:srgbClr val="0000FF"/>
                </a:solidFill>
              </a:rPr>
              <a:t>.</a:t>
            </a:r>
          </a:p>
        </p:txBody>
      </p:sp>
      <p:sp>
        <p:nvSpPr>
          <p:cNvPr id="12" name="TextBox 11"/>
          <p:cNvSpPr txBox="1"/>
          <p:nvPr/>
        </p:nvSpPr>
        <p:spPr>
          <a:xfrm>
            <a:off x="106104" y="4250325"/>
            <a:ext cx="8891599" cy="2031325"/>
          </a:xfrm>
          <a:prstGeom prst="rect">
            <a:avLst/>
          </a:prstGeom>
          <a:noFill/>
        </p:spPr>
        <p:txBody>
          <a:bodyPr wrap="square" rtlCol="0">
            <a:spAutoFit/>
          </a:bodyPr>
          <a:lstStyle/>
          <a:p>
            <a:pPr marL="285750" indent="-285750">
              <a:buFont typeface="Arial"/>
              <a:buChar char="•"/>
            </a:pPr>
            <a:r>
              <a:rPr lang="en-US" dirty="0"/>
              <a:t>Large yield suppressions first claimed as a discovery of gluon saturation and described by CGC</a:t>
            </a:r>
          </a:p>
          <a:p>
            <a:pPr marL="285750" indent="-285750">
              <a:buFont typeface="Arial"/>
              <a:buChar char="•"/>
            </a:pPr>
            <a:endParaRPr lang="en-US" dirty="0"/>
          </a:p>
          <a:p>
            <a:pPr marL="285750" indent="-285750">
              <a:buFont typeface="Arial"/>
              <a:buChar char="•"/>
            </a:pPr>
            <a:r>
              <a:rPr lang="en-US" dirty="0"/>
              <a:t>But regular QCD nuclear effects can fully describe the suppressions</a:t>
            </a:r>
          </a:p>
          <a:p>
            <a:pPr marL="285750" indent="-285750">
              <a:buFont typeface="Arial"/>
              <a:buChar char="•"/>
            </a:pPr>
            <a:endParaRPr lang="en-US" dirty="0"/>
          </a:p>
          <a:p>
            <a:pPr marL="285750" indent="-285750">
              <a:buFont typeface="Arial"/>
              <a:buChar char="•"/>
            </a:pPr>
            <a:r>
              <a:rPr lang="en-US" dirty="0"/>
              <a:t>No significant suppressions have been observed at LHC (typically high Q</a:t>
            </a:r>
            <a:r>
              <a:rPr lang="en-US" baseline="30000" dirty="0"/>
              <a:t>2</a:t>
            </a:r>
            <a:r>
              <a:rPr lang="en-US" dirty="0"/>
              <a:t> processes)</a:t>
            </a:r>
          </a:p>
        </p:txBody>
      </p:sp>
    </p:spTree>
    <p:extLst>
      <p:ext uri="{BB962C8B-B14F-4D97-AF65-F5344CB8AC3E}">
        <p14:creationId xmlns:p14="http://schemas.microsoft.com/office/powerpoint/2010/main" val="232125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06" y="67312"/>
            <a:ext cx="8891378" cy="461101"/>
          </a:xfrm>
          <a:solidFill>
            <a:schemeClr val="accent4">
              <a:lumMod val="20000"/>
              <a:lumOff val="80000"/>
            </a:schemeClr>
          </a:solidFill>
        </p:spPr>
        <p:txBody>
          <a:bodyPr/>
          <a:lstStyle/>
          <a:p>
            <a:r>
              <a:rPr lang="en-US" sz="3200" dirty="0"/>
              <a:t>Signatures for Condensate Gluons</a:t>
            </a:r>
          </a:p>
        </p:txBody>
      </p:sp>
      <p:sp>
        <p:nvSpPr>
          <p:cNvPr id="4" name="Date Placeholder 3"/>
          <p:cNvSpPr>
            <a:spLocks noGrp="1"/>
          </p:cNvSpPr>
          <p:nvPr>
            <p:ph type="dt" sz="half" idx="10"/>
          </p:nvPr>
        </p:nvSpPr>
        <p:spPr/>
        <p:txBody>
          <a:bodyPr/>
          <a:lstStyle/>
          <a:p>
            <a:fld id="{1A418DCD-F823-1747-BF88-5AD602A2B74F}"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12</a:t>
            </a:fld>
            <a:endParaRPr lang="en-US"/>
          </a:p>
        </p:txBody>
      </p:sp>
      <p:pic>
        <p:nvPicPr>
          <p:cNvPr id="12" name="Picture 11">
            <a:extLst>
              <a:ext uri="{FF2B5EF4-FFF2-40B4-BE49-F238E27FC236}">
                <a16:creationId xmlns:a16="http://schemas.microsoft.com/office/drawing/2014/main" id="{C51223D1-5A83-8B4A-8FFB-9F8F8D1420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47391"/>
            <a:ext cx="4502486" cy="2809188"/>
          </a:xfrm>
          <a:prstGeom prst="rect">
            <a:avLst/>
          </a:prstGeom>
        </p:spPr>
      </p:pic>
      <p:pic>
        <p:nvPicPr>
          <p:cNvPr id="14" name="Picture 13">
            <a:extLst>
              <a:ext uri="{FF2B5EF4-FFF2-40B4-BE49-F238E27FC236}">
                <a16:creationId xmlns:a16="http://schemas.microsoft.com/office/drawing/2014/main" id="{3AB835CC-8911-7640-ACC1-BE15454025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4951" y="1159276"/>
            <a:ext cx="3816508" cy="2871980"/>
          </a:xfrm>
          <a:prstGeom prst="rect">
            <a:avLst/>
          </a:prstGeom>
        </p:spPr>
      </p:pic>
      <p:sp>
        <p:nvSpPr>
          <p:cNvPr id="15" name="TextBox 14">
            <a:extLst>
              <a:ext uri="{FF2B5EF4-FFF2-40B4-BE49-F238E27FC236}">
                <a16:creationId xmlns:a16="http://schemas.microsoft.com/office/drawing/2014/main" id="{E8F92CA9-26AB-324A-97AF-E8CB6D89B156}"/>
              </a:ext>
            </a:extLst>
          </p:cNvPr>
          <p:cNvSpPr txBox="1"/>
          <p:nvPr/>
        </p:nvSpPr>
        <p:spPr>
          <a:xfrm>
            <a:off x="1" y="3813537"/>
            <a:ext cx="5004950" cy="2585323"/>
          </a:xfrm>
          <a:prstGeom prst="rect">
            <a:avLst/>
          </a:prstGeom>
          <a:noFill/>
        </p:spPr>
        <p:txBody>
          <a:bodyPr wrap="square" rtlCol="0">
            <a:spAutoFit/>
          </a:bodyPr>
          <a:lstStyle/>
          <a:p>
            <a:r>
              <a:rPr lang="en-US" dirty="0"/>
              <a:t>Gluons start to fuse.</a:t>
            </a:r>
          </a:p>
          <a:p>
            <a:endParaRPr lang="en-US" dirty="0"/>
          </a:p>
          <a:p>
            <a:r>
              <a:rPr lang="en-US" dirty="0"/>
              <a:t>Photons from gluons strongly reduced. Competing effects should be small in </a:t>
            </a:r>
            <a:r>
              <a:rPr lang="en-US" dirty="0" err="1"/>
              <a:t>LHCb</a:t>
            </a:r>
            <a:r>
              <a:rPr lang="en-US" dirty="0"/>
              <a:t> measurements.</a:t>
            </a:r>
          </a:p>
          <a:p>
            <a:endParaRPr lang="en-US" dirty="0"/>
          </a:p>
          <a:p>
            <a:r>
              <a:rPr lang="en-US" dirty="0"/>
              <a:t>Check photons in </a:t>
            </a:r>
            <a:r>
              <a:rPr lang="en-US" dirty="0" err="1"/>
              <a:t>p+Pb</a:t>
            </a:r>
            <a:r>
              <a:rPr lang="en-US" dirty="0"/>
              <a:t> collisions over photons in </a:t>
            </a:r>
            <a:r>
              <a:rPr lang="en-US" dirty="0" err="1"/>
              <a:t>p+p</a:t>
            </a:r>
            <a:r>
              <a:rPr lang="en-US" dirty="0"/>
              <a:t> collisions or peripheral </a:t>
            </a:r>
            <a:r>
              <a:rPr lang="en-US" dirty="0" err="1"/>
              <a:t>p+Pb</a:t>
            </a:r>
            <a:r>
              <a:rPr lang="en-US" dirty="0"/>
              <a:t> collisions.</a:t>
            </a:r>
          </a:p>
        </p:txBody>
      </p:sp>
      <p:sp>
        <p:nvSpPr>
          <p:cNvPr id="16" name="TextBox 15">
            <a:extLst>
              <a:ext uri="{FF2B5EF4-FFF2-40B4-BE49-F238E27FC236}">
                <a16:creationId xmlns:a16="http://schemas.microsoft.com/office/drawing/2014/main" id="{28E88D49-5238-3047-87C3-850BC70643BB}"/>
              </a:ext>
            </a:extLst>
          </p:cNvPr>
          <p:cNvSpPr txBox="1"/>
          <p:nvPr/>
        </p:nvSpPr>
        <p:spPr>
          <a:xfrm>
            <a:off x="5119715" y="4224700"/>
            <a:ext cx="3948869" cy="1200329"/>
          </a:xfrm>
          <a:prstGeom prst="rect">
            <a:avLst/>
          </a:prstGeom>
          <a:noFill/>
        </p:spPr>
        <p:txBody>
          <a:bodyPr wrap="square" rtlCol="0">
            <a:spAutoFit/>
          </a:bodyPr>
          <a:lstStyle/>
          <a:p>
            <a:r>
              <a:rPr lang="en-US" dirty="0"/>
              <a:t>Gluon wavefunction interference produce double-peak structure in the </a:t>
            </a:r>
            <a:r>
              <a:rPr lang="en-US" dirty="0" err="1"/>
              <a:t>photon+hadron</a:t>
            </a:r>
            <a:r>
              <a:rPr lang="en-US" dirty="0"/>
              <a:t> angular distribution.</a:t>
            </a:r>
          </a:p>
        </p:txBody>
      </p:sp>
      <p:sp>
        <p:nvSpPr>
          <p:cNvPr id="3" name="TextBox 2">
            <a:extLst>
              <a:ext uri="{FF2B5EF4-FFF2-40B4-BE49-F238E27FC236}">
                <a16:creationId xmlns:a16="http://schemas.microsoft.com/office/drawing/2014/main" id="{640210AC-A189-E548-BBD4-180EE378C95C}"/>
              </a:ext>
            </a:extLst>
          </p:cNvPr>
          <p:cNvSpPr txBox="1"/>
          <p:nvPr/>
        </p:nvSpPr>
        <p:spPr>
          <a:xfrm>
            <a:off x="880073" y="675812"/>
            <a:ext cx="2823209" cy="369332"/>
          </a:xfrm>
          <a:prstGeom prst="rect">
            <a:avLst/>
          </a:prstGeom>
          <a:noFill/>
        </p:spPr>
        <p:txBody>
          <a:bodyPr wrap="none" rtlCol="0">
            <a:spAutoFit/>
          </a:bodyPr>
          <a:lstStyle/>
          <a:p>
            <a:r>
              <a:rPr lang="en-US" dirty="0"/>
              <a:t>PREDICTIONS FOR </a:t>
            </a:r>
            <a:r>
              <a:rPr lang="en-US" dirty="0" err="1"/>
              <a:t>LHCb</a:t>
            </a:r>
            <a:endParaRPr lang="en-US" dirty="0"/>
          </a:p>
        </p:txBody>
      </p:sp>
      <p:sp>
        <p:nvSpPr>
          <p:cNvPr id="11" name="TextBox 10">
            <a:extLst>
              <a:ext uri="{FF2B5EF4-FFF2-40B4-BE49-F238E27FC236}">
                <a16:creationId xmlns:a16="http://schemas.microsoft.com/office/drawing/2014/main" id="{ECDE9EF4-9EC0-7943-8311-BD52F00231A6}"/>
              </a:ext>
            </a:extLst>
          </p:cNvPr>
          <p:cNvSpPr txBox="1"/>
          <p:nvPr/>
        </p:nvSpPr>
        <p:spPr>
          <a:xfrm>
            <a:off x="5395468" y="687825"/>
            <a:ext cx="2823209" cy="369332"/>
          </a:xfrm>
          <a:prstGeom prst="rect">
            <a:avLst/>
          </a:prstGeom>
          <a:noFill/>
        </p:spPr>
        <p:txBody>
          <a:bodyPr wrap="none" rtlCol="0">
            <a:spAutoFit/>
          </a:bodyPr>
          <a:lstStyle/>
          <a:p>
            <a:r>
              <a:rPr lang="en-US" dirty="0"/>
              <a:t>PREDICTIONS FOR </a:t>
            </a:r>
            <a:r>
              <a:rPr lang="en-US" dirty="0" err="1"/>
              <a:t>LHCb</a:t>
            </a:r>
            <a:endParaRPr lang="en-US" dirty="0"/>
          </a:p>
        </p:txBody>
      </p:sp>
    </p:spTree>
    <p:extLst>
      <p:ext uri="{BB962C8B-B14F-4D97-AF65-F5344CB8AC3E}">
        <p14:creationId xmlns:p14="http://schemas.microsoft.com/office/powerpoint/2010/main" val="3173627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DFEA6F-2856-934D-A12F-B0F4AC88ABCF}" type="datetime1">
              <a:rPr lang="en-US" smtClean="0"/>
              <a:t>9/19/18</a:t>
            </a:fld>
            <a:endParaRPr lang="en-US"/>
          </a:p>
        </p:txBody>
      </p:sp>
      <p:sp>
        <p:nvSpPr>
          <p:cNvPr id="5" name="Footer Placeholder 4"/>
          <p:cNvSpPr>
            <a:spLocks noGrp="1"/>
          </p:cNvSpPr>
          <p:nvPr>
            <p:ph type="ftr" sz="quarter" idx="11"/>
          </p:nvPr>
        </p:nvSpPr>
        <p:spPr/>
        <p:txBody>
          <a:bodyPr/>
          <a:lstStyle/>
          <a:p>
            <a:r>
              <a:rPr lang="en-US"/>
              <a:t>Search for gluon saturation in the LHCb detector.</a:t>
            </a:r>
          </a:p>
        </p:txBody>
      </p:sp>
      <p:sp>
        <p:nvSpPr>
          <p:cNvPr id="6" name="Slide Number Placeholder 5"/>
          <p:cNvSpPr>
            <a:spLocks noGrp="1"/>
          </p:cNvSpPr>
          <p:nvPr>
            <p:ph type="sldNum" sz="quarter" idx="12"/>
          </p:nvPr>
        </p:nvSpPr>
        <p:spPr/>
        <p:txBody>
          <a:bodyPr/>
          <a:lstStyle/>
          <a:p>
            <a:fld id="{315403F7-57E6-FB45-AA42-533AA8BFDDC1}" type="slidenum">
              <a:rPr lang="en-US" smtClean="0"/>
              <a:t>13</a:t>
            </a:fld>
            <a:endParaRPr lang="en-US"/>
          </a:p>
        </p:txBody>
      </p:sp>
      <p:pic>
        <p:nvPicPr>
          <p:cNvPr id="7" name="Picture 6" descr="lhcb_.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6398" y="606961"/>
            <a:ext cx="7012202" cy="3661927"/>
          </a:xfrm>
          <a:prstGeom prst="rect">
            <a:avLst/>
          </a:prstGeom>
        </p:spPr>
      </p:pic>
      <p:sp>
        <p:nvSpPr>
          <p:cNvPr id="8" name="TextBox 7"/>
          <p:cNvSpPr txBox="1"/>
          <p:nvPr/>
        </p:nvSpPr>
        <p:spPr>
          <a:xfrm>
            <a:off x="3642251" y="-100928"/>
            <a:ext cx="1497876" cy="707886"/>
          </a:xfrm>
          <a:prstGeom prst="rect">
            <a:avLst/>
          </a:prstGeom>
          <a:noFill/>
        </p:spPr>
        <p:txBody>
          <a:bodyPr wrap="none" rtlCol="0">
            <a:spAutoFit/>
          </a:bodyPr>
          <a:lstStyle/>
          <a:p>
            <a:r>
              <a:rPr lang="en-US" sz="4000" b="1" dirty="0" err="1"/>
              <a:t>LHCb</a:t>
            </a:r>
            <a:endParaRPr lang="en-US" sz="4000" b="1" dirty="0"/>
          </a:p>
        </p:txBody>
      </p:sp>
      <p:pic>
        <p:nvPicPr>
          <p:cNvPr id="10" name="Picture 9" descr="latex-image-1.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535" y="4137386"/>
            <a:ext cx="6408823" cy="2177095"/>
          </a:xfrm>
          <a:prstGeom prst="rect">
            <a:avLst/>
          </a:prstGeom>
        </p:spPr>
      </p:pic>
    </p:spTree>
    <p:extLst>
      <p:ext uri="{BB962C8B-B14F-4D97-AF65-F5344CB8AC3E}">
        <p14:creationId xmlns:p14="http://schemas.microsoft.com/office/powerpoint/2010/main" val="802426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3E50F2-DCB6-A14B-8572-A61E60937514}"/>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8C6844B1-17D0-6A41-80B8-29914A16A28E}"/>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CA0C8DE5-8B1E-F247-BA2D-434F6A2E739D}"/>
              </a:ext>
            </a:extLst>
          </p:cNvPr>
          <p:cNvSpPr>
            <a:spLocks noGrp="1"/>
          </p:cNvSpPr>
          <p:nvPr>
            <p:ph type="sldNum" sz="quarter" idx="12"/>
          </p:nvPr>
        </p:nvSpPr>
        <p:spPr/>
        <p:txBody>
          <a:bodyPr/>
          <a:lstStyle/>
          <a:p>
            <a:fld id="{315403F7-57E6-FB45-AA42-533AA8BFDDC1}" type="slidenum">
              <a:rPr lang="en-US" smtClean="0"/>
              <a:t>14</a:t>
            </a:fld>
            <a:endParaRPr lang="en-US"/>
          </a:p>
        </p:txBody>
      </p:sp>
      <p:pic>
        <p:nvPicPr>
          <p:cNvPr id="7" name="Picture 6">
            <a:extLst>
              <a:ext uri="{FF2B5EF4-FFF2-40B4-BE49-F238E27FC236}">
                <a16:creationId xmlns:a16="http://schemas.microsoft.com/office/drawing/2014/main" id="{878A55F8-3DF4-CC4D-AD03-A66A1C7A9D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806411"/>
            <a:ext cx="7934945" cy="5411464"/>
          </a:xfrm>
          <a:prstGeom prst="rect">
            <a:avLst/>
          </a:prstGeom>
        </p:spPr>
      </p:pic>
    </p:spTree>
    <p:extLst>
      <p:ext uri="{BB962C8B-B14F-4D97-AF65-F5344CB8AC3E}">
        <p14:creationId xmlns:p14="http://schemas.microsoft.com/office/powerpoint/2010/main" val="3598914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DAD5D9-DBD2-294C-B272-F7A3F07F5D58}"/>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E8C20D5A-A77D-D142-88C4-BE2F7F003038}"/>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F1E6D41C-F679-674E-9E0F-4AF2CED233A9}"/>
              </a:ext>
            </a:extLst>
          </p:cNvPr>
          <p:cNvSpPr>
            <a:spLocks noGrp="1"/>
          </p:cNvSpPr>
          <p:nvPr>
            <p:ph type="sldNum" sz="quarter" idx="12"/>
          </p:nvPr>
        </p:nvSpPr>
        <p:spPr/>
        <p:txBody>
          <a:bodyPr/>
          <a:lstStyle/>
          <a:p>
            <a:fld id="{315403F7-57E6-FB45-AA42-533AA8BFDDC1}" type="slidenum">
              <a:rPr lang="en-US" smtClean="0"/>
              <a:t>15</a:t>
            </a:fld>
            <a:endParaRPr lang="en-US"/>
          </a:p>
        </p:txBody>
      </p:sp>
      <p:pic>
        <p:nvPicPr>
          <p:cNvPr id="7" name="Picture 6">
            <a:extLst>
              <a:ext uri="{FF2B5EF4-FFF2-40B4-BE49-F238E27FC236}">
                <a16:creationId xmlns:a16="http://schemas.microsoft.com/office/drawing/2014/main" id="{CB09FEC0-1849-9243-92A1-0B58D58D55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015" y="629012"/>
            <a:ext cx="8727674" cy="5318941"/>
          </a:xfrm>
          <a:prstGeom prst="rect">
            <a:avLst/>
          </a:prstGeom>
        </p:spPr>
      </p:pic>
      <p:sp>
        <p:nvSpPr>
          <p:cNvPr id="10" name="Rectangle 9">
            <a:extLst>
              <a:ext uri="{FF2B5EF4-FFF2-40B4-BE49-F238E27FC236}">
                <a16:creationId xmlns:a16="http://schemas.microsoft.com/office/drawing/2014/main" id="{B4B9B694-6ACE-FE47-9FF0-822488753671}"/>
              </a:ext>
            </a:extLst>
          </p:cNvPr>
          <p:cNvSpPr/>
          <p:nvPr/>
        </p:nvSpPr>
        <p:spPr>
          <a:xfrm>
            <a:off x="205015" y="43107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BB5F5B-4CF2-E74F-8D2D-6FD7A00BD45D}"/>
              </a:ext>
            </a:extLst>
          </p:cNvPr>
          <p:cNvSpPr/>
          <p:nvPr/>
        </p:nvSpPr>
        <p:spPr>
          <a:xfrm>
            <a:off x="357415" y="44631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0F2A2F-012B-754D-A5B6-7EA37F183B88}"/>
              </a:ext>
            </a:extLst>
          </p:cNvPr>
          <p:cNvSpPr/>
          <p:nvPr/>
        </p:nvSpPr>
        <p:spPr>
          <a:xfrm>
            <a:off x="2664823" y="719228"/>
            <a:ext cx="6357257" cy="21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A482BF-EC7D-044B-A188-A7DF7E8093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9" y="5216434"/>
            <a:ext cx="4122047" cy="621279"/>
          </a:xfrm>
          <a:prstGeom prst="rect">
            <a:avLst/>
          </a:prstGeom>
        </p:spPr>
      </p:pic>
      <p:pic>
        <p:nvPicPr>
          <p:cNvPr id="8" name="Picture 7">
            <a:extLst>
              <a:ext uri="{FF2B5EF4-FFF2-40B4-BE49-F238E27FC236}">
                <a16:creationId xmlns:a16="http://schemas.microsoft.com/office/drawing/2014/main" id="{29816575-A209-BF43-8845-B4B4EB9AB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566" y="5876898"/>
            <a:ext cx="3521117" cy="332315"/>
          </a:xfrm>
          <a:prstGeom prst="rect">
            <a:avLst/>
          </a:prstGeom>
        </p:spPr>
      </p:pic>
      <p:sp>
        <p:nvSpPr>
          <p:cNvPr id="13" name="Rectangle 12">
            <a:extLst>
              <a:ext uri="{FF2B5EF4-FFF2-40B4-BE49-F238E27FC236}">
                <a16:creationId xmlns:a16="http://schemas.microsoft.com/office/drawing/2014/main" id="{94EE4C10-294B-F34F-8E22-3D668BCA4DA4}"/>
              </a:ext>
            </a:extLst>
          </p:cNvPr>
          <p:cNvSpPr/>
          <p:nvPr/>
        </p:nvSpPr>
        <p:spPr>
          <a:xfrm>
            <a:off x="5085806" y="3091473"/>
            <a:ext cx="3999283" cy="2786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0AA48A-F57D-A84E-ADFF-3E20BFED76CA}"/>
              </a:ext>
            </a:extLst>
          </p:cNvPr>
          <p:cNvSpPr txBox="1"/>
          <p:nvPr/>
        </p:nvSpPr>
        <p:spPr>
          <a:xfrm>
            <a:off x="2167302" y="35042"/>
            <a:ext cx="4648196" cy="584775"/>
          </a:xfrm>
          <a:prstGeom prst="rect">
            <a:avLst/>
          </a:prstGeom>
          <a:noFill/>
        </p:spPr>
        <p:txBody>
          <a:bodyPr wrap="none" rtlCol="0">
            <a:spAutoFit/>
          </a:bodyPr>
          <a:lstStyle/>
          <a:p>
            <a:r>
              <a:rPr lang="en-US" sz="3200" b="1" dirty="0">
                <a:latin typeface="Times" pitchFamily="2" charset="0"/>
              </a:rPr>
              <a:t>Inverse Compton Process</a:t>
            </a:r>
          </a:p>
        </p:txBody>
      </p:sp>
      <p:sp>
        <p:nvSpPr>
          <p:cNvPr id="17" name="TextBox 16">
            <a:extLst>
              <a:ext uri="{FF2B5EF4-FFF2-40B4-BE49-F238E27FC236}">
                <a16:creationId xmlns:a16="http://schemas.microsoft.com/office/drawing/2014/main" id="{9E887378-5433-4848-A2CC-2CD345495DB8}"/>
              </a:ext>
            </a:extLst>
          </p:cNvPr>
          <p:cNvSpPr txBox="1"/>
          <p:nvPr/>
        </p:nvSpPr>
        <p:spPr>
          <a:xfrm>
            <a:off x="1615440" y="1525508"/>
            <a:ext cx="2586446" cy="383177"/>
          </a:xfrm>
          <a:prstGeom prst="rect">
            <a:avLst/>
          </a:prstGeom>
          <a:noFill/>
        </p:spPr>
        <p:txBody>
          <a:bodyPr wrap="square" rtlCol="0">
            <a:spAutoFit/>
          </a:bodyPr>
          <a:lstStyle/>
          <a:p>
            <a:r>
              <a:rPr lang="en-US" dirty="0">
                <a:solidFill>
                  <a:srgbClr val="FF0000"/>
                </a:solidFill>
                <a:latin typeface="Times" pitchFamily="2" charset="0"/>
              </a:rPr>
              <a:t>Direct photon is isolated.</a:t>
            </a:r>
          </a:p>
        </p:txBody>
      </p:sp>
    </p:spTree>
    <p:extLst>
      <p:ext uri="{BB962C8B-B14F-4D97-AF65-F5344CB8AC3E}">
        <p14:creationId xmlns:p14="http://schemas.microsoft.com/office/powerpoint/2010/main" val="3061464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DAD5D9-DBD2-294C-B272-F7A3F07F5D58}"/>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E8C20D5A-A77D-D142-88C4-BE2F7F003038}"/>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F1E6D41C-F679-674E-9E0F-4AF2CED233A9}"/>
              </a:ext>
            </a:extLst>
          </p:cNvPr>
          <p:cNvSpPr>
            <a:spLocks noGrp="1"/>
          </p:cNvSpPr>
          <p:nvPr>
            <p:ph type="sldNum" sz="quarter" idx="12"/>
          </p:nvPr>
        </p:nvSpPr>
        <p:spPr/>
        <p:txBody>
          <a:bodyPr/>
          <a:lstStyle/>
          <a:p>
            <a:fld id="{315403F7-57E6-FB45-AA42-533AA8BFDDC1}" type="slidenum">
              <a:rPr lang="en-US" smtClean="0"/>
              <a:t>16</a:t>
            </a:fld>
            <a:endParaRPr lang="en-US"/>
          </a:p>
        </p:txBody>
      </p:sp>
      <p:pic>
        <p:nvPicPr>
          <p:cNvPr id="7" name="Picture 6">
            <a:extLst>
              <a:ext uri="{FF2B5EF4-FFF2-40B4-BE49-F238E27FC236}">
                <a16:creationId xmlns:a16="http://schemas.microsoft.com/office/drawing/2014/main" id="{CB09FEC0-1849-9243-92A1-0B58D58D55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015" y="629012"/>
            <a:ext cx="8727674" cy="5318941"/>
          </a:xfrm>
          <a:prstGeom prst="rect">
            <a:avLst/>
          </a:prstGeom>
        </p:spPr>
      </p:pic>
      <p:sp>
        <p:nvSpPr>
          <p:cNvPr id="10" name="Rectangle 9">
            <a:extLst>
              <a:ext uri="{FF2B5EF4-FFF2-40B4-BE49-F238E27FC236}">
                <a16:creationId xmlns:a16="http://schemas.microsoft.com/office/drawing/2014/main" id="{B4B9B694-6ACE-FE47-9FF0-822488753671}"/>
              </a:ext>
            </a:extLst>
          </p:cNvPr>
          <p:cNvSpPr/>
          <p:nvPr/>
        </p:nvSpPr>
        <p:spPr>
          <a:xfrm>
            <a:off x="205015" y="43107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BB5F5B-4CF2-E74F-8D2D-6FD7A00BD45D}"/>
              </a:ext>
            </a:extLst>
          </p:cNvPr>
          <p:cNvSpPr/>
          <p:nvPr/>
        </p:nvSpPr>
        <p:spPr>
          <a:xfrm>
            <a:off x="357415" y="44631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0F2A2F-012B-754D-A5B6-7EA37F183B88}"/>
              </a:ext>
            </a:extLst>
          </p:cNvPr>
          <p:cNvSpPr/>
          <p:nvPr/>
        </p:nvSpPr>
        <p:spPr>
          <a:xfrm>
            <a:off x="6444343" y="719228"/>
            <a:ext cx="2577737" cy="21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A482BF-EC7D-044B-A188-A7DF7E8093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9" y="5216434"/>
            <a:ext cx="4122047" cy="621279"/>
          </a:xfrm>
          <a:prstGeom prst="rect">
            <a:avLst/>
          </a:prstGeom>
        </p:spPr>
      </p:pic>
      <p:pic>
        <p:nvPicPr>
          <p:cNvPr id="8" name="Picture 7">
            <a:extLst>
              <a:ext uri="{FF2B5EF4-FFF2-40B4-BE49-F238E27FC236}">
                <a16:creationId xmlns:a16="http://schemas.microsoft.com/office/drawing/2014/main" id="{29816575-A209-BF43-8845-B4B4EB9AB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566" y="5876898"/>
            <a:ext cx="3521117" cy="332315"/>
          </a:xfrm>
          <a:prstGeom prst="rect">
            <a:avLst/>
          </a:prstGeom>
        </p:spPr>
      </p:pic>
      <p:sp>
        <p:nvSpPr>
          <p:cNvPr id="13" name="Rectangle 12">
            <a:extLst>
              <a:ext uri="{FF2B5EF4-FFF2-40B4-BE49-F238E27FC236}">
                <a16:creationId xmlns:a16="http://schemas.microsoft.com/office/drawing/2014/main" id="{94EE4C10-294B-F34F-8E22-3D668BCA4DA4}"/>
              </a:ext>
            </a:extLst>
          </p:cNvPr>
          <p:cNvSpPr/>
          <p:nvPr/>
        </p:nvSpPr>
        <p:spPr>
          <a:xfrm>
            <a:off x="5085806" y="3091473"/>
            <a:ext cx="3999283" cy="2786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B6F6A0B-28D6-1741-8BD2-D736EC39626D}"/>
              </a:ext>
            </a:extLst>
          </p:cNvPr>
          <p:cNvSpPr txBox="1"/>
          <p:nvPr/>
        </p:nvSpPr>
        <p:spPr>
          <a:xfrm>
            <a:off x="1615440" y="1525508"/>
            <a:ext cx="2586446" cy="383177"/>
          </a:xfrm>
          <a:prstGeom prst="rect">
            <a:avLst/>
          </a:prstGeom>
          <a:noFill/>
        </p:spPr>
        <p:txBody>
          <a:bodyPr wrap="square" rtlCol="0">
            <a:spAutoFit/>
          </a:bodyPr>
          <a:lstStyle/>
          <a:p>
            <a:r>
              <a:rPr lang="en-US" dirty="0">
                <a:solidFill>
                  <a:srgbClr val="FF0000"/>
                </a:solidFill>
                <a:latin typeface="Times" pitchFamily="2" charset="0"/>
              </a:rPr>
              <a:t>Direct photon is isolated.</a:t>
            </a:r>
          </a:p>
        </p:txBody>
      </p:sp>
      <p:sp>
        <p:nvSpPr>
          <p:cNvPr id="16" name="TextBox 15">
            <a:extLst>
              <a:ext uri="{FF2B5EF4-FFF2-40B4-BE49-F238E27FC236}">
                <a16:creationId xmlns:a16="http://schemas.microsoft.com/office/drawing/2014/main" id="{480AA48A-F57D-A84E-ADFF-3E20BFED76CA}"/>
              </a:ext>
            </a:extLst>
          </p:cNvPr>
          <p:cNvSpPr txBox="1"/>
          <p:nvPr/>
        </p:nvSpPr>
        <p:spPr>
          <a:xfrm>
            <a:off x="2167302" y="35042"/>
            <a:ext cx="4648196" cy="584775"/>
          </a:xfrm>
          <a:prstGeom prst="rect">
            <a:avLst/>
          </a:prstGeom>
          <a:noFill/>
        </p:spPr>
        <p:txBody>
          <a:bodyPr wrap="none" rtlCol="0">
            <a:spAutoFit/>
          </a:bodyPr>
          <a:lstStyle/>
          <a:p>
            <a:r>
              <a:rPr lang="en-US" sz="3200" b="1" dirty="0">
                <a:latin typeface="Times" pitchFamily="2" charset="0"/>
              </a:rPr>
              <a:t>Inverse Compton Process</a:t>
            </a:r>
          </a:p>
        </p:txBody>
      </p:sp>
    </p:spTree>
    <p:extLst>
      <p:ext uri="{BB962C8B-B14F-4D97-AF65-F5344CB8AC3E}">
        <p14:creationId xmlns:p14="http://schemas.microsoft.com/office/powerpoint/2010/main" val="442002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DAD5D9-DBD2-294C-B272-F7A3F07F5D58}"/>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E8C20D5A-A77D-D142-88C4-BE2F7F003038}"/>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F1E6D41C-F679-674E-9E0F-4AF2CED233A9}"/>
              </a:ext>
            </a:extLst>
          </p:cNvPr>
          <p:cNvSpPr>
            <a:spLocks noGrp="1"/>
          </p:cNvSpPr>
          <p:nvPr>
            <p:ph type="sldNum" sz="quarter" idx="12"/>
          </p:nvPr>
        </p:nvSpPr>
        <p:spPr/>
        <p:txBody>
          <a:bodyPr/>
          <a:lstStyle/>
          <a:p>
            <a:fld id="{315403F7-57E6-FB45-AA42-533AA8BFDDC1}" type="slidenum">
              <a:rPr lang="en-US" smtClean="0"/>
              <a:t>17</a:t>
            </a:fld>
            <a:endParaRPr lang="en-US"/>
          </a:p>
        </p:txBody>
      </p:sp>
      <p:pic>
        <p:nvPicPr>
          <p:cNvPr id="7" name="Picture 6">
            <a:extLst>
              <a:ext uri="{FF2B5EF4-FFF2-40B4-BE49-F238E27FC236}">
                <a16:creationId xmlns:a16="http://schemas.microsoft.com/office/drawing/2014/main" id="{CB09FEC0-1849-9243-92A1-0B58D58D55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015" y="629012"/>
            <a:ext cx="8727674" cy="5318941"/>
          </a:xfrm>
          <a:prstGeom prst="rect">
            <a:avLst/>
          </a:prstGeom>
        </p:spPr>
      </p:pic>
      <p:sp>
        <p:nvSpPr>
          <p:cNvPr id="10" name="Rectangle 9">
            <a:extLst>
              <a:ext uri="{FF2B5EF4-FFF2-40B4-BE49-F238E27FC236}">
                <a16:creationId xmlns:a16="http://schemas.microsoft.com/office/drawing/2014/main" id="{B4B9B694-6ACE-FE47-9FF0-822488753671}"/>
              </a:ext>
            </a:extLst>
          </p:cNvPr>
          <p:cNvSpPr/>
          <p:nvPr/>
        </p:nvSpPr>
        <p:spPr>
          <a:xfrm>
            <a:off x="205015" y="43107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BB5F5B-4CF2-E74F-8D2D-6FD7A00BD45D}"/>
              </a:ext>
            </a:extLst>
          </p:cNvPr>
          <p:cNvSpPr/>
          <p:nvPr/>
        </p:nvSpPr>
        <p:spPr>
          <a:xfrm>
            <a:off x="357415" y="44631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0F2A2F-012B-754D-A5B6-7EA37F183B88}"/>
              </a:ext>
            </a:extLst>
          </p:cNvPr>
          <p:cNvSpPr/>
          <p:nvPr/>
        </p:nvSpPr>
        <p:spPr>
          <a:xfrm>
            <a:off x="6444343" y="719228"/>
            <a:ext cx="2577737" cy="21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A482BF-EC7D-044B-A188-A7DF7E8093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9" y="5216434"/>
            <a:ext cx="4122047" cy="621279"/>
          </a:xfrm>
          <a:prstGeom prst="rect">
            <a:avLst/>
          </a:prstGeom>
        </p:spPr>
      </p:pic>
      <p:pic>
        <p:nvPicPr>
          <p:cNvPr id="8" name="Picture 7">
            <a:extLst>
              <a:ext uri="{FF2B5EF4-FFF2-40B4-BE49-F238E27FC236}">
                <a16:creationId xmlns:a16="http://schemas.microsoft.com/office/drawing/2014/main" id="{29816575-A209-BF43-8845-B4B4EB9AB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566" y="5876898"/>
            <a:ext cx="3521117" cy="332315"/>
          </a:xfrm>
          <a:prstGeom prst="rect">
            <a:avLst/>
          </a:prstGeom>
        </p:spPr>
      </p:pic>
      <p:sp>
        <p:nvSpPr>
          <p:cNvPr id="13" name="Rectangle 12">
            <a:extLst>
              <a:ext uri="{FF2B5EF4-FFF2-40B4-BE49-F238E27FC236}">
                <a16:creationId xmlns:a16="http://schemas.microsoft.com/office/drawing/2014/main" id="{94EE4C10-294B-F34F-8E22-3D668BCA4DA4}"/>
              </a:ext>
            </a:extLst>
          </p:cNvPr>
          <p:cNvSpPr/>
          <p:nvPr/>
        </p:nvSpPr>
        <p:spPr>
          <a:xfrm>
            <a:off x="5085806" y="3091473"/>
            <a:ext cx="3999283" cy="2786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B6F6A0B-28D6-1741-8BD2-D736EC39626D}"/>
              </a:ext>
            </a:extLst>
          </p:cNvPr>
          <p:cNvSpPr txBox="1"/>
          <p:nvPr/>
        </p:nvSpPr>
        <p:spPr>
          <a:xfrm>
            <a:off x="1615440" y="1525508"/>
            <a:ext cx="2586446" cy="383177"/>
          </a:xfrm>
          <a:prstGeom prst="rect">
            <a:avLst/>
          </a:prstGeom>
          <a:noFill/>
        </p:spPr>
        <p:txBody>
          <a:bodyPr wrap="square" rtlCol="0">
            <a:spAutoFit/>
          </a:bodyPr>
          <a:lstStyle/>
          <a:p>
            <a:r>
              <a:rPr lang="en-US" dirty="0">
                <a:solidFill>
                  <a:srgbClr val="FF0000"/>
                </a:solidFill>
                <a:latin typeface="Times" pitchFamily="2" charset="0"/>
              </a:rPr>
              <a:t>Direct photon is isolated.</a:t>
            </a:r>
          </a:p>
        </p:txBody>
      </p:sp>
      <p:sp>
        <p:nvSpPr>
          <p:cNvPr id="16" name="TextBox 15">
            <a:extLst>
              <a:ext uri="{FF2B5EF4-FFF2-40B4-BE49-F238E27FC236}">
                <a16:creationId xmlns:a16="http://schemas.microsoft.com/office/drawing/2014/main" id="{480AA48A-F57D-A84E-ADFF-3E20BFED76CA}"/>
              </a:ext>
            </a:extLst>
          </p:cNvPr>
          <p:cNvSpPr txBox="1"/>
          <p:nvPr/>
        </p:nvSpPr>
        <p:spPr>
          <a:xfrm>
            <a:off x="2167302" y="35042"/>
            <a:ext cx="4648196" cy="584775"/>
          </a:xfrm>
          <a:prstGeom prst="rect">
            <a:avLst/>
          </a:prstGeom>
          <a:noFill/>
        </p:spPr>
        <p:txBody>
          <a:bodyPr wrap="none" rtlCol="0">
            <a:spAutoFit/>
          </a:bodyPr>
          <a:lstStyle/>
          <a:p>
            <a:r>
              <a:rPr lang="en-US" sz="3200" b="1" dirty="0">
                <a:latin typeface="Times" pitchFamily="2" charset="0"/>
              </a:rPr>
              <a:t>Inverse Compton Process</a:t>
            </a:r>
          </a:p>
        </p:txBody>
      </p:sp>
      <p:sp>
        <p:nvSpPr>
          <p:cNvPr id="15" name="TextBox 14">
            <a:extLst>
              <a:ext uri="{FF2B5EF4-FFF2-40B4-BE49-F238E27FC236}">
                <a16:creationId xmlns:a16="http://schemas.microsoft.com/office/drawing/2014/main" id="{E954F8DB-52E9-094D-9E2C-A5FA3FBA372C}"/>
              </a:ext>
            </a:extLst>
          </p:cNvPr>
          <p:cNvSpPr txBox="1"/>
          <p:nvPr/>
        </p:nvSpPr>
        <p:spPr>
          <a:xfrm>
            <a:off x="5187868" y="4051667"/>
            <a:ext cx="3897221" cy="1477328"/>
          </a:xfrm>
          <a:prstGeom prst="rect">
            <a:avLst/>
          </a:prstGeom>
          <a:noFill/>
        </p:spPr>
        <p:txBody>
          <a:bodyPr wrap="none" rtlCol="0">
            <a:spAutoFit/>
          </a:bodyPr>
          <a:lstStyle/>
          <a:p>
            <a:r>
              <a:rPr lang="en-US" dirty="0">
                <a:latin typeface="Times" pitchFamily="2" charset="0"/>
              </a:rPr>
              <a:t>Quark fragments in a jet.</a:t>
            </a:r>
          </a:p>
          <a:p>
            <a:endParaRPr lang="en-US" dirty="0">
              <a:latin typeface="Times" pitchFamily="2" charset="0"/>
            </a:endParaRPr>
          </a:p>
          <a:p>
            <a:r>
              <a:rPr lang="en-US" dirty="0">
                <a:latin typeface="Times" pitchFamily="2" charset="0"/>
              </a:rPr>
              <a:t>Not all particles are measured.</a:t>
            </a:r>
          </a:p>
          <a:p>
            <a:endParaRPr lang="en-US" dirty="0">
              <a:latin typeface="Times" pitchFamily="2" charset="0"/>
            </a:endParaRPr>
          </a:p>
          <a:p>
            <a:r>
              <a:rPr lang="en-US" dirty="0">
                <a:latin typeface="Times" pitchFamily="2" charset="0"/>
              </a:rPr>
              <a:t>Soft jet reconstruction very challenging.</a:t>
            </a:r>
          </a:p>
        </p:txBody>
      </p:sp>
    </p:spTree>
    <p:extLst>
      <p:ext uri="{BB962C8B-B14F-4D97-AF65-F5344CB8AC3E}">
        <p14:creationId xmlns:p14="http://schemas.microsoft.com/office/powerpoint/2010/main" val="279093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DAD5D9-DBD2-294C-B272-F7A3F07F5D58}"/>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E8C20D5A-A77D-D142-88C4-BE2F7F003038}"/>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F1E6D41C-F679-674E-9E0F-4AF2CED233A9}"/>
              </a:ext>
            </a:extLst>
          </p:cNvPr>
          <p:cNvSpPr>
            <a:spLocks noGrp="1"/>
          </p:cNvSpPr>
          <p:nvPr>
            <p:ph type="sldNum" sz="quarter" idx="12"/>
          </p:nvPr>
        </p:nvSpPr>
        <p:spPr/>
        <p:txBody>
          <a:bodyPr/>
          <a:lstStyle/>
          <a:p>
            <a:fld id="{315403F7-57E6-FB45-AA42-533AA8BFDDC1}" type="slidenum">
              <a:rPr lang="en-US" smtClean="0"/>
              <a:t>18</a:t>
            </a:fld>
            <a:endParaRPr lang="en-US"/>
          </a:p>
        </p:txBody>
      </p:sp>
      <p:pic>
        <p:nvPicPr>
          <p:cNvPr id="7" name="Picture 6">
            <a:extLst>
              <a:ext uri="{FF2B5EF4-FFF2-40B4-BE49-F238E27FC236}">
                <a16:creationId xmlns:a16="http://schemas.microsoft.com/office/drawing/2014/main" id="{CB09FEC0-1849-9243-92A1-0B58D58D55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015" y="629012"/>
            <a:ext cx="8727674" cy="5318941"/>
          </a:xfrm>
          <a:prstGeom prst="rect">
            <a:avLst/>
          </a:prstGeom>
        </p:spPr>
      </p:pic>
      <p:sp>
        <p:nvSpPr>
          <p:cNvPr id="10" name="Rectangle 9">
            <a:extLst>
              <a:ext uri="{FF2B5EF4-FFF2-40B4-BE49-F238E27FC236}">
                <a16:creationId xmlns:a16="http://schemas.microsoft.com/office/drawing/2014/main" id="{B4B9B694-6ACE-FE47-9FF0-822488753671}"/>
              </a:ext>
            </a:extLst>
          </p:cNvPr>
          <p:cNvSpPr/>
          <p:nvPr/>
        </p:nvSpPr>
        <p:spPr>
          <a:xfrm>
            <a:off x="205015" y="43107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BB5F5B-4CF2-E74F-8D2D-6FD7A00BD45D}"/>
              </a:ext>
            </a:extLst>
          </p:cNvPr>
          <p:cNvSpPr/>
          <p:nvPr/>
        </p:nvSpPr>
        <p:spPr>
          <a:xfrm>
            <a:off x="357415" y="4463143"/>
            <a:ext cx="2703648" cy="1698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EE4C10-294B-F34F-8E22-3D668BCA4DA4}"/>
              </a:ext>
            </a:extLst>
          </p:cNvPr>
          <p:cNvSpPr/>
          <p:nvPr/>
        </p:nvSpPr>
        <p:spPr>
          <a:xfrm>
            <a:off x="5085806" y="3091473"/>
            <a:ext cx="3999283" cy="2786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B6F6A0B-28D6-1741-8BD2-D736EC39626D}"/>
              </a:ext>
            </a:extLst>
          </p:cNvPr>
          <p:cNvSpPr txBox="1"/>
          <p:nvPr/>
        </p:nvSpPr>
        <p:spPr>
          <a:xfrm>
            <a:off x="1615440" y="1525508"/>
            <a:ext cx="2586446" cy="383177"/>
          </a:xfrm>
          <a:prstGeom prst="rect">
            <a:avLst/>
          </a:prstGeom>
          <a:noFill/>
        </p:spPr>
        <p:txBody>
          <a:bodyPr wrap="square" rtlCol="0">
            <a:spAutoFit/>
          </a:bodyPr>
          <a:lstStyle/>
          <a:p>
            <a:r>
              <a:rPr lang="en-US" dirty="0">
                <a:solidFill>
                  <a:srgbClr val="FF0000"/>
                </a:solidFill>
                <a:latin typeface="Times" pitchFamily="2" charset="0"/>
              </a:rPr>
              <a:t>Direct photon is isolated.</a:t>
            </a:r>
          </a:p>
        </p:txBody>
      </p:sp>
      <p:sp>
        <p:nvSpPr>
          <p:cNvPr id="16" name="TextBox 15">
            <a:extLst>
              <a:ext uri="{FF2B5EF4-FFF2-40B4-BE49-F238E27FC236}">
                <a16:creationId xmlns:a16="http://schemas.microsoft.com/office/drawing/2014/main" id="{480AA48A-F57D-A84E-ADFF-3E20BFED76CA}"/>
              </a:ext>
            </a:extLst>
          </p:cNvPr>
          <p:cNvSpPr txBox="1"/>
          <p:nvPr/>
        </p:nvSpPr>
        <p:spPr>
          <a:xfrm>
            <a:off x="2167302" y="35042"/>
            <a:ext cx="4648196" cy="584775"/>
          </a:xfrm>
          <a:prstGeom prst="rect">
            <a:avLst/>
          </a:prstGeom>
          <a:noFill/>
        </p:spPr>
        <p:txBody>
          <a:bodyPr wrap="none" rtlCol="0">
            <a:spAutoFit/>
          </a:bodyPr>
          <a:lstStyle/>
          <a:p>
            <a:r>
              <a:rPr lang="en-US" sz="3200" b="1" dirty="0">
                <a:latin typeface="Times" pitchFamily="2" charset="0"/>
              </a:rPr>
              <a:t>Inverse Compton Process</a:t>
            </a:r>
          </a:p>
        </p:txBody>
      </p:sp>
      <p:pic>
        <p:nvPicPr>
          <p:cNvPr id="2" name="Picture 1">
            <a:extLst>
              <a:ext uri="{FF2B5EF4-FFF2-40B4-BE49-F238E27FC236}">
                <a16:creationId xmlns:a16="http://schemas.microsoft.com/office/drawing/2014/main" id="{67168EB6-CC7B-2047-BFAF-096324ED29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6735" y="3152879"/>
            <a:ext cx="5338354" cy="649510"/>
          </a:xfrm>
          <a:prstGeom prst="rect">
            <a:avLst/>
          </a:prstGeom>
        </p:spPr>
      </p:pic>
      <p:pic>
        <p:nvPicPr>
          <p:cNvPr id="17" name="Picture 16">
            <a:extLst>
              <a:ext uri="{FF2B5EF4-FFF2-40B4-BE49-F238E27FC236}">
                <a16:creationId xmlns:a16="http://schemas.microsoft.com/office/drawing/2014/main" id="{4DBCE459-5F99-DC49-923B-63A2AF0EEA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23" y="5878286"/>
            <a:ext cx="1229426" cy="345102"/>
          </a:xfrm>
          <a:prstGeom prst="rect">
            <a:avLst/>
          </a:prstGeom>
        </p:spPr>
      </p:pic>
      <p:pic>
        <p:nvPicPr>
          <p:cNvPr id="18" name="Picture 17">
            <a:extLst>
              <a:ext uri="{FF2B5EF4-FFF2-40B4-BE49-F238E27FC236}">
                <a16:creationId xmlns:a16="http://schemas.microsoft.com/office/drawing/2014/main" id="{AD9401A0-B7C5-A14C-B317-F1E18E5B9A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03" y="5180512"/>
            <a:ext cx="3635043" cy="555948"/>
          </a:xfrm>
          <a:prstGeom prst="rect">
            <a:avLst/>
          </a:prstGeom>
        </p:spPr>
      </p:pic>
    </p:spTree>
    <p:extLst>
      <p:ext uri="{BB962C8B-B14F-4D97-AF65-F5344CB8AC3E}">
        <p14:creationId xmlns:p14="http://schemas.microsoft.com/office/powerpoint/2010/main" val="539522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0562B94-491A-B44F-8632-DA7D4298032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02761" y="903514"/>
            <a:ext cx="6760727" cy="4525963"/>
          </a:xfrm>
        </p:spPr>
      </p:pic>
      <p:sp>
        <p:nvSpPr>
          <p:cNvPr id="4" name="Date Placeholder 3">
            <a:extLst>
              <a:ext uri="{FF2B5EF4-FFF2-40B4-BE49-F238E27FC236}">
                <a16:creationId xmlns:a16="http://schemas.microsoft.com/office/drawing/2014/main" id="{95F860D2-552A-EB4F-B547-E33D102D2F33}"/>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B9F01C75-A0F4-CE4B-920A-013B4B8FEFE3}"/>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0E5A5BA1-B4BE-E940-A922-2081A39FE4B7}"/>
              </a:ext>
            </a:extLst>
          </p:cNvPr>
          <p:cNvSpPr>
            <a:spLocks noGrp="1"/>
          </p:cNvSpPr>
          <p:nvPr>
            <p:ph type="sldNum" sz="quarter" idx="12"/>
          </p:nvPr>
        </p:nvSpPr>
        <p:spPr/>
        <p:txBody>
          <a:bodyPr/>
          <a:lstStyle/>
          <a:p>
            <a:fld id="{315403F7-57E6-FB45-AA42-533AA8BFDDC1}" type="slidenum">
              <a:rPr lang="en-US" smtClean="0"/>
              <a:t>19</a:t>
            </a:fld>
            <a:endParaRPr lang="en-US"/>
          </a:p>
        </p:txBody>
      </p:sp>
      <p:sp>
        <p:nvSpPr>
          <p:cNvPr id="9" name="TextBox 8">
            <a:extLst>
              <a:ext uri="{FF2B5EF4-FFF2-40B4-BE49-F238E27FC236}">
                <a16:creationId xmlns:a16="http://schemas.microsoft.com/office/drawing/2014/main" id="{29420BB8-04D8-384B-804C-DFE8A695AD41}"/>
              </a:ext>
            </a:extLst>
          </p:cNvPr>
          <p:cNvSpPr txBox="1"/>
          <p:nvPr/>
        </p:nvSpPr>
        <p:spPr>
          <a:xfrm rot="16200000">
            <a:off x="288754" y="2653490"/>
            <a:ext cx="1362874" cy="461665"/>
          </a:xfrm>
          <a:prstGeom prst="rect">
            <a:avLst/>
          </a:prstGeom>
          <a:noFill/>
        </p:spPr>
        <p:txBody>
          <a:bodyPr wrap="none" rtlCol="0">
            <a:spAutoFit/>
          </a:bodyPr>
          <a:lstStyle/>
          <a:p>
            <a:r>
              <a:rPr lang="en-US" sz="2400" dirty="0">
                <a:latin typeface="Times" pitchFamily="2" charset="0"/>
              </a:rPr>
              <a:t>measured</a:t>
            </a:r>
          </a:p>
        </p:txBody>
      </p:sp>
      <p:sp>
        <p:nvSpPr>
          <p:cNvPr id="10" name="TextBox 9">
            <a:extLst>
              <a:ext uri="{FF2B5EF4-FFF2-40B4-BE49-F238E27FC236}">
                <a16:creationId xmlns:a16="http://schemas.microsoft.com/office/drawing/2014/main" id="{D24A3455-7C3A-5B48-86E3-92912FD8016F}"/>
              </a:ext>
            </a:extLst>
          </p:cNvPr>
          <p:cNvSpPr txBox="1"/>
          <p:nvPr/>
        </p:nvSpPr>
        <p:spPr>
          <a:xfrm>
            <a:off x="4438389" y="5389971"/>
            <a:ext cx="754309" cy="461665"/>
          </a:xfrm>
          <a:prstGeom prst="rect">
            <a:avLst/>
          </a:prstGeom>
          <a:noFill/>
        </p:spPr>
        <p:txBody>
          <a:bodyPr wrap="none" rtlCol="0">
            <a:spAutoFit/>
          </a:bodyPr>
          <a:lstStyle/>
          <a:p>
            <a:r>
              <a:rPr lang="en-US" sz="2400" dirty="0">
                <a:latin typeface="Times" pitchFamily="2" charset="0"/>
              </a:rPr>
              <a:t>True</a:t>
            </a:r>
          </a:p>
        </p:txBody>
      </p:sp>
    </p:spTree>
    <p:extLst>
      <p:ext uri="{BB962C8B-B14F-4D97-AF65-F5344CB8AC3E}">
        <p14:creationId xmlns:p14="http://schemas.microsoft.com/office/powerpoint/2010/main" val="422665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1904AD3-59C8-DD43-B7AF-CBC010D5010C}"/>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4BDEE18B-836E-BA4D-A1C1-FE2D3C897B39}"/>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7901B86C-9199-2246-8CA2-AE7E476DFC94}"/>
              </a:ext>
            </a:extLst>
          </p:cNvPr>
          <p:cNvSpPr>
            <a:spLocks noGrp="1"/>
          </p:cNvSpPr>
          <p:nvPr>
            <p:ph type="sldNum" sz="quarter" idx="12"/>
          </p:nvPr>
        </p:nvSpPr>
        <p:spPr/>
        <p:txBody>
          <a:bodyPr/>
          <a:lstStyle/>
          <a:p>
            <a:fld id="{315403F7-57E6-FB45-AA42-533AA8BFDDC1}" type="slidenum">
              <a:rPr lang="en-US" smtClean="0"/>
              <a:t>2</a:t>
            </a:fld>
            <a:endParaRPr lang="en-US"/>
          </a:p>
        </p:txBody>
      </p:sp>
      <p:sp>
        <p:nvSpPr>
          <p:cNvPr id="7" name="Rectangle 6">
            <a:extLst>
              <a:ext uri="{FF2B5EF4-FFF2-40B4-BE49-F238E27FC236}">
                <a16:creationId xmlns:a16="http://schemas.microsoft.com/office/drawing/2014/main" id="{283A4692-F4C7-7649-8E78-A23E67DEC3D8}"/>
              </a:ext>
            </a:extLst>
          </p:cNvPr>
          <p:cNvSpPr/>
          <p:nvPr/>
        </p:nvSpPr>
        <p:spPr>
          <a:xfrm>
            <a:off x="501162" y="1433146"/>
            <a:ext cx="8185638" cy="3170099"/>
          </a:xfrm>
          <a:prstGeom prst="rect">
            <a:avLst/>
          </a:prstGeom>
        </p:spPr>
        <p:txBody>
          <a:bodyPr wrap="square">
            <a:spAutoFit/>
          </a:bodyPr>
          <a:lstStyle/>
          <a:p>
            <a:r>
              <a:rPr lang="en-US" sz="3200" b="1" dirty="0">
                <a:solidFill>
                  <a:srgbClr val="FF0000"/>
                </a:solidFill>
                <a:latin typeface="Calibri" panose="020F0502020204030204" pitchFamily="34" charset="0"/>
              </a:rPr>
              <a:t>LANL/ECR has two goals:</a:t>
            </a:r>
          </a:p>
          <a:p>
            <a:endParaRPr lang="en-US" sz="2800" dirty="0">
              <a:solidFill>
                <a:srgbClr val="000000"/>
              </a:solidFill>
              <a:latin typeface="Calibri" panose="020F0502020204030204" pitchFamily="34" charset="0"/>
            </a:endParaRPr>
          </a:p>
          <a:p>
            <a:pPr marL="342900" indent="-342900">
              <a:buAutoNum type="arabicParenR"/>
            </a:pPr>
            <a:r>
              <a:rPr lang="en-US" sz="2800" dirty="0">
                <a:solidFill>
                  <a:srgbClr val="000000"/>
                </a:solidFill>
                <a:latin typeface="Calibri" panose="020F0502020204030204" pitchFamily="34" charset="0"/>
              </a:rPr>
              <a:t> publish a first physics result on hints for gluon saturation using </a:t>
            </a:r>
            <a:r>
              <a:rPr lang="en-US" sz="2800" dirty="0" err="1">
                <a:solidFill>
                  <a:srgbClr val="000000"/>
                </a:solidFill>
                <a:latin typeface="Calibri" panose="020F0502020204030204" pitchFamily="34" charset="0"/>
              </a:rPr>
              <a:t>LHCb</a:t>
            </a:r>
            <a:r>
              <a:rPr lang="en-US" sz="2800" dirty="0">
                <a:solidFill>
                  <a:srgbClr val="000000"/>
                </a:solidFill>
                <a:latin typeface="Calibri" panose="020F0502020204030204" pitchFamily="34" charset="0"/>
              </a:rPr>
              <a:t> data taken in 2016. </a:t>
            </a:r>
          </a:p>
          <a:p>
            <a:endParaRPr lang="en-US" sz="2800" dirty="0">
              <a:solidFill>
                <a:srgbClr val="000000"/>
              </a:solidFill>
              <a:latin typeface="Calibri" panose="020F0502020204030204" pitchFamily="34" charset="0"/>
            </a:endParaRPr>
          </a:p>
          <a:p>
            <a:r>
              <a:rPr lang="en-US" sz="2800" dirty="0">
                <a:solidFill>
                  <a:srgbClr val="000000"/>
                </a:solidFill>
                <a:latin typeface="Calibri" panose="020F0502020204030204" pitchFamily="34" charset="0"/>
              </a:rPr>
              <a:t>2) produce a small scale prototype for a scintillator-based tracker (called Magnet Station tracker - MS)</a:t>
            </a:r>
          </a:p>
        </p:txBody>
      </p:sp>
    </p:spTree>
    <p:extLst>
      <p:ext uri="{BB962C8B-B14F-4D97-AF65-F5344CB8AC3E}">
        <p14:creationId xmlns:p14="http://schemas.microsoft.com/office/powerpoint/2010/main" val="196146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E71997-ADFB-D04A-808C-5FECE0598C12}"/>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8E8795B6-9407-794B-BA2F-41A859999E3D}"/>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2B9056FE-C900-2248-86BD-36CFCF337C2B}"/>
              </a:ext>
            </a:extLst>
          </p:cNvPr>
          <p:cNvSpPr>
            <a:spLocks noGrp="1"/>
          </p:cNvSpPr>
          <p:nvPr>
            <p:ph type="sldNum" sz="quarter" idx="12"/>
          </p:nvPr>
        </p:nvSpPr>
        <p:spPr/>
        <p:txBody>
          <a:bodyPr/>
          <a:lstStyle/>
          <a:p>
            <a:fld id="{315403F7-57E6-FB45-AA42-533AA8BFDDC1}" type="slidenum">
              <a:rPr lang="en-US" smtClean="0"/>
              <a:t>20</a:t>
            </a:fld>
            <a:endParaRPr lang="en-US"/>
          </a:p>
        </p:txBody>
      </p:sp>
      <p:pic>
        <p:nvPicPr>
          <p:cNvPr id="7" name="Picture 6">
            <a:extLst>
              <a:ext uri="{FF2B5EF4-FFF2-40B4-BE49-F238E27FC236}">
                <a16:creationId xmlns:a16="http://schemas.microsoft.com/office/drawing/2014/main" id="{E0C319A4-6056-3442-B6EA-A2E95BBC6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8422" y="602772"/>
            <a:ext cx="6553200" cy="4887237"/>
          </a:xfrm>
          <a:prstGeom prst="rect">
            <a:avLst/>
          </a:prstGeom>
        </p:spPr>
      </p:pic>
      <p:sp>
        <p:nvSpPr>
          <p:cNvPr id="8" name="TextBox 7">
            <a:extLst>
              <a:ext uri="{FF2B5EF4-FFF2-40B4-BE49-F238E27FC236}">
                <a16:creationId xmlns:a16="http://schemas.microsoft.com/office/drawing/2014/main" id="{C1CACF46-9F73-6D44-93DB-F6FC1205DEAF}"/>
              </a:ext>
            </a:extLst>
          </p:cNvPr>
          <p:cNvSpPr txBox="1"/>
          <p:nvPr/>
        </p:nvSpPr>
        <p:spPr>
          <a:xfrm>
            <a:off x="735875" y="5582999"/>
            <a:ext cx="6530955" cy="646331"/>
          </a:xfrm>
          <a:prstGeom prst="rect">
            <a:avLst/>
          </a:prstGeom>
          <a:noFill/>
        </p:spPr>
        <p:txBody>
          <a:bodyPr wrap="none" rtlCol="0">
            <a:spAutoFit/>
          </a:bodyPr>
          <a:lstStyle/>
          <a:p>
            <a:r>
              <a:rPr lang="en-US" dirty="0"/>
              <a:t>Defined a likelihood function for a photon to be isolated.</a:t>
            </a:r>
          </a:p>
          <a:p>
            <a:r>
              <a:rPr lang="en-US" dirty="0"/>
              <a:t>Accept only the ones with likelihood&gt;0.7</a:t>
            </a:r>
          </a:p>
        </p:txBody>
      </p:sp>
    </p:spTree>
    <p:extLst>
      <p:ext uri="{BB962C8B-B14F-4D97-AF65-F5344CB8AC3E}">
        <p14:creationId xmlns:p14="http://schemas.microsoft.com/office/powerpoint/2010/main" val="173730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D994C7-50C4-444E-89F1-F7EB34B409E8}"/>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1178E042-5CA0-1645-B18F-1F207962A031}"/>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A9A19EE0-4A64-8640-9D02-89CDBCB68751}"/>
              </a:ext>
            </a:extLst>
          </p:cNvPr>
          <p:cNvSpPr>
            <a:spLocks noGrp="1"/>
          </p:cNvSpPr>
          <p:nvPr>
            <p:ph type="sldNum" sz="quarter" idx="12"/>
          </p:nvPr>
        </p:nvSpPr>
        <p:spPr/>
        <p:txBody>
          <a:bodyPr/>
          <a:lstStyle/>
          <a:p>
            <a:fld id="{315403F7-57E6-FB45-AA42-533AA8BFDDC1}" type="slidenum">
              <a:rPr lang="en-US" smtClean="0"/>
              <a:t>21</a:t>
            </a:fld>
            <a:endParaRPr lang="en-US"/>
          </a:p>
        </p:txBody>
      </p:sp>
      <p:pic>
        <p:nvPicPr>
          <p:cNvPr id="8" name="Picture 7">
            <a:extLst>
              <a:ext uri="{FF2B5EF4-FFF2-40B4-BE49-F238E27FC236}">
                <a16:creationId xmlns:a16="http://schemas.microsoft.com/office/drawing/2014/main" id="{6C30C7E9-D0E1-734F-9C36-A05ABCD30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6572" y="889287"/>
            <a:ext cx="4445000" cy="3987800"/>
          </a:xfrm>
          <a:prstGeom prst="rect">
            <a:avLst/>
          </a:prstGeom>
        </p:spPr>
      </p:pic>
      <p:sp>
        <p:nvSpPr>
          <p:cNvPr id="10" name="TextBox 9">
            <a:extLst>
              <a:ext uri="{FF2B5EF4-FFF2-40B4-BE49-F238E27FC236}">
                <a16:creationId xmlns:a16="http://schemas.microsoft.com/office/drawing/2014/main" id="{9FD8E261-6960-E74B-9DF5-8AB261273666}"/>
              </a:ext>
            </a:extLst>
          </p:cNvPr>
          <p:cNvSpPr txBox="1"/>
          <p:nvPr/>
        </p:nvSpPr>
        <p:spPr>
          <a:xfrm>
            <a:off x="548640" y="5181600"/>
            <a:ext cx="7739814" cy="923330"/>
          </a:xfrm>
          <a:prstGeom prst="rect">
            <a:avLst/>
          </a:prstGeom>
          <a:noFill/>
        </p:spPr>
        <p:txBody>
          <a:bodyPr wrap="square" rtlCol="0">
            <a:spAutoFit/>
          </a:bodyPr>
          <a:lstStyle/>
          <a:p>
            <a:r>
              <a:rPr lang="en-US" dirty="0"/>
              <a:t>Isolated photon trigger implemented in offline data filtering. </a:t>
            </a:r>
          </a:p>
          <a:p>
            <a:endParaRPr lang="en-US" dirty="0"/>
          </a:p>
          <a:p>
            <a:r>
              <a:rPr lang="en-US" dirty="0"/>
              <a:t>Now it is part of the standard </a:t>
            </a:r>
            <a:r>
              <a:rPr lang="en-US" dirty="0" err="1"/>
              <a:t>LHCb</a:t>
            </a:r>
            <a:r>
              <a:rPr lang="en-US" dirty="0"/>
              <a:t> offline data filtering production.</a:t>
            </a:r>
          </a:p>
        </p:txBody>
      </p:sp>
      <p:sp>
        <p:nvSpPr>
          <p:cNvPr id="11" name="TextBox 10">
            <a:extLst>
              <a:ext uri="{FF2B5EF4-FFF2-40B4-BE49-F238E27FC236}">
                <a16:creationId xmlns:a16="http://schemas.microsoft.com/office/drawing/2014/main" id="{E0B3455D-52A4-7A47-AB11-CCFFC1CDE411}"/>
              </a:ext>
            </a:extLst>
          </p:cNvPr>
          <p:cNvSpPr txBox="1"/>
          <p:nvPr/>
        </p:nvSpPr>
        <p:spPr>
          <a:xfrm>
            <a:off x="840836" y="0"/>
            <a:ext cx="6482800" cy="584775"/>
          </a:xfrm>
          <a:prstGeom prst="rect">
            <a:avLst/>
          </a:prstGeom>
          <a:noFill/>
        </p:spPr>
        <p:txBody>
          <a:bodyPr wrap="none" rtlCol="0">
            <a:spAutoFit/>
          </a:bodyPr>
          <a:lstStyle/>
          <a:p>
            <a:r>
              <a:rPr lang="en-US" sz="3200" b="1" dirty="0">
                <a:latin typeface="Times" pitchFamily="2" charset="0"/>
              </a:rPr>
              <a:t>Direct photon Signal / Background </a:t>
            </a:r>
          </a:p>
        </p:txBody>
      </p:sp>
      <p:sp>
        <p:nvSpPr>
          <p:cNvPr id="12" name="TextBox 11">
            <a:extLst>
              <a:ext uri="{FF2B5EF4-FFF2-40B4-BE49-F238E27FC236}">
                <a16:creationId xmlns:a16="http://schemas.microsoft.com/office/drawing/2014/main" id="{C07AAA65-9218-A24E-86D7-2298D4298BFF}"/>
              </a:ext>
            </a:extLst>
          </p:cNvPr>
          <p:cNvSpPr txBox="1"/>
          <p:nvPr/>
        </p:nvSpPr>
        <p:spPr>
          <a:xfrm>
            <a:off x="107586" y="2158892"/>
            <a:ext cx="2832827" cy="369332"/>
          </a:xfrm>
          <a:prstGeom prst="rect">
            <a:avLst/>
          </a:prstGeom>
          <a:noFill/>
        </p:spPr>
        <p:txBody>
          <a:bodyPr wrap="none" rtlCol="0">
            <a:spAutoFit/>
          </a:bodyPr>
          <a:lstStyle/>
          <a:p>
            <a:r>
              <a:rPr lang="en-US" dirty="0"/>
              <a:t>BG from neutral decays</a:t>
            </a:r>
          </a:p>
        </p:txBody>
      </p:sp>
      <p:pic>
        <p:nvPicPr>
          <p:cNvPr id="13" name="Picture 12">
            <a:extLst>
              <a:ext uri="{FF2B5EF4-FFF2-40B4-BE49-F238E27FC236}">
                <a16:creationId xmlns:a16="http://schemas.microsoft.com/office/drawing/2014/main" id="{B51E2930-C31C-334F-8216-501AA2AB9B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836" y="2609347"/>
            <a:ext cx="1147264" cy="340594"/>
          </a:xfrm>
          <a:prstGeom prst="rect">
            <a:avLst/>
          </a:prstGeom>
        </p:spPr>
      </p:pic>
    </p:spTree>
    <p:extLst>
      <p:ext uri="{BB962C8B-B14F-4D97-AF65-F5344CB8AC3E}">
        <p14:creationId xmlns:p14="http://schemas.microsoft.com/office/powerpoint/2010/main" val="2166628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B300C97-C562-4F43-AA66-C3B08F1CAC15}"/>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48C1C6CA-09A3-9E48-A2C9-9E7EE0116C14}"/>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922E31E8-6A63-2C49-90E9-0241A7E13E9E}"/>
              </a:ext>
            </a:extLst>
          </p:cNvPr>
          <p:cNvSpPr>
            <a:spLocks noGrp="1"/>
          </p:cNvSpPr>
          <p:nvPr>
            <p:ph type="sldNum" sz="quarter" idx="12"/>
          </p:nvPr>
        </p:nvSpPr>
        <p:spPr/>
        <p:txBody>
          <a:bodyPr/>
          <a:lstStyle/>
          <a:p>
            <a:fld id="{315403F7-57E6-FB45-AA42-533AA8BFDDC1}" type="slidenum">
              <a:rPr lang="en-US" smtClean="0"/>
              <a:t>22</a:t>
            </a:fld>
            <a:endParaRPr lang="en-US"/>
          </a:p>
        </p:txBody>
      </p:sp>
      <p:pic>
        <p:nvPicPr>
          <p:cNvPr id="7" name="Picture 6">
            <a:extLst>
              <a:ext uri="{FF2B5EF4-FFF2-40B4-BE49-F238E27FC236}">
                <a16:creationId xmlns:a16="http://schemas.microsoft.com/office/drawing/2014/main" id="{A8D1D8FA-9289-794F-8882-94FBA16BC5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6352"/>
            <a:ext cx="4639684" cy="4889863"/>
          </a:xfrm>
          <a:prstGeom prst="rect">
            <a:avLst/>
          </a:prstGeom>
        </p:spPr>
      </p:pic>
      <p:sp>
        <p:nvSpPr>
          <p:cNvPr id="8" name="TextBox 7">
            <a:extLst>
              <a:ext uri="{FF2B5EF4-FFF2-40B4-BE49-F238E27FC236}">
                <a16:creationId xmlns:a16="http://schemas.microsoft.com/office/drawing/2014/main" id="{13F2D121-7AD5-3747-8E14-0BC620933D9A}"/>
              </a:ext>
            </a:extLst>
          </p:cNvPr>
          <p:cNvSpPr txBox="1"/>
          <p:nvPr/>
        </p:nvSpPr>
        <p:spPr>
          <a:xfrm>
            <a:off x="4467497" y="1402080"/>
            <a:ext cx="4676503" cy="830997"/>
          </a:xfrm>
          <a:prstGeom prst="rect">
            <a:avLst/>
          </a:prstGeom>
          <a:noFill/>
        </p:spPr>
        <p:txBody>
          <a:bodyPr wrap="square" rtlCol="0">
            <a:spAutoFit/>
          </a:bodyPr>
          <a:lstStyle/>
          <a:p>
            <a:r>
              <a:rPr lang="en-US" sz="1600" dirty="0"/>
              <a:t>Measured 𝝲+h angular correlation is affected by the detector acceptance and combinatorial background.</a:t>
            </a:r>
          </a:p>
        </p:txBody>
      </p:sp>
      <p:sp>
        <p:nvSpPr>
          <p:cNvPr id="10" name="TextBox 9">
            <a:extLst>
              <a:ext uri="{FF2B5EF4-FFF2-40B4-BE49-F238E27FC236}">
                <a16:creationId xmlns:a16="http://schemas.microsoft.com/office/drawing/2014/main" id="{14CD121C-9807-BA41-A324-7872B7982478}"/>
              </a:ext>
            </a:extLst>
          </p:cNvPr>
          <p:cNvSpPr txBox="1"/>
          <p:nvPr/>
        </p:nvSpPr>
        <p:spPr>
          <a:xfrm>
            <a:off x="4467497" y="2599508"/>
            <a:ext cx="4676503" cy="830997"/>
          </a:xfrm>
          <a:prstGeom prst="rect">
            <a:avLst/>
          </a:prstGeom>
          <a:noFill/>
        </p:spPr>
        <p:txBody>
          <a:bodyPr wrap="square" rtlCol="0">
            <a:spAutoFit/>
          </a:bodyPr>
          <a:lstStyle/>
          <a:p>
            <a:r>
              <a:rPr lang="en-US" sz="1600" dirty="0">
                <a:solidFill>
                  <a:srgbClr val="0432FF"/>
                </a:solidFill>
              </a:rPr>
              <a:t>Detector acceptance and combinatorial background accounted for by correlation of photons and hadrons from different events.</a:t>
            </a:r>
          </a:p>
        </p:txBody>
      </p:sp>
      <p:sp>
        <p:nvSpPr>
          <p:cNvPr id="11" name="TextBox 10">
            <a:extLst>
              <a:ext uri="{FF2B5EF4-FFF2-40B4-BE49-F238E27FC236}">
                <a16:creationId xmlns:a16="http://schemas.microsoft.com/office/drawing/2014/main" id="{E5CB407C-AC90-6B40-8DF2-7FF49F4B02D8}"/>
              </a:ext>
            </a:extLst>
          </p:cNvPr>
          <p:cNvSpPr txBox="1"/>
          <p:nvPr/>
        </p:nvSpPr>
        <p:spPr>
          <a:xfrm>
            <a:off x="4639684" y="3979817"/>
            <a:ext cx="4260476" cy="923330"/>
          </a:xfrm>
          <a:prstGeom prst="rect">
            <a:avLst/>
          </a:prstGeom>
          <a:noFill/>
        </p:spPr>
        <p:txBody>
          <a:bodyPr wrap="square" rtlCol="0">
            <a:spAutoFit/>
          </a:bodyPr>
          <a:lstStyle/>
          <a:p>
            <a:r>
              <a:rPr lang="en-US" dirty="0"/>
              <a:t>Ratio between same and mixed event correlations provides the corrected angular distribution.</a:t>
            </a:r>
          </a:p>
        </p:txBody>
      </p:sp>
      <p:sp>
        <p:nvSpPr>
          <p:cNvPr id="12" name="TextBox 11">
            <a:extLst>
              <a:ext uri="{FF2B5EF4-FFF2-40B4-BE49-F238E27FC236}">
                <a16:creationId xmlns:a16="http://schemas.microsoft.com/office/drawing/2014/main" id="{B3E14D2B-4F9A-4D42-8126-9A3F4C3FCC59}"/>
              </a:ext>
            </a:extLst>
          </p:cNvPr>
          <p:cNvSpPr txBox="1"/>
          <p:nvPr/>
        </p:nvSpPr>
        <p:spPr>
          <a:xfrm>
            <a:off x="4479568" y="5374530"/>
            <a:ext cx="4676503" cy="584775"/>
          </a:xfrm>
          <a:prstGeom prst="rect">
            <a:avLst/>
          </a:prstGeom>
          <a:noFill/>
        </p:spPr>
        <p:txBody>
          <a:bodyPr wrap="square" rtlCol="0">
            <a:spAutoFit/>
          </a:bodyPr>
          <a:lstStyle/>
          <a:p>
            <a:r>
              <a:rPr lang="en-US" sz="1600" dirty="0"/>
              <a:t>Result still includes a large di-jet contribution in the near- (</a:t>
            </a:r>
            <a:r>
              <a:rPr lang="en-US" sz="1600" dirty="0" err="1"/>
              <a:t>Δ</a:t>
            </a:r>
            <a:r>
              <a:rPr lang="en-US" sz="1600" dirty="0"/>
              <a:t>𝛟~0) and away-side peaks.</a:t>
            </a:r>
          </a:p>
        </p:txBody>
      </p:sp>
      <p:sp>
        <p:nvSpPr>
          <p:cNvPr id="13" name="TextBox 12">
            <a:extLst>
              <a:ext uri="{FF2B5EF4-FFF2-40B4-BE49-F238E27FC236}">
                <a16:creationId xmlns:a16="http://schemas.microsoft.com/office/drawing/2014/main" id="{A5DE7389-DFAE-224C-956C-DDF9637E6F76}"/>
              </a:ext>
            </a:extLst>
          </p:cNvPr>
          <p:cNvSpPr txBox="1"/>
          <p:nvPr/>
        </p:nvSpPr>
        <p:spPr>
          <a:xfrm>
            <a:off x="840836" y="0"/>
            <a:ext cx="5572295" cy="584775"/>
          </a:xfrm>
          <a:prstGeom prst="rect">
            <a:avLst/>
          </a:prstGeom>
          <a:noFill/>
        </p:spPr>
        <p:txBody>
          <a:bodyPr wrap="none" rtlCol="0">
            <a:spAutoFit/>
          </a:bodyPr>
          <a:lstStyle/>
          <a:p>
            <a:r>
              <a:rPr lang="en-US" sz="3200" b="1" dirty="0">
                <a:latin typeface="Times" pitchFamily="2" charset="0"/>
              </a:rPr>
              <a:t>Measured angular distribution</a:t>
            </a:r>
          </a:p>
        </p:txBody>
      </p:sp>
    </p:spTree>
    <p:extLst>
      <p:ext uri="{BB962C8B-B14F-4D97-AF65-F5344CB8AC3E}">
        <p14:creationId xmlns:p14="http://schemas.microsoft.com/office/powerpoint/2010/main" val="3679289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3BA118-B15C-AE43-948C-2BABA7D471EF}"/>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46B9F6B3-8FC0-F540-9BED-53AA548E3E78}"/>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92D464F0-25DA-0D42-BD67-DB2223B8C749}"/>
              </a:ext>
            </a:extLst>
          </p:cNvPr>
          <p:cNvSpPr>
            <a:spLocks noGrp="1"/>
          </p:cNvSpPr>
          <p:nvPr>
            <p:ph type="sldNum" sz="quarter" idx="12"/>
          </p:nvPr>
        </p:nvSpPr>
        <p:spPr/>
        <p:txBody>
          <a:bodyPr/>
          <a:lstStyle/>
          <a:p>
            <a:fld id="{315403F7-57E6-FB45-AA42-533AA8BFDDC1}" type="slidenum">
              <a:rPr lang="en-US" smtClean="0"/>
              <a:t>23</a:t>
            </a:fld>
            <a:endParaRPr lang="en-US"/>
          </a:p>
        </p:txBody>
      </p:sp>
      <p:pic>
        <p:nvPicPr>
          <p:cNvPr id="8" name="Picture 7">
            <a:extLst>
              <a:ext uri="{FF2B5EF4-FFF2-40B4-BE49-F238E27FC236}">
                <a16:creationId xmlns:a16="http://schemas.microsoft.com/office/drawing/2014/main" id="{C36D71A5-9D40-DC4A-B76D-F62EF03D12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50" y="672374"/>
            <a:ext cx="5118100" cy="5461000"/>
          </a:xfrm>
          <a:prstGeom prst="rect">
            <a:avLst/>
          </a:prstGeom>
        </p:spPr>
      </p:pic>
      <p:sp>
        <p:nvSpPr>
          <p:cNvPr id="9" name="TextBox 8">
            <a:extLst>
              <a:ext uri="{FF2B5EF4-FFF2-40B4-BE49-F238E27FC236}">
                <a16:creationId xmlns:a16="http://schemas.microsoft.com/office/drawing/2014/main" id="{A4B7441A-FF8F-7D4C-9B4E-618D3DE3D3BE}"/>
              </a:ext>
            </a:extLst>
          </p:cNvPr>
          <p:cNvSpPr txBox="1"/>
          <p:nvPr/>
        </p:nvSpPr>
        <p:spPr>
          <a:xfrm>
            <a:off x="5149850" y="2220686"/>
            <a:ext cx="3979816" cy="2554545"/>
          </a:xfrm>
          <a:prstGeom prst="rect">
            <a:avLst/>
          </a:prstGeom>
          <a:noFill/>
        </p:spPr>
        <p:txBody>
          <a:bodyPr wrap="square" rtlCol="0">
            <a:spAutoFit/>
          </a:bodyPr>
          <a:lstStyle/>
          <a:p>
            <a:r>
              <a:rPr lang="en-US" sz="1600" dirty="0"/>
              <a:t>Di-jet contribution can be measured with identified π</a:t>
            </a:r>
            <a:r>
              <a:rPr lang="en-US" sz="1600" baseline="30000" dirty="0"/>
              <a:t>0</a:t>
            </a:r>
            <a:r>
              <a:rPr lang="en-US" sz="1600" dirty="0"/>
              <a:t>-&gt;</a:t>
            </a:r>
            <a:r>
              <a:rPr lang="en-US" sz="1600" dirty="0" err="1"/>
              <a:t>γ</a:t>
            </a:r>
            <a:r>
              <a:rPr lang="en-US" sz="1600" dirty="0"/>
              <a:t> in data.</a:t>
            </a:r>
          </a:p>
          <a:p>
            <a:endParaRPr lang="en-US" sz="1600" dirty="0"/>
          </a:p>
          <a:p>
            <a:r>
              <a:rPr lang="en-US" sz="1600" dirty="0"/>
              <a:t>Near side peak contains only di-jet, so we use it to normalize the di-jet component.</a:t>
            </a:r>
          </a:p>
          <a:p>
            <a:endParaRPr lang="en-US" sz="1600" dirty="0"/>
          </a:p>
          <a:p>
            <a:r>
              <a:rPr lang="en-US" sz="1600" dirty="0"/>
              <a:t>Technique can reproduce the truth Compton angular distribution in simulation.</a:t>
            </a:r>
          </a:p>
        </p:txBody>
      </p:sp>
      <p:sp>
        <p:nvSpPr>
          <p:cNvPr id="10" name="TextBox 9">
            <a:extLst>
              <a:ext uri="{FF2B5EF4-FFF2-40B4-BE49-F238E27FC236}">
                <a16:creationId xmlns:a16="http://schemas.microsoft.com/office/drawing/2014/main" id="{D6CBB9D4-1E7A-8D4E-A917-9AAF0791690F}"/>
              </a:ext>
            </a:extLst>
          </p:cNvPr>
          <p:cNvSpPr txBox="1"/>
          <p:nvPr/>
        </p:nvSpPr>
        <p:spPr>
          <a:xfrm>
            <a:off x="1524000" y="-23889"/>
            <a:ext cx="5684569" cy="584775"/>
          </a:xfrm>
          <a:prstGeom prst="rect">
            <a:avLst/>
          </a:prstGeom>
          <a:noFill/>
        </p:spPr>
        <p:txBody>
          <a:bodyPr wrap="none" rtlCol="0">
            <a:spAutoFit/>
          </a:bodyPr>
          <a:lstStyle/>
          <a:p>
            <a:r>
              <a:rPr lang="en-US" sz="3200" b="1" dirty="0">
                <a:latin typeface="Times" pitchFamily="2" charset="0"/>
              </a:rPr>
              <a:t>Subtracting di-jet contribution.</a:t>
            </a:r>
          </a:p>
        </p:txBody>
      </p:sp>
    </p:spTree>
    <p:extLst>
      <p:ext uri="{BB962C8B-B14F-4D97-AF65-F5344CB8AC3E}">
        <p14:creationId xmlns:p14="http://schemas.microsoft.com/office/powerpoint/2010/main" val="1665267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18" y="-8102"/>
            <a:ext cx="8686800" cy="461101"/>
          </a:xfrm>
        </p:spPr>
        <p:txBody>
          <a:bodyPr/>
          <a:lstStyle/>
          <a:p>
            <a:r>
              <a:rPr lang="en-US" sz="3200" dirty="0"/>
              <a:t>Result in Real Data</a:t>
            </a:r>
          </a:p>
        </p:txBody>
      </p:sp>
      <p:sp>
        <p:nvSpPr>
          <p:cNvPr id="4" name="Date Placeholder 3"/>
          <p:cNvSpPr>
            <a:spLocks noGrp="1"/>
          </p:cNvSpPr>
          <p:nvPr>
            <p:ph type="dt" sz="half" idx="10"/>
          </p:nvPr>
        </p:nvSpPr>
        <p:spPr/>
        <p:txBody>
          <a:bodyPr/>
          <a:lstStyle/>
          <a:p>
            <a:fld id="{E9E5D190-CC7A-C343-AA7F-AB8A0DC06760}"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24</a:t>
            </a:fld>
            <a:endParaRPr lang="en-US"/>
          </a:p>
        </p:txBody>
      </p:sp>
      <p:pic>
        <p:nvPicPr>
          <p:cNvPr id="15" name="Picture 14">
            <a:extLst>
              <a:ext uri="{FF2B5EF4-FFF2-40B4-BE49-F238E27FC236}">
                <a16:creationId xmlns:a16="http://schemas.microsoft.com/office/drawing/2014/main" id="{225DFDA0-A6EC-EE41-A50B-346255993F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5780" y="602809"/>
            <a:ext cx="6994689" cy="4621491"/>
          </a:xfrm>
          <a:prstGeom prst="rect">
            <a:avLst/>
          </a:prstGeom>
        </p:spPr>
      </p:pic>
      <p:cxnSp>
        <p:nvCxnSpPr>
          <p:cNvPr id="7" name="Straight Connector 6">
            <a:extLst>
              <a:ext uri="{FF2B5EF4-FFF2-40B4-BE49-F238E27FC236}">
                <a16:creationId xmlns:a16="http://schemas.microsoft.com/office/drawing/2014/main" id="{9F6D1252-3CF9-F141-A2DE-7AC50401BF46}"/>
              </a:ext>
            </a:extLst>
          </p:cNvPr>
          <p:cNvCxnSpPr>
            <a:cxnSpLocks/>
          </p:cNvCxnSpPr>
          <p:nvPr/>
        </p:nvCxnSpPr>
        <p:spPr>
          <a:xfrm>
            <a:off x="3184265" y="3506774"/>
            <a:ext cx="3789574" cy="886117"/>
          </a:xfrm>
          <a:prstGeom prst="line">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F428062E-760D-ED4C-B6FA-3394DF835B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85648">
            <a:off x="4900401" y="3591371"/>
            <a:ext cx="631138" cy="290749"/>
          </a:xfrm>
          <a:prstGeom prst="rect">
            <a:avLst/>
          </a:prstGeom>
        </p:spPr>
      </p:pic>
      <p:sp>
        <p:nvSpPr>
          <p:cNvPr id="9" name="TextBox 8">
            <a:extLst>
              <a:ext uri="{FF2B5EF4-FFF2-40B4-BE49-F238E27FC236}">
                <a16:creationId xmlns:a16="http://schemas.microsoft.com/office/drawing/2014/main" id="{C5F36665-B26B-4E41-8C74-E089F4F35EDC}"/>
              </a:ext>
            </a:extLst>
          </p:cNvPr>
          <p:cNvSpPr txBox="1"/>
          <p:nvPr/>
        </p:nvSpPr>
        <p:spPr>
          <a:xfrm>
            <a:off x="1" y="5190161"/>
            <a:ext cx="9143999" cy="1077218"/>
          </a:xfrm>
          <a:prstGeom prst="rect">
            <a:avLst/>
          </a:prstGeom>
          <a:noFill/>
        </p:spPr>
        <p:txBody>
          <a:bodyPr wrap="square" rtlCol="0">
            <a:spAutoFit/>
          </a:bodyPr>
          <a:lstStyle/>
          <a:p>
            <a:r>
              <a:rPr lang="en-US" sz="1600" dirty="0"/>
              <a:t>First demonstration of direct measurements of gluons in the potential saturate region.</a:t>
            </a:r>
          </a:p>
          <a:p>
            <a:endParaRPr lang="en-US" sz="1600" dirty="0"/>
          </a:p>
          <a:p>
            <a:r>
              <a:rPr lang="en-US" sz="1600" dirty="0"/>
              <a:t>Not all measurements can be shown in public to preserve the integrity of the ongoing analysis.</a:t>
            </a:r>
          </a:p>
        </p:txBody>
      </p:sp>
    </p:spTree>
    <p:extLst>
      <p:ext uri="{BB962C8B-B14F-4D97-AF65-F5344CB8AC3E}">
        <p14:creationId xmlns:p14="http://schemas.microsoft.com/office/powerpoint/2010/main" val="321513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138" y="0"/>
            <a:ext cx="4634636" cy="461101"/>
          </a:xfrm>
        </p:spPr>
        <p:txBody>
          <a:bodyPr/>
          <a:lstStyle/>
          <a:p>
            <a:r>
              <a:rPr lang="en-US" sz="3200" dirty="0"/>
              <a:t>Finalizing this analysis </a:t>
            </a:r>
          </a:p>
        </p:txBody>
      </p:sp>
      <p:sp>
        <p:nvSpPr>
          <p:cNvPr id="4" name="Date Placeholder 3"/>
          <p:cNvSpPr>
            <a:spLocks noGrp="1"/>
          </p:cNvSpPr>
          <p:nvPr>
            <p:ph type="dt" sz="half" idx="10"/>
          </p:nvPr>
        </p:nvSpPr>
        <p:spPr/>
        <p:txBody>
          <a:bodyPr/>
          <a:lstStyle/>
          <a:p>
            <a:fld id="{E9E5D190-CC7A-C343-AA7F-AB8A0DC06760}"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25</a:t>
            </a:fld>
            <a:endParaRPr lang="en-US"/>
          </a:p>
        </p:txBody>
      </p:sp>
      <p:pic>
        <p:nvPicPr>
          <p:cNvPr id="15" name="Picture 14">
            <a:extLst>
              <a:ext uri="{FF2B5EF4-FFF2-40B4-BE49-F238E27FC236}">
                <a16:creationId xmlns:a16="http://schemas.microsoft.com/office/drawing/2014/main" id="{225DFDA0-A6EC-EE41-A50B-346255993F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9060" y="516782"/>
            <a:ext cx="4620714" cy="3052972"/>
          </a:xfrm>
          <a:prstGeom prst="rect">
            <a:avLst/>
          </a:prstGeom>
        </p:spPr>
      </p:pic>
      <p:sp>
        <p:nvSpPr>
          <p:cNvPr id="10" name="TextBox 9">
            <a:extLst>
              <a:ext uri="{FF2B5EF4-FFF2-40B4-BE49-F238E27FC236}">
                <a16:creationId xmlns:a16="http://schemas.microsoft.com/office/drawing/2014/main" id="{D1D369DF-33F2-444E-94C6-74082B1D7978}"/>
              </a:ext>
            </a:extLst>
          </p:cNvPr>
          <p:cNvSpPr txBox="1"/>
          <p:nvPr/>
        </p:nvSpPr>
        <p:spPr>
          <a:xfrm>
            <a:off x="139337" y="3508791"/>
            <a:ext cx="890016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Obtain any modification of the Compton yields between peripheral and central </a:t>
            </a:r>
            <a:r>
              <a:rPr lang="en-US" dirty="0" err="1"/>
              <a:t>pPb</a:t>
            </a:r>
            <a:r>
              <a:rPr lang="en-US" dirty="0"/>
              <a:t> events, </a:t>
            </a:r>
            <a:r>
              <a:rPr lang="en-US" b="1" dirty="0">
                <a:solidFill>
                  <a:srgbClr val="0432FF"/>
                </a:solidFill>
              </a:rPr>
              <a:t>large suppression or modification of the away-side peak shape may indicate the gluon saturated regime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Analyzing simulation to determine if the detector can introduce artificial suppressions in the data or any additional modifications in the shape of the angular distributions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Release preliminary results by the end of the year, a publication may happen in the next winter</a:t>
            </a:r>
          </a:p>
        </p:txBody>
      </p:sp>
    </p:spTree>
    <p:extLst>
      <p:ext uri="{BB962C8B-B14F-4D97-AF65-F5344CB8AC3E}">
        <p14:creationId xmlns:p14="http://schemas.microsoft.com/office/powerpoint/2010/main" val="3846832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87DF56-09D1-AD49-90B8-9C644A76A627}"/>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7BD4F5D0-D74B-4A47-9F02-62B14BD3B6C3}"/>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725729AF-67ED-C541-B841-63BE34391D19}"/>
              </a:ext>
            </a:extLst>
          </p:cNvPr>
          <p:cNvSpPr>
            <a:spLocks noGrp="1"/>
          </p:cNvSpPr>
          <p:nvPr>
            <p:ph type="sldNum" sz="quarter" idx="12"/>
          </p:nvPr>
        </p:nvSpPr>
        <p:spPr/>
        <p:txBody>
          <a:bodyPr/>
          <a:lstStyle/>
          <a:p>
            <a:fld id="{315403F7-57E6-FB45-AA42-533AA8BFDDC1}" type="slidenum">
              <a:rPr lang="en-US" smtClean="0"/>
              <a:t>26</a:t>
            </a:fld>
            <a:endParaRPr lang="en-US"/>
          </a:p>
        </p:txBody>
      </p:sp>
      <p:sp>
        <p:nvSpPr>
          <p:cNvPr id="7" name="Title 1">
            <a:extLst>
              <a:ext uri="{FF2B5EF4-FFF2-40B4-BE49-F238E27FC236}">
                <a16:creationId xmlns:a16="http://schemas.microsoft.com/office/drawing/2014/main" id="{7C8D4563-2F1D-6A47-BB56-FC84257D4ED4}"/>
              </a:ext>
            </a:extLst>
          </p:cNvPr>
          <p:cNvSpPr>
            <a:spLocks noGrp="1"/>
          </p:cNvSpPr>
          <p:nvPr>
            <p:ph type="title"/>
          </p:nvPr>
        </p:nvSpPr>
        <p:spPr>
          <a:xfrm>
            <a:off x="2218592" y="2866292"/>
            <a:ext cx="4634636" cy="461101"/>
          </a:xfrm>
        </p:spPr>
        <p:txBody>
          <a:bodyPr/>
          <a:lstStyle/>
          <a:p>
            <a:r>
              <a:rPr lang="en-US" sz="3600" dirty="0"/>
              <a:t>Detector Upgrade</a:t>
            </a:r>
          </a:p>
        </p:txBody>
      </p:sp>
    </p:spTree>
    <p:extLst>
      <p:ext uri="{BB962C8B-B14F-4D97-AF65-F5344CB8AC3E}">
        <p14:creationId xmlns:p14="http://schemas.microsoft.com/office/powerpoint/2010/main" val="1920565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035D153-04B0-B441-9614-BC572F35C9B6}"/>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7A4AC395-D61F-C147-B321-E86AB9C42E77}"/>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D66E32E2-215A-EB47-B174-212FE1623FE0}"/>
              </a:ext>
            </a:extLst>
          </p:cNvPr>
          <p:cNvSpPr>
            <a:spLocks noGrp="1"/>
          </p:cNvSpPr>
          <p:nvPr>
            <p:ph type="sldNum" sz="quarter" idx="12"/>
          </p:nvPr>
        </p:nvSpPr>
        <p:spPr/>
        <p:txBody>
          <a:bodyPr/>
          <a:lstStyle/>
          <a:p>
            <a:fld id="{315403F7-57E6-FB45-AA42-533AA8BFDDC1}" type="slidenum">
              <a:rPr lang="en-US" smtClean="0"/>
              <a:t>27</a:t>
            </a:fld>
            <a:endParaRPr lang="en-US"/>
          </a:p>
        </p:txBody>
      </p:sp>
      <p:grpSp>
        <p:nvGrpSpPr>
          <p:cNvPr id="12" name="Group 11">
            <a:extLst>
              <a:ext uri="{FF2B5EF4-FFF2-40B4-BE49-F238E27FC236}">
                <a16:creationId xmlns:a16="http://schemas.microsoft.com/office/drawing/2014/main" id="{00E4622A-75E9-4248-97C1-3F5033B09A4F}"/>
              </a:ext>
            </a:extLst>
          </p:cNvPr>
          <p:cNvGrpSpPr/>
          <p:nvPr/>
        </p:nvGrpSpPr>
        <p:grpSpPr>
          <a:xfrm>
            <a:off x="1486929" y="885072"/>
            <a:ext cx="5834705" cy="3940863"/>
            <a:chOff x="1524000" y="1389185"/>
            <a:chExt cx="5834705" cy="3940863"/>
          </a:xfrm>
        </p:grpSpPr>
        <p:pic>
          <p:nvPicPr>
            <p:cNvPr id="7" name="Picture 6">
              <a:extLst>
                <a:ext uri="{FF2B5EF4-FFF2-40B4-BE49-F238E27FC236}">
                  <a16:creationId xmlns:a16="http://schemas.microsoft.com/office/drawing/2014/main" id="{07562876-8EB3-C84A-972C-7F235EB49A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389185"/>
              <a:ext cx="5834705" cy="3940863"/>
            </a:xfrm>
            <a:prstGeom prst="rect">
              <a:avLst/>
            </a:prstGeom>
          </p:spPr>
        </p:pic>
        <p:cxnSp>
          <p:nvCxnSpPr>
            <p:cNvPr id="9" name="Straight Connector 8">
              <a:extLst>
                <a:ext uri="{FF2B5EF4-FFF2-40B4-BE49-F238E27FC236}">
                  <a16:creationId xmlns:a16="http://schemas.microsoft.com/office/drawing/2014/main" id="{34B0E1C5-A427-284F-B7B0-45C6A25B045F}"/>
                </a:ext>
              </a:extLst>
            </p:cNvPr>
            <p:cNvCxnSpPr>
              <a:cxnSpLocks/>
            </p:cNvCxnSpPr>
            <p:nvPr/>
          </p:nvCxnSpPr>
          <p:spPr>
            <a:xfrm>
              <a:off x="2321169" y="2356338"/>
              <a:ext cx="4232031" cy="15298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20FC195A-E793-C24E-86C4-8A05211971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55180">
              <a:off x="5502030" y="3195493"/>
              <a:ext cx="359508" cy="328246"/>
            </a:xfrm>
            <a:prstGeom prst="rect">
              <a:avLst/>
            </a:prstGeom>
          </p:spPr>
        </p:pic>
      </p:grpSp>
      <p:sp>
        <p:nvSpPr>
          <p:cNvPr id="13" name="TextBox 12">
            <a:extLst>
              <a:ext uri="{FF2B5EF4-FFF2-40B4-BE49-F238E27FC236}">
                <a16:creationId xmlns:a16="http://schemas.microsoft.com/office/drawing/2014/main" id="{B5A16466-79AA-A94A-A033-26ED0FEB5A1E}"/>
              </a:ext>
            </a:extLst>
          </p:cNvPr>
          <p:cNvSpPr txBox="1"/>
          <p:nvPr/>
        </p:nvSpPr>
        <p:spPr>
          <a:xfrm>
            <a:off x="523185" y="61712"/>
            <a:ext cx="7096815" cy="461665"/>
          </a:xfrm>
          <a:prstGeom prst="rect">
            <a:avLst/>
          </a:prstGeom>
          <a:noFill/>
        </p:spPr>
        <p:txBody>
          <a:bodyPr wrap="none" rtlCol="0">
            <a:spAutoFit/>
          </a:bodyPr>
          <a:lstStyle/>
          <a:p>
            <a:r>
              <a:rPr lang="en-US" sz="2400" b="1" dirty="0"/>
              <a:t>Detector Acceptance for Compton’s </a:t>
            </a:r>
            <a:r>
              <a:rPr lang="en-US" sz="2400" b="1" dirty="0" err="1"/>
              <a:t>γ</a:t>
            </a:r>
            <a:r>
              <a:rPr lang="en-US" sz="2400" b="1" dirty="0"/>
              <a:t>-hadron</a:t>
            </a:r>
          </a:p>
        </p:txBody>
      </p:sp>
      <p:sp>
        <p:nvSpPr>
          <p:cNvPr id="14" name="TextBox 13">
            <a:extLst>
              <a:ext uri="{FF2B5EF4-FFF2-40B4-BE49-F238E27FC236}">
                <a16:creationId xmlns:a16="http://schemas.microsoft.com/office/drawing/2014/main" id="{8AE85BD5-F7A8-0740-B5B1-F752E7850B82}"/>
              </a:ext>
            </a:extLst>
          </p:cNvPr>
          <p:cNvSpPr txBox="1"/>
          <p:nvPr/>
        </p:nvSpPr>
        <p:spPr>
          <a:xfrm>
            <a:off x="873440" y="4825935"/>
            <a:ext cx="6396303" cy="1477328"/>
          </a:xfrm>
          <a:prstGeom prst="rect">
            <a:avLst/>
          </a:prstGeom>
          <a:noFill/>
        </p:spPr>
        <p:txBody>
          <a:bodyPr wrap="none" rtlCol="0">
            <a:spAutoFit/>
          </a:bodyPr>
          <a:lstStyle/>
          <a:p>
            <a:r>
              <a:rPr lang="en-US" dirty="0"/>
              <a:t>At least one hadron coming from the jet is measured.</a:t>
            </a:r>
          </a:p>
          <a:p>
            <a:endParaRPr lang="en-US" dirty="0"/>
          </a:p>
          <a:p>
            <a:r>
              <a:rPr lang="en-US" dirty="0"/>
              <a:t>Poor detection efficiency in the gluon saturated region.</a:t>
            </a:r>
          </a:p>
          <a:p>
            <a:endParaRPr lang="en-US" dirty="0"/>
          </a:p>
          <a:p>
            <a:r>
              <a:rPr lang="en-US" dirty="0"/>
              <a:t>Region mostly composed of soft photon and hadrons.</a:t>
            </a:r>
          </a:p>
        </p:txBody>
      </p:sp>
    </p:spTree>
    <p:extLst>
      <p:ext uri="{BB962C8B-B14F-4D97-AF65-F5344CB8AC3E}">
        <p14:creationId xmlns:p14="http://schemas.microsoft.com/office/powerpoint/2010/main" val="3948310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C0F791-0128-D144-8D07-2DA8F4089F0D}" type="datetime1">
              <a:rPr lang="en-US" smtClean="0"/>
              <a:t>9/19/18</a:t>
            </a:fld>
            <a:endParaRPr lang="en-US"/>
          </a:p>
        </p:txBody>
      </p:sp>
      <p:sp>
        <p:nvSpPr>
          <p:cNvPr id="5" name="Footer Placeholder 4"/>
          <p:cNvSpPr>
            <a:spLocks noGrp="1"/>
          </p:cNvSpPr>
          <p:nvPr>
            <p:ph type="ftr" sz="quarter" idx="11"/>
          </p:nvPr>
        </p:nvSpPr>
        <p:spPr/>
        <p:txBody>
          <a:bodyPr/>
          <a:lstStyle/>
          <a:p>
            <a:r>
              <a:rPr lang="en-US"/>
              <a:t>Search for gluon saturation in the LHCb detector.</a:t>
            </a:r>
          </a:p>
        </p:txBody>
      </p:sp>
      <p:sp>
        <p:nvSpPr>
          <p:cNvPr id="6" name="Slide Number Placeholder 5"/>
          <p:cNvSpPr>
            <a:spLocks noGrp="1"/>
          </p:cNvSpPr>
          <p:nvPr>
            <p:ph type="sldNum" sz="quarter" idx="12"/>
          </p:nvPr>
        </p:nvSpPr>
        <p:spPr/>
        <p:txBody>
          <a:bodyPr/>
          <a:lstStyle/>
          <a:p>
            <a:fld id="{315403F7-57E6-FB45-AA42-533AA8BFDDC1}" type="slidenum">
              <a:rPr lang="en-US" smtClean="0"/>
              <a:t>28</a:t>
            </a:fld>
            <a:endParaRPr lang="en-US"/>
          </a:p>
        </p:txBody>
      </p:sp>
      <p:sp>
        <p:nvSpPr>
          <p:cNvPr id="9" name="Title 1"/>
          <p:cNvSpPr>
            <a:spLocks noGrp="1"/>
          </p:cNvSpPr>
          <p:nvPr>
            <p:ph type="title"/>
          </p:nvPr>
        </p:nvSpPr>
        <p:spPr>
          <a:xfrm>
            <a:off x="1465275" y="0"/>
            <a:ext cx="6011851" cy="559837"/>
          </a:xfrm>
          <a:solidFill>
            <a:srgbClr val="E6E0EC"/>
          </a:solidFill>
        </p:spPr>
        <p:txBody>
          <a:bodyPr/>
          <a:lstStyle/>
          <a:p>
            <a:pPr>
              <a:lnSpc>
                <a:spcPct val="80000"/>
              </a:lnSpc>
            </a:pPr>
            <a:r>
              <a:rPr lang="en-US" sz="4000" dirty="0"/>
              <a:t>Magnet Station Proposal</a:t>
            </a:r>
          </a:p>
        </p:txBody>
      </p:sp>
      <p:sp>
        <p:nvSpPr>
          <p:cNvPr id="10" name="TextBox 9"/>
          <p:cNvSpPr txBox="1"/>
          <p:nvPr/>
        </p:nvSpPr>
        <p:spPr>
          <a:xfrm>
            <a:off x="141110" y="4879023"/>
            <a:ext cx="8861343" cy="1477328"/>
          </a:xfrm>
          <a:prstGeom prst="rect">
            <a:avLst/>
          </a:prstGeom>
          <a:noFill/>
        </p:spPr>
        <p:txBody>
          <a:bodyPr wrap="square" rtlCol="0">
            <a:spAutoFit/>
          </a:bodyPr>
          <a:lstStyle/>
          <a:p>
            <a:pPr marL="285750" indent="-285750">
              <a:buFont typeface="Arial"/>
              <a:buChar char="•"/>
            </a:pPr>
            <a:r>
              <a:rPr lang="en-US" dirty="0"/>
              <a:t>Scintillator tracker inside the </a:t>
            </a:r>
            <a:r>
              <a:rPr lang="en-US" dirty="0" err="1"/>
              <a:t>LHCb</a:t>
            </a:r>
            <a:r>
              <a:rPr lang="en-US" dirty="0"/>
              <a:t> dipole magnet</a:t>
            </a:r>
          </a:p>
          <a:p>
            <a:pPr marL="285750" indent="-285750">
              <a:buFont typeface="Arial"/>
              <a:buChar char="•"/>
            </a:pPr>
            <a:endParaRPr lang="en-US" dirty="0"/>
          </a:p>
          <a:p>
            <a:pPr marL="285750" indent="-285750">
              <a:buFont typeface="Arial"/>
              <a:buChar char="•"/>
            </a:pPr>
            <a:r>
              <a:rPr lang="en-US" dirty="0"/>
              <a:t>Increase rec. efficiency for </a:t>
            </a:r>
            <a:r>
              <a:rPr lang="en-US" dirty="0" err="1"/>
              <a:t>p</a:t>
            </a:r>
            <a:r>
              <a:rPr lang="en-US" baseline="-25000" dirty="0" err="1"/>
              <a:t>T</a:t>
            </a:r>
            <a:r>
              <a:rPr lang="en-US" dirty="0"/>
              <a:t>&lt;10 </a:t>
            </a:r>
            <a:r>
              <a:rPr lang="en-US" dirty="0" err="1"/>
              <a:t>GeV</a:t>
            </a:r>
            <a:r>
              <a:rPr lang="en-US" dirty="0"/>
              <a:t>/c particles from small Q</a:t>
            </a:r>
            <a:r>
              <a:rPr lang="en-US" baseline="30000" dirty="0"/>
              <a:t>2</a:t>
            </a:r>
            <a:r>
              <a:rPr lang="en-US" dirty="0"/>
              <a:t> processes</a:t>
            </a:r>
          </a:p>
          <a:p>
            <a:pPr marL="285750" indent="-285750">
              <a:buFont typeface="Arial"/>
              <a:buChar char="•"/>
            </a:pPr>
            <a:endParaRPr lang="en-US" dirty="0"/>
          </a:p>
          <a:p>
            <a:pPr marL="285750" indent="-285750">
              <a:buFont typeface="Arial"/>
              <a:buChar char="•"/>
            </a:pPr>
            <a:r>
              <a:rPr lang="en-US" dirty="0"/>
              <a:t>Increase det. efficiency for </a:t>
            </a:r>
            <a:r>
              <a:rPr lang="en-US" dirty="0" err="1">
                <a:latin typeface="Times"/>
                <a:cs typeface="Times"/>
              </a:rPr>
              <a:t>γ</a:t>
            </a:r>
            <a:r>
              <a:rPr lang="en-US" dirty="0">
                <a:latin typeface="Times"/>
                <a:cs typeface="Times"/>
              </a:rPr>
              <a:t>-&gt;</a:t>
            </a:r>
            <a:r>
              <a:rPr lang="en-US" dirty="0" err="1">
                <a:latin typeface="Times"/>
                <a:cs typeface="Times"/>
              </a:rPr>
              <a:t>e</a:t>
            </a:r>
            <a:r>
              <a:rPr lang="en-US" baseline="30000" dirty="0" err="1">
                <a:latin typeface="Times"/>
                <a:cs typeface="Times"/>
              </a:rPr>
              <a:t>+</a:t>
            </a:r>
            <a:r>
              <a:rPr lang="en-US" dirty="0" err="1">
                <a:latin typeface="Times"/>
                <a:cs typeface="Times"/>
              </a:rPr>
              <a:t>e</a:t>
            </a:r>
            <a:r>
              <a:rPr lang="en-US" baseline="30000" dirty="0">
                <a:latin typeface="Times"/>
                <a:cs typeface="Times"/>
              </a:rPr>
              <a:t>-</a:t>
            </a:r>
            <a:r>
              <a:rPr lang="en-US" dirty="0"/>
              <a:t> </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312" y="653414"/>
            <a:ext cx="4112469" cy="4278868"/>
          </a:xfrm>
          <a:prstGeom prst="rect">
            <a:avLst/>
          </a:prstGeom>
        </p:spPr>
      </p:pic>
      <p:sp>
        <p:nvSpPr>
          <p:cNvPr id="2" name="TextBox 1"/>
          <p:cNvSpPr txBox="1"/>
          <p:nvPr/>
        </p:nvSpPr>
        <p:spPr>
          <a:xfrm>
            <a:off x="4692316" y="1630947"/>
            <a:ext cx="4130842" cy="1200329"/>
          </a:xfrm>
          <a:prstGeom prst="rect">
            <a:avLst/>
          </a:prstGeom>
          <a:noFill/>
        </p:spPr>
        <p:txBody>
          <a:bodyPr wrap="square" rtlCol="0">
            <a:spAutoFit/>
          </a:bodyPr>
          <a:lstStyle/>
          <a:p>
            <a:r>
              <a:rPr lang="en-US" sz="2400" dirty="0"/>
              <a:t>Particle tracker to provide momentum measurement for soft particles.</a:t>
            </a:r>
          </a:p>
        </p:txBody>
      </p:sp>
    </p:spTree>
    <p:extLst>
      <p:ext uri="{BB962C8B-B14F-4D97-AF65-F5344CB8AC3E}">
        <p14:creationId xmlns:p14="http://schemas.microsoft.com/office/powerpoint/2010/main" val="3341371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C0F791-0128-D144-8D07-2DA8F4089F0D}" type="datetime1">
              <a:rPr lang="en-US" smtClean="0"/>
              <a:t>9/19/18</a:t>
            </a:fld>
            <a:endParaRPr lang="en-US"/>
          </a:p>
        </p:txBody>
      </p:sp>
      <p:sp>
        <p:nvSpPr>
          <p:cNvPr id="5" name="Footer Placeholder 4"/>
          <p:cNvSpPr>
            <a:spLocks noGrp="1"/>
          </p:cNvSpPr>
          <p:nvPr>
            <p:ph type="ftr" sz="quarter" idx="11"/>
          </p:nvPr>
        </p:nvSpPr>
        <p:spPr/>
        <p:txBody>
          <a:bodyPr/>
          <a:lstStyle/>
          <a:p>
            <a:r>
              <a:rPr lang="en-US"/>
              <a:t>Search for gluon saturation in the LHCb detector.</a:t>
            </a:r>
          </a:p>
        </p:txBody>
      </p:sp>
      <p:sp>
        <p:nvSpPr>
          <p:cNvPr id="6" name="Slide Number Placeholder 5"/>
          <p:cNvSpPr>
            <a:spLocks noGrp="1"/>
          </p:cNvSpPr>
          <p:nvPr>
            <p:ph type="sldNum" sz="quarter" idx="12"/>
          </p:nvPr>
        </p:nvSpPr>
        <p:spPr/>
        <p:txBody>
          <a:bodyPr/>
          <a:lstStyle/>
          <a:p>
            <a:fld id="{315403F7-57E6-FB45-AA42-533AA8BFDDC1}" type="slidenum">
              <a:rPr lang="en-US" smtClean="0"/>
              <a:t>29</a:t>
            </a:fld>
            <a:endParaRPr lang="en-US"/>
          </a:p>
        </p:txBody>
      </p:sp>
      <p:sp>
        <p:nvSpPr>
          <p:cNvPr id="9" name="Title 1"/>
          <p:cNvSpPr>
            <a:spLocks noGrp="1"/>
          </p:cNvSpPr>
          <p:nvPr>
            <p:ph type="title"/>
          </p:nvPr>
        </p:nvSpPr>
        <p:spPr>
          <a:xfrm>
            <a:off x="1465275" y="0"/>
            <a:ext cx="6011851" cy="559837"/>
          </a:xfrm>
          <a:solidFill>
            <a:srgbClr val="E6E0EC"/>
          </a:solidFill>
        </p:spPr>
        <p:txBody>
          <a:bodyPr/>
          <a:lstStyle/>
          <a:p>
            <a:pPr>
              <a:lnSpc>
                <a:spcPct val="80000"/>
              </a:lnSpc>
            </a:pPr>
            <a:r>
              <a:rPr lang="en-US" sz="4000" dirty="0"/>
              <a:t>Magnet Station Proposal</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312" y="653414"/>
            <a:ext cx="4112469" cy="4278868"/>
          </a:xfrm>
          <a:prstGeom prst="rect">
            <a:avLst/>
          </a:prstGeom>
        </p:spPr>
      </p:pic>
      <p:pic>
        <p:nvPicPr>
          <p:cNvPr id="11" name="Picture 10">
            <a:extLst>
              <a:ext uri="{FF2B5EF4-FFF2-40B4-BE49-F238E27FC236}">
                <a16:creationId xmlns:a16="http://schemas.microsoft.com/office/drawing/2014/main" id="{6773A1D1-AD6E-8940-ADAD-79AF2EBB7A10}"/>
              </a:ext>
            </a:extLst>
          </p:cNvPr>
          <p:cNvPicPr>
            <a:picLocks noChangeAspect="1"/>
          </p:cNvPicPr>
          <p:nvPr/>
        </p:nvPicPr>
        <p:blipFill>
          <a:blip r:embed="rId3"/>
          <a:stretch>
            <a:fillRect/>
          </a:stretch>
        </p:blipFill>
        <p:spPr>
          <a:xfrm>
            <a:off x="4610076" y="974615"/>
            <a:ext cx="4243778" cy="4140830"/>
          </a:xfrm>
          <a:prstGeom prst="rect">
            <a:avLst/>
          </a:prstGeom>
        </p:spPr>
      </p:pic>
      <p:sp>
        <p:nvSpPr>
          <p:cNvPr id="7" name="Rectangle 6">
            <a:extLst>
              <a:ext uri="{FF2B5EF4-FFF2-40B4-BE49-F238E27FC236}">
                <a16:creationId xmlns:a16="http://schemas.microsoft.com/office/drawing/2014/main" id="{665C70F9-7289-7143-9DD3-9C2CFF2D5219}"/>
              </a:ext>
            </a:extLst>
          </p:cNvPr>
          <p:cNvSpPr/>
          <p:nvPr/>
        </p:nvSpPr>
        <p:spPr>
          <a:xfrm>
            <a:off x="1166299" y="5274232"/>
            <a:ext cx="6887553" cy="461665"/>
          </a:xfrm>
          <a:prstGeom prst="rect">
            <a:avLst/>
          </a:prstGeom>
        </p:spPr>
        <p:txBody>
          <a:bodyPr wrap="square">
            <a:spAutoFit/>
          </a:bodyPr>
          <a:lstStyle/>
          <a:p>
            <a:r>
              <a:rPr lang="en-US" sz="2400" dirty="0">
                <a:latin typeface="Times"/>
                <a:cs typeface="Times"/>
              </a:rPr>
              <a:t>σ</a:t>
            </a:r>
            <a:r>
              <a:rPr lang="en-US" sz="2400" baseline="-25000" dirty="0">
                <a:latin typeface="Times"/>
                <a:cs typeface="Times"/>
              </a:rPr>
              <a:t>Z</a:t>
            </a:r>
            <a:r>
              <a:rPr lang="en-US" sz="2400" dirty="0">
                <a:latin typeface="Times"/>
                <a:cs typeface="Times"/>
              </a:rPr>
              <a:t>~1mm and σ</a:t>
            </a:r>
            <a:r>
              <a:rPr lang="en-US" sz="2400" baseline="-25000" dirty="0">
                <a:latin typeface="Times"/>
                <a:cs typeface="Times"/>
              </a:rPr>
              <a:t>Y</a:t>
            </a:r>
            <a:r>
              <a:rPr lang="en-US" sz="2400" dirty="0">
                <a:latin typeface="Times"/>
                <a:cs typeface="Times"/>
              </a:rPr>
              <a:t>~10cm provides &lt;</a:t>
            </a:r>
            <a:r>
              <a:rPr lang="en-US" sz="2400" dirty="0" err="1">
                <a:latin typeface="Times"/>
                <a:cs typeface="Times"/>
              </a:rPr>
              <a:t>σ</a:t>
            </a:r>
            <a:r>
              <a:rPr lang="en-US" sz="2400" baseline="-25000" dirty="0" err="1">
                <a:latin typeface="Times"/>
                <a:cs typeface="Times"/>
              </a:rPr>
              <a:t>p</a:t>
            </a:r>
            <a:r>
              <a:rPr lang="en-US" sz="2400" dirty="0">
                <a:latin typeface="Times"/>
                <a:cs typeface="Times"/>
              </a:rPr>
              <a:t>/p&gt;~0.35%</a:t>
            </a:r>
          </a:p>
        </p:txBody>
      </p:sp>
    </p:spTree>
    <p:extLst>
      <p:ext uri="{BB962C8B-B14F-4D97-AF65-F5344CB8AC3E}">
        <p14:creationId xmlns:p14="http://schemas.microsoft.com/office/powerpoint/2010/main" val="806282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468C0F-840B-6B4F-816E-0F30878D2C60}"/>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DB821091-C174-2340-9B50-40022F97ACBF}"/>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98EC0ED5-A2DF-5941-9F0E-56334269B4C0}"/>
              </a:ext>
            </a:extLst>
          </p:cNvPr>
          <p:cNvSpPr>
            <a:spLocks noGrp="1"/>
          </p:cNvSpPr>
          <p:nvPr>
            <p:ph type="sldNum" sz="quarter" idx="12"/>
          </p:nvPr>
        </p:nvSpPr>
        <p:spPr/>
        <p:txBody>
          <a:bodyPr/>
          <a:lstStyle/>
          <a:p>
            <a:fld id="{315403F7-57E6-FB45-AA42-533AA8BFDDC1}" type="slidenum">
              <a:rPr lang="en-US" smtClean="0"/>
              <a:t>3</a:t>
            </a:fld>
            <a:endParaRPr lang="en-US"/>
          </a:p>
        </p:txBody>
      </p:sp>
      <p:sp>
        <p:nvSpPr>
          <p:cNvPr id="7" name="Rectangle 6">
            <a:extLst>
              <a:ext uri="{FF2B5EF4-FFF2-40B4-BE49-F238E27FC236}">
                <a16:creationId xmlns:a16="http://schemas.microsoft.com/office/drawing/2014/main" id="{8B9EE742-C271-A742-81A2-A43D6CD6C458}"/>
              </a:ext>
            </a:extLst>
          </p:cNvPr>
          <p:cNvSpPr/>
          <p:nvPr/>
        </p:nvSpPr>
        <p:spPr>
          <a:xfrm>
            <a:off x="95794" y="1579497"/>
            <a:ext cx="8882743" cy="3970318"/>
          </a:xfrm>
          <a:prstGeom prst="rect">
            <a:avLst/>
          </a:prstGeom>
        </p:spPr>
        <p:txBody>
          <a:bodyPr wrap="square">
            <a:spAutoFit/>
          </a:bodyPr>
          <a:lstStyle/>
          <a:p>
            <a:pPr>
              <a:buFont typeface="+mj-lt"/>
              <a:buAutoNum type="arabicPeriod"/>
            </a:pPr>
            <a:r>
              <a:rPr lang="en-US" dirty="0">
                <a:solidFill>
                  <a:srgbClr val="212121"/>
                </a:solidFill>
                <a:latin typeface="wf_segoe-ui_normal"/>
              </a:rPr>
              <a:t>Quality: Are the science and technology results of high quality compared to national and international peers? Please help us understand the relative standing of the work presented in the international community.</a:t>
            </a:r>
            <a:br>
              <a:rPr lang="en-US" dirty="0">
                <a:solidFill>
                  <a:srgbClr val="212121"/>
                </a:solidFill>
                <a:latin typeface="wf_segoe-ui_normal"/>
              </a:rPr>
            </a:br>
            <a:endParaRPr lang="en-US" dirty="0">
              <a:solidFill>
                <a:srgbClr val="212121"/>
              </a:solidFill>
              <a:latin typeface="wf_segoe-ui_normal"/>
            </a:endParaRPr>
          </a:p>
          <a:p>
            <a:pPr>
              <a:buFont typeface="+mj-lt"/>
              <a:buAutoNum type="arabicPeriod"/>
            </a:pPr>
            <a:r>
              <a:rPr lang="en-US" dirty="0">
                <a:solidFill>
                  <a:srgbClr val="212121"/>
                </a:solidFill>
                <a:latin typeface="wf_segoe-ui_normal"/>
              </a:rPr>
              <a:t>Performance: Is the project making good progress against the proposed milestones? Is the project plan being re-assessed on a regular basis, in the light of new opportunities and unanticipated difficulties?  Please elaborate on any changes of direction to pursue unexpected opportunities or address unanticipated challenges.</a:t>
            </a:r>
            <a:br>
              <a:rPr lang="en-US" dirty="0">
                <a:solidFill>
                  <a:srgbClr val="212121"/>
                </a:solidFill>
                <a:latin typeface="wf_segoe-ui_normal"/>
              </a:rPr>
            </a:br>
            <a:endParaRPr lang="en-US" dirty="0">
              <a:solidFill>
                <a:srgbClr val="212121"/>
              </a:solidFill>
              <a:latin typeface="wf_segoe-ui_normal"/>
            </a:endParaRPr>
          </a:p>
          <a:p>
            <a:pPr>
              <a:buFont typeface="+mj-lt"/>
              <a:buAutoNum type="arabicPeriod"/>
            </a:pPr>
            <a:r>
              <a:rPr lang="en-US" dirty="0">
                <a:solidFill>
                  <a:srgbClr val="212121"/>
                </a:solidFill>
                <a:latin typeface="wf_segoe-ui_normal"/>
              </a:rPr>
              <a:t>Leadership: Are the results and findings of the project leading the technical community and defining R&amp;D directions for the broader community?</a:t>
            </a:r>
            <a:br>
              <a:rPr lang="en-US" dirty="0">
                <a:solidFill>
                  <a:srgbClr val="212121"/>
                </a:solidFill>
                <a:latin typeface="wf_segoe-ui_normal"/>
              </a:rPr>
            </a:br>
            <a:endParaRPr lang="en-US" dirty="0">
              <a:solidFill>
                <a:srgbClr val="212121"/>
              </a:solidFill>
              <a:latin typeface="wf_segoe-ui_normal"/>
            </a:endParaRPr>
          </a:p>
          <a:p>
            <a:pPr>
              <a:buFont typeface="+mj-lt"/>
              <a:buAutoNum type="arabicPeriod"/>
            </a:pPr>
            <a:r>
              <a:rPr lang="en-US" dirty="0">
                <a:solidFill>
                  <a:srgbClr val="212121"/>
                </a:solidFill>
                <a:latin typeface="wf_segoe-ui_normal"/>
              </a:rPr>
              <a:t>Relevance: Is the project continuing to build capability that supports the strategic directions of the Laboratory?</a:t>
            </a:r>
            <a:endParaRPr lang="en-US" b="0" i="0" dirty="0">
              <a:solidFill>
                <a:srgbClr val="212121"/>
              </a:solidFill>
              <a:effectLst/>
              <a:latin typeface="wf_segoe-ui_normal"/>
            </a:endParaRPr>
          </a:p>
        </p:txBody>
      </p:sp>
      <p:sp>
        <p:nvSpPr>
          <p:cNvPr id="8" name="Rectangle 7">
            <a:extLst>
              <a:ext uri="{FF2B5EF4-FFF2-40B4-BE49-F238E27FC236}">
                <a16:creationId xmlns:a16="http://schemas.microsoft.com/office/drawing/2014/main" id="{76F3E01C-1C5D-0141-94F1-B856F8F8363A}"/>
              </a:ext>
            </a:extLst>
          </p:cNvPr>
          <p:cNvSpPr/>
          <p:nvPr/>
        </p:nvSpPr>
        <p:spPr>
          <a:xfrm>
            <a:off x="121922" y="26127"/>
            <a:ext cx="8969828" cy="523220"/>
          </a:xfrm>
          <a:prstGeom prst="rect">
            <a:avLst/>
          </a:prstGeom>
          <a:solidFill>
            <a:schemeClr val="accent4">
              <a:lumMod val="20000"/>
              <a:lumOff val="80000"/>
            </a:schemeClr>
          </a:solidFill>
        </p:spPr>
        <p:txBody>
          <a:bodyPr wrap="square">
            <a:spAutoFit/>
          </a:bodyPr>
          <a:lstStyle/>
          <a:p>
            <a:pPr algn="ctr"/>
            <a:r>
              <a:rPr lang="en-US" sz="2800" b="1" dirty="0">
                <a:solidFill>
                  <a:srgbClr val="212121"/>
                </a:solidFill>
                <a:latin typeface="Times" pitchFamily="2" charset="0"/>
              </a:rPr>
              <a:t>Standard Project Evaluation Criteria for an ECR project</a:t>
            </a:r>
            <a:endParaRPr lang="en-US" sz="2800" b="1" dirty="0">
              <a:latin typeface="Times" pitchFamily="2" charset="0"/>
            </a:endParaRPr>
          </a:p>
        </p:txBody>
      </p:sp>
    </p:spTree>
    <p:extLst>
      <p:ext uri="{BB962C8B-B14F-4D97-AF65-F5344CB8AC3E}">
        <p14:creationId xmlns:p14="http://schemas.microsoft.com/office/powerpoint/2010/main" val="2689965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C0F791-0128-D144-8D07-2DA8F4089F0D}" type="datetime1">
              <a:rPr lang="en-US" smtClean="0"/>
              <a:t>9/19/18</a:t>
            </a:fld>
            <a:endParaRPr lang="en-US"/>
          </a:p>
        </p:txBody>
      </p:sp>
      <p:sp>
        <p:nvSpPr>
          <p:cNvPr id="5" name="Footer Placeholder 4"/>
          <p:cNvSpPr>
            <a:spLocks noGrp="1"/>
          </p:cNvSpPr>
          <p:nvPr>
            <p:ph type="ftr" sz="quarter" idx="11"/>
          </p:nvPr>
        </p:nvSpPr>
        <p:spPr/>
        <p:txBody>
          <a:bodyPr/>
          <a:lstStyle/>
          <a:p>
            <a:r>
              <a:rPr lang="en-US"/>
              <a:t>Search for gluon saturation in the LHCb detector.</a:t>
            </a:r>
          </a:p>
        </p:txBody>
      </p:sp>
      <p:sp>
        <p:nvSpPr>
          <p:cNvPr id="6" name="Slide Number Placeholder 5"/>
          <p:cNvSpPr>
            <a:spLocks noGrp="1"/>
          </p:cNvSpPr>
          <p:nvPr>
            <p:ph type="sldNum" sz="quarter" idx="12"/>
          </p:nvPr>
        </p:nvSpPr>
        <p:spPr/>
        <p:txBody>
          <a:bodyPr/>
          <a:lstStyle/>
          <a:p>
            <a:fld id="{315403F7-57E6-FB45-AA42-533AA8BFDDC1}" type="slidenum">
              <a:rPr lang="en-US" smtClean="0"/>
              <a:t>30</a:t>
            </a:fld>
            <a:endParaRPr lang="en-US"/>
          </a:p>
        </p:txBody>
      </p:sp>
      <p:sp>
        <p:nvSpPr>
          <p:cNvPr id="9" name="Title 1"/>
          <p:cNvSpPr>
            <a:spLocks noGrp="1"/>
          </p:cNvSpPr>
          <p:nvPr>
            <p:ph type="title"/>
          </p:nvPr>
        </p:nvSpPr>
        <p:spPr>
          <a:xfrm>
            <a:off x="1465275" y="0"/>
            <a:ext cx="6011851" cy="559837"/>
          </a:xfrm>
          <a:solidFill>
            <a:srgbClr val="E6E0EC"/>
          </a:solidFill>
        </p:spPr>
        <p:txBody>
          <a:bodyPr/>
          <a:lstStyle/>
          <a:p>
            <a:pPr>
              <a:lnSpc>
                <a:spcPct val="80000"/>
              </a:lnSpc>
            </a:pPr>
            <a:r>
              <a:rPr lang="en-US" sz="4000" dirty="0"/>
              <a:t>Magnet Station Proposal</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312" y="653414"/>
            <a:ext cx="4112469" cy="4278868"/>
          </a:xfrm>
          <a:prstGeom prst="rect">
            <a:avLst/>
          </a:prstGeom>
        </p:spPr>
      </p:pic>
      <p:sp>
        <p:nvSpPr>
          <p:cNvPr id="7" name="Rectangle 6">
            <a:extLst>
              <a:ext uri="{FF2B5EF4-FFF2-40B4-BE49-F238E27FC236}">
                <a16:creationId xmlns:a16="http://schemas.microsoft.com/office/drawing/2014/main" id="{665C70F9-7289-7143-9DD3-9C2CFF2D5219}"/>
              </a:ext>
            </a:extLst>
          </p:cNvPr>
          <p:cNvSpPr/>
          <p:nvPr/>
        </p:nvSpPr>
        <p:spPr>
          <a:xfrm>
            <a:off x="0" y="5025859"/>
            <a:ext cx="8906608" cy="1200329"/>
          </a:xfrm>
          <a:prstGeom prst="rect">
            <a:avLst/>
          </a:prstGeom>
        </p:spPr>
        <p:txBody>
          <a:bodyPr wrap="square">
            <a:spAutoFit/>
          </a:bodyPr>
          <a:lstStyle/>
          <a:p>
            <a:r>
              <a:rPr lang="en-US" sz="2400" dirty="0">
                <a:latin typeface="Times"/>
                <a:cs typeface="Times"/>
              </a:rPr>
              <a:t>Single particle detection improved by a factor of up to 3.</a:t>
            </a:r>
          </a:p>
          <a:p>
            <a:endParaRPr lang="en-US" sz="2400" dirty="0">
              <a:latin typeface="Times"/>
              <a:cs typeface="Times"/>
            </a:endParaRPr>
          </a:p>
          <a:p>
            <a:r>
              <a:rPr lang="en-US" sz="2400" dirty="0">
                <a:latin typeface="Times"/>
                <a:cs typeface="Times"/>
              </a:rPr>
              <a:t>Compton measurement require at least 3 particles: </a:t>
            </a:r>
            <a:r>
              <a:rPr lang="en-US" sz="2400" dirty="0" err="1">
                <a:latin typeface="Times"/>
                <a:cs typeface="Times"/>
              </a:rPr>
              <a:t>γ</a:t>
            </a:r>
            <a:r>
              <a:rPr lang="en-US" sz="2400" dirty="0">
                <a:latin typeface="Times"/>
                <a:cs typeface="Times"/>
              </a:rPr>
              <a:t>-&gt;2e + hadron</a:t>
            </a:r>
          </a:p>
        </p:txBody>
      </p:sp>
      <p:pic>
        <p:nvPicPr>
          <p:cNvPr id="3" name="Picture 2">
            <a:extLst>
              <a:ext uri="{FF2B5EF4-FFF2-40B4-BE49-F238E27FC236}">
                <a16:creationId xmlns:a16="http://schemas.microsoft.com/office/drawing/2014/main" id="{E8F702CE-04FF-0441-AD81-AC9A82E6B1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867" y="1433146"/>
            <a:ext cx="4397963" cy="3112477"/>
          </a:xfrm>
          <a:prstGeom prst="rect">
            <a:avLst/>
          </a:prstGeom>
        </p:spPr>
      </p:pic>
    </p:spTree>
    <p:extLst>
      <p:ext uri="{BB962C8B-B14F-4D97-AF65-F5344CB8AC3E}">
        <p14:creationId xmlns:p14="http://schemas.microsoft.com/office/powerpoint/2010/main" val="3704746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Picture 459" descr="PastedGraphic-1.png">
            <a:extLst>
              <a:ext uri="{FF2B5EF4-FFF2-40B4-BE49-F238E27FC236}">
                <a16:creationId xmlns:a16="http://schemas.microsoft.com/office/drawing/2014/main" id="{BBDD6764-C283-9341-B0EB-C242C33F55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61811" y="4429352"/>
            <a:ext cx="2649845" cy="1859680"/>
          </a:xfrm>
          <a:prstGeom prst="rect">
            <a:avLst/>
          </a:prstGeom>
        </p:spPr>
      </p:pic>
      <p:sp>
        <p:nvSpPr>
          <p:cNvPr id="4" name="Date Placeholder 3"/>
          <p:cNvSpPr>
            <a:spLocks noGrp="1"/>
          </p:cNvSpPr>
          <p:nvPr>
            <p:ph type="dt" sz="half" idx="10"/>
          </p:nvPr>
        </p:nvSpPr>
        <p:spPr/>
        <p:txBody>
          <a:bodyPr/>
          <a:lstStyle/>
          <a:p>
            <a:fld id="{ADBE9C9D-FCD4-E540-BCE6-D8DC52AE0257}" type="datetime1">
              <a:rPr lang="en-US" smtClean="0"/>
              <a:t>9/19/18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31</a:t>
            </a:fld>
            <a:endParaRPr lang="en-US"/>
          </a:p>
        </p:txBody>
      </p:sp>
      <p:sp>
        <p:nvSpPr>
          <p:cNvPr id="7" name="TextBox 6"/>
          <p:cNvSpPr txBox="1"/>
          <p:nvPr/>
        </p:nvSpPr>
        <p:spPr>
          <a:xfrm>
            <a:off x="934461" y="-39991"/>
            <a:ext cx="5961888" cy="646331"/>
          </a:xfrm>
          <a:prstGeom prst="rect">
            <a:avLst/>
          </a:prstGeom>
          <a:noFill/>
        </p:spPr>
        <p:txBody>
          <a:bodyPr wrap="none" rtlCol="0">
            <a:spAutoFit/>
          </a:bodyPr>
          <a:lstStyle/>
          <a:p>
            <a:r>
              <a:rPr lang="en-US" sz="3600" b="1" dirty="0"/>
              <a:t>Proposed Implementation</a:t>
            </a:r>
          </a:p>
        </p:txBody>
      </p:sp>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57" y="747615"/>
            <a:ext cx="5248238" cy="3554743"/>
          </a:xfrm>
          <a:prstGeom prst="rect">
            <a:avLst/>
          </a:prstGeom>
        </p:spPr>
      </p:pic>
      <p:sp>
        <p:nvSpPr>
          <p:cNvPr id="28" name="TextBox 27"/>
          <p:cNvSpPr txBox="1"/>
          <p:nvPr/>
        </p:nvSpPr>
        <p:spPr>
          <a:xfrm>
            <a:off x="-83036" y="4466063"/>
            <a:ext cx="6426365" cy="1815882"/>
          </a:xfrm>
          <a:prstGeom prst="rect">
            <a:avLst/>
          </a:prstGeom>
          <a:noFill/>
        </p:spPr>
        <p:txBody>
          <a:bodyPr wrap="square" rtlCol="0">
            <a:spAutoFit/>
          </a:bodyPr>
          <a:lstStyle/>
          <a:p>
            <a:pPr marL="457200" indent="-457200">
              <a:buFont typeface="Arial"/>
              <a:buChar char="•"/>
            </a:pPr>
            <a:r>
              <a:rPr lang="en-US" sz="2800" dirty="0">
                <a:latin typeface="Times"/>
                <a:cs typeface="Times"/>
              </a:rPr>
              <a:t>Leverage R&amp;D from </a:t>
            </a:r>
            <a:r>
              <a:rPr lang="en-US" sz="2800" dirty="0" err="1">
                <a:latin typeface="Times"/>
                <a:cs typeface="Times"/>
              </a:rPr>
              <a:t>Tevatron</a:t>
            </a:r>
            <a:r>
              <a:rPr lang="en-US" sz="2800" dirty="0">
                <a:latin typeface="Times"/>
                <a:cs typeface="Times"/>
              </a:rPr>
              <a:t>/D0 </a:t>
            </a:r>
            <a:r>
              <a:rPr lang="en-US" sz="2800" dirty="0" err="1">
                <a:latin typeface="Times"/>
                <a:cs typeface="Times"/>
              </a:rPr>
              <a:t>preshower</a:t>
            </a:r>
            <a:endParaRPr lang="en-US" sz="2800" dirty="0">
              <a:latin typeface="Times"/>
              <a:cs typeface="Times"/>
            </a:endParaRPr>
          </a:p>
          <a:p>
            <a:pPr marL="457200" indent="-457200">
              <a:buFont typeface="Arial"/>
              <a:buChar char="•"/>
            </a:pPr>
            <a:r>
              <a:rPr lang="en-US" sz="2800" dirty="0">
                <a:latin typeface="Times"/>
                <a:cs typeface="Times"/>
              </a:rPr>
              <a:t>Easy WS-clear fiber coupling</a:t>
            </a:r>
          </a:p>
          <a:p>
            <a:pPr marL="457200" indent="-457200">
              <a:buFont typeface="Arial"/>
              <a:buChar char="•"/>
            </a:pPr>
            <a:r>
              <a:rPr lang="en-US" sz="2800" dirty="0">
                <a:latin typeface="Times"/>
                <a:cs typeface="Times"/>
              </a:rPr>
              <a:t>Few number of channels</a:t>
            </a:r>
          </a:p>
        </p:txBody>
      </p:sp>
      <p:pic>
        <p:nvPicPr>
          <p:cNvPr id="32" name="Picture 31"/>
          <p:cNvPicPr>
            <a:picLocks noChangeAspect="1"/>
          </p:cNvPicPr>
          <p:nvPr/>
        </p:nvPicPr>
        <p:blipFill>
          <a:blip r:embed="rId4"/>
          <a:stretch>
            <a:fillRect/>
          </a:stretch>
        </p:blipFill>
        <p:spPr>
          <a:xfrm>
            <a:off x="8221712" y="2734518"/>
            <a:ext cx="800167" cy="1414929"/>
          </a:xfrm>
          <a:prstGeom prst="rect">
            <a:avLst/>
          </a:prstGeom>
        </p:spPr>
      </p:pic>
      <p:grpSp>
        <p:nvGrpSpPr>
          <p:cNvPr id="10" name="Group 9">
            <a:extLst>
              <a:ext uri="{FF2B5EF4-FFF2-40B4-BE49-F238E27FC236}">
                <a16:creationId xmlns:a16="http://schemas.microsoft.com/office/drawing/2014/main" id="{30EB7106-0E84-1E4C-821A-AD22DF2D8DE7}"/>
              </a:ext>
            </a:extLst>
          </p:cNvPr>
          <p:cNvGrpSpPr/>
          <p:nvPr/>
        </p:nvGrpSpPr>
        <p:grpSpPr>
          <a:xfrm>
            <a:off x="5652034" y="267302"/>
            <a:ext cx="3462782" cy="4563761"/>
            <a:chOff x="116081" y="663970"/>
            <a:chExt cx="3853975" cy="5357877"/>
          </a:xfrm>
        </p:grpSpPr>
        <p:cxnSp>
          <p:nvCxnSpPr>
            <p:cNvPr id="11" name="Straight Arrow Connector 10">
              <a:extLst>
                <a:ext uri="{FF2B5EF4-FFF2-40B4-BE49-F238E27FC236}">
                  <a16:creationId xmlns:a16="http://schemas.microsoft.com/office/drawing/2014/main" id="{7D7DDB98-A2AF-5246-BDC2-022A9E36581E}"/>
                </a:ext>
              </a:extLst>
            </p:cNvPr>
            <p:cNvCxnSpPr/>
            <p:nvPr/>
          </p:nvCxnSpPr>
          <p:spPr>
            <a:xfrm flipV="1">
              <a:off x="939304" y="4784709"/>
              <a:ext cx="300524" cy="123713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2FF2F06A-4B1A-DD4F-BC15-FFF392638461}"/>
                </a:ext>
              </a:extLst>
            </p:cNvPr>
            <p:cNvGrpSpPr/>
            <p:nvPr/>
          </p:nvGrpSpPr>
          <p:grpSpPr>
            <a:xfrm>
              <a:off x="116081" y="2662868"/>
              <a:ext cx="3546088" cy="2718004"/>
              <a:chOff x="42485" y="959842"/>
              <a:chExt cx="4784033" cy="3687323"/>
            </a:xfrm>
          </p:grpSpPr>
          <p:sp>
            <p:nvSpPr>
              <p:cNvPr id="246" name="Freeform 245">
                <a:extLst>
                  <a:ext uri="{FF2B5EF4-FFF2-40B4-BE49-F238E27FC236}">
                    <a16:creationId xmlns:a16="http://schemas.microsoft.com/office/drawing/2014/main" id="{1D2E7125-3E91-D348-8801-87C2E0F2986F}"/>
                  </a:ext>
                </a:extLst>
              </p:cNvPr>
              <p:cNvSpPr/>
              <p:nvPr/>
            </p:nvSpPr>
            <p:spPr>
              <a:xfrm rot="21438100">
                <a:off x="713799" y="1108763"/>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Freeform 246">
                <a:extLst>
                  <a:ext uri="{FF2B5EF4-FFF2-40B4-BE49-F238E27FC236}">
                    <a16:creationId xmlns:a16="http://schemas.microsoft.com/office/drawing/2014/main" id="{E0BBC9DE-3E5E-5541-B236-42863B37751C}"/>
                  </a:ext>
                </a:extLst>
              </p:cNvPr>
              <p:cNvSpPr/>
              <p:nvPr/>
            </p:nvSpPr>
            <p:spPr>
              <a:xfrm rot="21438100">
                <a:off x="396510"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Freeform 247">
                <a:extLst>
                  <a:ext uri="{FF2B5EF4-FFF2-40B4-BE49-F238E27FC236}">
                    <a16:creationId xmlns:a16="http://schemas.microsoft.com/office/drawing/2014/main" id="{A8C9A62D-99DF-D34C-AF15-9C886404FAFA}"/>
                  </a:ext>
                </a:extLst>
              </p:cNvPr>
              <p:cNvSpPr/>
              <p:nvPr/>
            </p:nvSpPr>
            <p:spPr>
              <a:xfrm rot="21438100">
                <a:off x="92292"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Freeform 248">
                <a:extLst>
                  <a:ext uri="{FF2B5EF4-FFF2-40B4-BE49-F238E27FC236}">
                    <a16:creationId xmlns:a16="http://schemas.microsoft.com/office/drawing/2014/main" id="{EFE4FB7B-5C2B-3741-AE4D-47E42A272C47}"/>
                  </a:ext>
                </a:extLst>
              </p:cNvPr>
              <p:cNvSpPr/>
              <p:nvPr/>
            </p:nvSpPr>
            <p:spPr>
              <a:xfrm>
                <a:off x="2165227" y="1413809"/>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Freeform 249">
                <a:extLst>
                  <a:ext uri="{FF2B5EF4-FFF2-40B4-BE49-F238E27FC236}">
                    <a16:creationId xmlns:a16="http://schemas.microsoft.com/office/drawing/2014/main" id="{AB62A542-F2A4-BE47-9606-6BC8FBEC76E8}"/>
                  </a:ext>
                </a:extLst>
              </p:cNvPr>
              <p:cNvSpPr/>
              <p:nvPr/>
            </p:nvSpPr>
            <p:spPr>
              <a:xfrm>
                <a:off x="192932" y="1586395"/>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1" name="Freeform 250">
                <a:extLst>
                  <a:ext uri="{FF2B5EF4-FFF2-40B4-BE49-F238E27FC236}">
                    <a16:creationId xmlns:a16="http://schemas.microsoft.com/office/drawing/2014/main" id="{6F4CD79E-345A-9641-B8F6-800B847B2FFA}"/>
                  </a:ext>
                </a:extLst>
              </p:cNvPr>
              <p:cNvSpPr/>
              <p:nvPr/>
            </p:nvSpPr>
            <p:spPr>
              <a:xfrm>
                <a:off x="139846" y="1410131"/>
                <a:ext cx="2488218" cy="2642242"/>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2" name="Freeform 251">
                <a:extLst>
                  <a:ext uri="{FF2B5EF4-FFF2-40B4-BE49-F238E27FC236}">
                    <a16:creationId xmlns:a16="http://schemas.microsoft.com/office/drawing/2014/main" id="{BCE02E3D-E46D-6145-B5B3-9110FE32C533}"/>
                  </a:ext>
                </a:extLst>
              </p:cNvPr>
              <p:cNvSpPr/>
              <p:nvPr/>
            </p:nvSpPr>
            <p:spPr>
              <a:xfrm>
                <a:off x="2496096" y="1392817"/>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3" name="Isosceles Triangle 8">
                <a:extLst>
                  <a:ext uri="{FF2B5EF4-FFF2-40B4-BE49-F238E27FC236}">
                    <a16:creationId xmlns:a16="http://schemas.microsoft.com/office/drawing/2014/main" id="{EEDE88A0-A79F-A54C-8371-2153BBB7F0A6}"/>
                  </a:ext>
                </a:extLst>
              </p:cNvPr>
              <p:cNvSpPr/>
              <p:nvPr/>
            </p:nvSpPr>
            <p:spPr>
              <a:xfrm rot="10800000">
                <a:off x="133521" y="4048695"/>
                <a:ext cx="298115" cy="283292"/>
              </a:xfrm>
              <a:prstGeom prst="triangle">
                <a:avLst/>
              </a:prstGeom>
              <a:solidFill>
                <a:schemeClr val="bg1">
                  <a:lumMod val="8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4" name="Group 253">
                <a:extLst>
                  <a:ext uri="{FF2B5EF4-FFF2-40B4-BE49-F238E27FC236}">
                    <a16:creationId xmlns:a16="http://schemas.microsoft.com/office/drawing/2014/main" id="{A5F90780-8359-1549-9603-4D076BA02A19}"/>
                  </a:ext>
                </a:extLst>
              </p:cNvPr>
              <p:cNvGrpSpPr/>
              <p:nvPr/>
            </p:nvGrpSpPr>
            <p:grpSpPr>
              <a:xfrm>
                <a:off x="257496" y="4048695"/>
                <a:ext cx="2573519" cy="286969"/>
                <a:chOff x="928736" y="2965738"/>
                <a:chExt cx="7111942" cy="781735"/>
              </a:xfrm>
              <a:solidFill>
                <a:schemeClr val="bg1">
                  <a:lumMod val="85000"/>
                </a:schemeClr>
              </a:solidFill>
            </p:grpSpPr>
            <p:sp>
              <p:nvSpPr>
                <p:cNvPr id="393" name="Isosceles Triangle 140">
                  <a:extLst>
                    <a:ext uri="{FF2B5EF4-FFF2-40B4-BE49-F238E27FC236}">
                      <a16:creationId xmlns:a16="http://schemas.microsoft.com/office/drawing/2014/main" id="{C342D886-55A9-BE41-A983-96BCC678E4A2}"/>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Isosceles Triangle 141">
                  <a:extLst>
                    <a:ext uri="{FF2B5EF4-FFF2-40B4-BE49-F238E27FC236}">
                      <a16:creationId xmlns:a16="http://schemas.microsoft.com/office/drawing/2014/main" id="{FD015768-8FF8-1F43-B45B-82200CF3CCD7}"/>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Isosceles Triangle 142">
                  <a:extLst>
                    <a:ext uri="{FF2B5EF4-FFF2-40B4-BE49-F238E27FC236}">
                      <a16:creationId xmlns:a16="http://schemas.microsoft.com/office/drawing/2014/main" id="{883A775B-4068-E640-B853-A8DAD59B0E86}"/>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Isosceles Triangle 143">
                  <a:extLst>
                    <a:ext uri="{FF2B5EF4-FFF2-40B4-BE49-F238E27FC236}">
                      <a16:creationId xmlns:a16="http://schemas.microsoft.com/office/drawing/2014/main" id="{3EF5271E-4EC3-7B46-A1E4-AAA38A0C44C6}"/>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Isosceles Triangle 144">
                  <a:extLst>
                    <a:ext uri="{FF2B5EF4-FFF2-40B4-BE49-F238E27FC236}">
                      <a16:creationId xmlns:a16="http://schemas.microsoft.com/office/drawing/2014/main" id="{683D2B7D-C23A-5743-A44E-14E27F462CB4}"/>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Isosceles Triangle 145">
                  <a:extLst>
                    <a:ext uri="{FF2B5EF4-FFF2-40B4-BE49-F238E27FC236}">
                      <a16:creationId xmlns:a16="http://schemas.microsoft.com/office/drawing/2014/main" id="{9C63AA36-362E-3A45-827F-0ECCB0C8D2AB}"/>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Isosceles Triangle 146">
                  <a:extLst>
                    <a:ext uri="{FF2B5EF4-FFF2-40B4-BE49-F238E27FC236}">
                      <a16:creationId xmlns:a16="http://schemas.microsoft.com/office/drawing/2014/main" id="{5B49D6C4-C399-574B-B31E-F6DB6615AF88}"/>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Isosceles Triangle 147">
                  <a:extLst>
                    <a:ext uri="{FF2B5EF4-FFF2-40B4-BE49-F238E27FC236}">
                      <a16:creationId xmlns:a16="http://schemas.microsoft.com/office/drawing/2014/main" id="{7A29D585-6A79-7A44-9534-CC92CC62A3AA}"/>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Isosceles Triangle 148">
                  <a:extLst>
                    <a:ext uri="{FF2B5EF4-FFF2-40B4-BE49-F238E27FC236}">
                      <a16:creationId xmlns:a16="http://schemas.microsoft.com/office/drawing/2014/main" id="{DC48F66A-57D5-3147-BF6C-20CDFBBE722A}"/>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Isosceles Triangle 149">
                  <a:extLst>
                    <a:ext uri="{FF2B5EF4-FFF2-40B4-BE49-F238E27FC236}">
                      <a16:creationId xmlns:a16="http://schemas.microsoft.com/office/drawing/2014/main" id="{BADEED68-5603-9543-9EBF-B2B51529C49C}"/>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Isosceles Triangle 150">
                  <a:extLst>
                    <a:ext uri="{FF2B5EF4-FFF2-40B4-BE49-F238E27FC236}">
                      <a16:creationId xmlns:a16="http://schemas.microsoft.com/office/drawing/2014/main" id="{8DBD9379-5BE6-9147-84E3-84B40EACD951}"/>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Isosceles Triangle 151">
                  <a:extLst>
                    <a:ext uri="{FF2B5EF4-FFF2-40B4-BE49-F238E27FC236}">
                      <a16:creationId xmlns:a16="http://schemas.microsoft.com/office/drawing/2014/main" id="{3140F6DD-44E2-6541-B85E-0292A416881B}"/>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Isosceles Triangle 152">
                  <a:extLst>
                    <a:ext uri="{FF2B5EF4-FFF2-40B4-BE49-F238E27FC236}">
                      <a16:creationId xmlns:a16="http://schemas.microsoft.com/office/drawing/2014/main" id="{2735A926-1B71-5246-BA7C-F442A8ED1ABC}"/>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Isosceles Triangle 153">
                  <a:extLst>
                    <a:ext uri="{FF2B5EF4-FFF2-40B4-BE49-F238E27FC236}">
                      <a16:creationId xmlns:a16="http://schemas.microsoft.com/office/drawing/2014/main" id="{38F62F59-D177-C549-937A-EA901CCADA2D}"/>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Isosceles Triangle 154">
                  <a:extLst>
                    <a:ext uri="{FF2B5EF4-FFF2-40B4-BE49-F238E27FC236}">
                      <a16:creationId xmlns:a16="http://schemas.microsoft.com/office/drawing/2014/main" id="{A93B1F77-AA3A-9045-AC92-E9AFC9A328FB}"/>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Isosceles Triangle 155">
                  <a:extLst>
                    <a:ext uri="{FF2B5EF4-FFF2-40B4-BE49-F238E27FC236}">
                      <a16:creationId xmlns:a16="http://schemas.microsoft.com/office/drawing/2014/main" id="{AA851275-72F2-984E-B92F-97AEB0368598}"/>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9" name="Group 408">
                  <a:extLst>
                    <a:ext uri="{FF2B5EF4-FFF2-40B4-BE49-F238E27FC236}">
                      <a16:creationId xmlns:a16="http://schemas.microsoft.com/office/drawing/2014/main" id="{B91ABBB5-62DE-C64E-BB00-27E490AE60A2}"/>
                    </a:ext>
                  </a:extLst>
                </p:cNvPr>
                <p:cNvGrpSpPr/>
                <p:nvPr/>
              </p:nvGrpSpPr>
              <p:grpSpPr>
                <a:xfrm>
                  <a:off x="928736" y="3131306"/>
                  <a:ext cx="135162" cy="166930"/>
                  <a:chOff x="928736" y="3131306"/>
                  <a:chExt cx="135162" cy="166930"/>
                </a:xfrm>
                <a:grpFill/>
              </p:grpSpPr>
              <p:sp>
                <p:nvSpPr>
                  <p:cNvPr id="458" name="Oval 457">
                    <a:extLst>
                      <a:ext uri="{FF2B5EF4-FFF2-40B4-BE49-F238E27FC236}">
                        <a16:creationId xmlns:a16="http://schemas.microsoft.com/office/drawing/2014/main" id="{9BD6E174-BDF3-2C4C-8E53-E3D5B76DB0A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11072081-BEDD-B944-8245-6980D8608EC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0" name="Group 409">
                  <a:extLst>
                    <a:ext uri="{FF2B5EF4-FFF2-40B4-BE49-F238E27FC236}">
                      <a16:creationId xmlns:a16="http://schemas.microsoft.com/office/drawing/2014/main" id="{F0EE01B4-4EFA-6645-BCD5-C31D91002A7C}"/>
                    </a:ext>
                  </a:extLst>
                </p:cNvPr>
                <p:cNvGrpSpPr/>
                <p:nvPr/>
              </p:nvGrpSpPr>
              <p:grpSpPr>
                <a:xfrm>
                  <a:off x="1314169" y="3357764"/>
                  <a:ext cx="135162" cy="166930"/>
                  <a:chOff x="928736" y="3131306"/>
                  <a:chExt cx="135162" cy="166930"/>
                </a:xfrm>
                <a:grpFill/>
              </p:grpSpPr>
              <p:sp>
                <p:nvSpPr>
                  <p:cNvPr id="456" name="Oval 455">
                    <a:extLst>
                      <a:ext uri="{FF2B5EF4-FFF2-40B4-BE49-F238E27FC236}">
                        <a16:creationId xmlns:a16="http://schemas.microsoft.com/office/drawing/2014/main" id="{5FACDDDC-B5F0-734C-8EE4-F87677CF22B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065FEF80-75E4-FC4A-BA38-5FEA47DF7D9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1" name="Group 410">
                  <a:extLst>
                    <a:ext uri="{FF2B5EF4-FFF2-40B4-BE49-F238E27FC236}">
                      <a16:creationId xmlns:a16="http://schemas.microsoft.com/office/drawing/2014/main" id="{ED419F9B-3092-7149-A095-88768F0796B9}"/>
                    </a:ext>
                  </a:extLst>
                </p:cNvPr>
                <p:cNvGrpSpPr/>
                <p:nvPr/>
              </p:nvGrpSpPr>
              <p:grpSpPr>
                <a:xfrm>
                  <a:off x="1760972" y="3164834"/>
                  <a:ext cx="135162" cy="166930"/>
                  <a:chOff x="928736" y="3131306"/>
                  <a:chExt cx="135162" cy="166930"/>
                </a:xfrm>
                <a:grpFill/>
              </p:grpSpPr>
              <p:sp>
                <p:nvSpPr>
                  <p:cNvPr id="454" name="Oval 453">
                    <a:extLst>
                      <a:ext uri="{FF2B5EF4-FFF2-40B4-BE49-F238E27FC236}">
                        <a16:creationId xmlns:a16="http://schemas.microsoft.com/office/drawing/2014/main" id="{BF72A1C9-FD10-A548-853B-0B0E3B935FC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B40AC4B5-6D5E-CD44-82CE-5EA7642E04C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411">
                  <a:extLst>
                    <a:ext uri="{FF2B5EF4-FFF2-40B4-BE49-F238E27FC236}">
                      <a16:creationId xmlns:a16="http://schemas.microsoft.com/office/drawing/2014/main" id="{242629A8-005C-1647-98A3-A91E8A44BD05}"/>
                    </a:ext>
                  </a:extLst>
                </p:cNvPr>
                <p:cNvGrpSpPr/>
                <p:nvPr/>
              </p:nvGrpSpPr>
              <p:grpSpPr>
                <a:xfrm>
                  <a:off x="2146405" y="3391292"/>
                  <a:ext cx="135162" cy="166930"/>
                  <a:chOff x="928736" y="3131306"/>
                  <a:chExt cx="135162" cy="166930"/>
                </a:xfrm>
                <a:grpFill/>
              </p:grpSpPr>
              <p:sp>
                <p:nvSpPr>
                  <p:cNvPr id="452" name="Oval 451">
                    <a:extLst>
                      <a:ext uri="{FF2B5EF4-FFF2-40B4-BE49-F238E27FC236}">
                        <a16:creationId xmlns:a16="http://schemas.microsoft.com/office/drawing/2014/main" id="{89669524-48C7-2B49-85F6-93DDC29097B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FA6F268C-6B7E-FD43-910F-A656BA15085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3" name="Group 412">
                  <a:extLst>
                    <a:ext uri="{FF2B5EF4-FFF2-40B4-BE49-F238E27FC236}">
                      <a16:creationId xmlns:a16="http://schemas.microsoft.com/office/drawing/2014/main" id="{D7BB91C7-6DA5-654E-A1B8-ABD2843CA11E}"/>
                    </a:ext>
                  </a:extLst>
                </p:cNvPr>
                <p:cNvGrpSpPr/>
                <p:nvPr/>
              </p:nvGrpSpPr>
              <p:grpSpPr>
                <a:xfrm>
                  <a:off x="2584815" y="3147391"/>
                  <a:ext cx="135162" cy="166930"/>
                  <a:chOff x="928736" y="3131306"/>
                  <a:chExt cx="135162" cy="166930"/>
                </a:xfrm>
                <a:grpFill/>
              </p:grpSpPr>
              <p:sp>
                <p:nvSpPr>
                  <p:cNvPr id="450" name="Oval 449">
                    <a:extLst>
                      <a:ext uri="{FF2B5EF4-FFF2-40B4-BE49-F238E27FC236}">
                        <a16:creationId xmlns:a16="http://schemas.microsoft.com/office/drawing/2014/main" id="{BA5078B4-81D4-6541-ADE2-0FB9786D757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8DBB43CC-8821-B84C-8681-98644064323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4" name="Group 413">
                  <a:extLst>
                    <a:ext uri="{FF2B5EF4-FFF2-40B4-BE49-F238E27FC236}">
                      <a16:creationId xmlns:a16="http://schemas.microsoft.com/office/drawing/2014/main" id="{1CF963AF-4BE2-5844-9C21-44FA118A59FD}"/>
                    </a:ext>
                  </a:extLst>
                </p:cNvPr>
                <p:cNvGrpSpPr/>
                <p:nvPr/>
              </p:nvGrpSpPr>
              <p:grpSpPr>
                <a:xfrm>
                  <a:off x="2970248" y="3373849"/>
                  <a:ext cx="135162" cy="166930"/>
                  <a:chOff x="928736" y="3131306"/>
                  <a:chExt cx="135162" cy="166930"/>
                </a:xfrm>
                <a:grpFill/>
              </p:grpSpPr>
              <p:sp>
                <p:nvSpPr>
                  <p:cNvPr id="448" name="Oval 447">
                    <a:extLst>
                      <a:ext uri="{FF2B5EF4-FFF2-40B4-BE49-F238E27FC236}">
                        <a16:creationId xmlns:a16="http://schemas.microsoft.com/office/drawing/2014/main" id="{FF82F04C-8999-3E40-BE5C-0FE23B6A36D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5A83875B-7467-1F47-B702-977BDDEA344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5" name="Group 414">
                  <a:extLst>
                    <a:ext uri="{FF2B5EF4-FFF2-40B4-BE49-F238E27FC236}">
                      <a16:creationId xmlns:a16="http://schemas.microsoft.com/office/drawing/2014/main" id="{D4A21677-6EB1-724A-8428-C1A30B5F271F}"/>
                    </a:ext>
                  </a:extLst>
                </p:cNvPr>
                <p:cNvGrpSpPr/>
                <p:nvPr/>
              </p:nvGrpSpPr>
              <p:grpSpPr>
                <a:xfrm>
                  <a:off x="3412251" y="3140897"/>
                  <a:ext cx="135162" cy="166930"/>
                  <a:chOff x="928736" y="3131306"/>
                  <a:chExt cx="135162" cy="166930"/>
                </a:xfrm>
                <a:grpFill/>
              </p:grpSpPr>
              <p:sp>
                <p:nvSpPr>
                  <p:cNvPr id="446" name="Oval 445">
                    <a:extLst>
                      <a:ext uri="{FF2B5EF4-FFF2-40B4-BE49-F238E27FC236}">
                        <a16:creationId xmlns:a16="http://schemas.microsoft.com/office/drawing/2014/main" id="{72A6AF5D-6A9C-A147-83B1-1503A2C67B4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F19DC44-02BB-8F43-9686-0B5A7E2F0BF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6" name="Group 415">
                  <a:extLst>
                    <a:ext uri="{FF2B5EF4-FFF2-40B4-BE49-F238E27FC236}">
                      <a16:creationId xmlns:a16="http://schemas.microsoft.com/office/drawing/2014/main" id="{F2265385-995F-6B4A-9699-97B5E07282E0}"/>
                    </a:ext>
                  </a:extLst>
                </p:cNvPr>
                <p:cNvGrpSpPr/>
                <p:nvPr/>
              </p:nvGrpSpPr>
              <p:grpSpPr>
                <a:xfrm>
                  <a:off x="3797684" y="3367355"/>
                  <a:ext cx="135162" cy="166930"/>
                  <a:chOff x="928736" y="3131306"/>
                  <a:chExt cx="135162" cy="166930"/>
                </a:xfrm>
                <a:grpFill/>
              </p:grpSpPr>
              <p:sp>
                <p:nvSpPr>
                  <p:cNvPr id="444" name="Oval 443">
                    <a:extLst>
                      <a:ext uri="{FF2B5EF4-FFF2-40B4-BE49-F238E27FC236}">
                        <a16:creationId xmlns:a16="http://schemas.microsoft.com/office/drawing/2014/main" id="{A4BF650F-B577-9546-B489-87D2E95E1BC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641D300-039F-BB46-A7F6-D6B2B92C9D4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0B9C03AB-47F7-3E42-B586-06441B79987D}"/>
                    </a:ext>
                  </a:extLst>
                </p:cNvPr>
                <p:cNvGrpSpPr/>
                <p:nvPr/>
              </p:nvGrpSpPr>
              <p:grpSpPr>
                <a:xfrm>
                  <a:off x="4244487" y="3174425"/>
                  <a:ext cx="135162" cy="166930"/>
                  <a:chOff x="928736" y="3131306"/>
                  <a:chExt cx="135162" cy="166930"/>
                </a:xfrm>
                <a:grpFill/>
              </p:grpSpPr>
              <p:sp>
                <p:nvSpPr>
                  <p:cNvPr id="442" name="Oval 441">
                    <a:extLst>
                      <a:ext uri="{FF2B5EF4-FFF2-40B4-BE49-F238E27FC236}">
                        <a16:creationId xmlns:a16="http://schemas.microsoft.com/office/drawing/2014/main" id="{23085467-02D4-8747-BC7B-611D104107C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0AC89219-A0F0-2546-8D51-536574D7CD1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468BD3EE-7E51-3541-8EED-94A478D4FA92}"/>
                    </a:ext>
                  </a:extLst>
                </p:cNvPr>
                <p:cNvGrpSpPr/>
                <p:nvPr/>
              </p:nvGrpSpPr>
              <p:grpSpPr>
                <a:xfrm>
                  <a:off x="4629920" y="3400883"/>
                  <a:ext cx="135162" cy="166930"/>
                  <a:chOff x="928736" y="3131306"/>
                  <a:chExt cx="135162" cy="166930"/>
                </a:xfrm>
                <a:grpFill/>
              </p:grpSpPr>
              <p:sp>
                <p:nvSpPr>
                  <p:cNvPr id="440" name="Oval 439">
                    <a:extLst>
                      <a:ext uri="{FF2B5EF4-FFF2-40B4-BE49-F238E27FC236}">
                        <a16:creationId xmlns:a16="http://schemas.microsoft.com/office/drawing/2014/main" id="{2648BAAE-F274-5A40-8C9C-781DA805452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84D71DD0-97E7-1E48-BABB-8E4817C52B3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9" name="Group 418">
                  <a:extLst>
                    <a:ext uri="{FF2B5EF4-FFF2-40B4-BE49-F238E27FC236}">
                      <a16:creationId xmlns:a16="http://schemas.microsoft.com/office/drawing/2014/main" id="{C0221471-FFDA-4740-B0FA-154D025C3EF6}"/>
                    </a:ext>
                  </a:extLst>
                </p:cNvPr>
                <p:cNvGrpSpPr/>
                <p:nvPr/>
              </p:nvGrpSpPr>
              <p:grpSpPr>
                <a:xfrm>
                  <a:off x="5068330" y="3156982"/>
                  <a:ext cx="135162" cy="166930"/>
                  <a:chOff x="928736" y="3131306"/>
                  <a:chExt cx="135162" cy="166930"/>
                </a:xfrm>
                <a:grpFill/>
              </p:grpSpPr>
              <p:sp>
                <p:nvSpPr>
                  <p:cNvPr id="438" name="Oval 437">
                    <a:extLst>
                      <a:ext uri="{FF2B5EF4-FFF2-40B4-BE49-F238E27FC236}">
                        <a16:creationId xmlns:a16="http://schemas.microsoft.com/office/drawing/2014/main" id="{68EB3EED-7548-E442-A5ED-109D055DE19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6441876D-345C-4348-9F50-4BE8720C6A2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FC545439-0F12-5344-8D03-4E93913F96E2}"/>
                    </a:ext>
                  </a:extLst>
                </p:cNvPr>
                <p:cNvGrpSpPr/>
                <p:nvPr/>
              </p:nvGrpSpPr>
              <p:grpSpPr>
                <a:xfrm>
                  <a:off x="5453763" y="3383440"/>
                  <a:ext cx="135162" cy="166930"/>
                  <a:chOff x="928736" y="3131306"/>
                  <a:chExt cx="135162" cy="166930"/>
                </a:xfrm>
                <a:grpFill/>
              </p:grpSpPr>
              <p:sp>
                <p:nvSpPr>
                  <p:cNvPr id="436" name="Oval 435">
                    <a:extLst>
                      <a:ext uri="{FF2B5EF4-FFF2-40B4-BE49-F238E27FC236}">
                        <a16:creationId xmlns:a16="http://schemas.microsoft.com/office/drawing/2014/main" id="{723B667E-B9D0-AD42-A6D5-DFDA17CCF12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D32C3C3F-C47C-4241-AAAE-142993DF0B3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D8E17BAF-3E68-9449-9CD7-2AD0E25E7795}"/>
                    </a:ext>
                  </a:extLst>
                </p:cNvPr>
                <p:cNvGrpSpPr/>
                <p:nvPr/>
              </p:nvGrpSpPr>
              <p:grpSpPr>
                <a:xfrm>
                  <a:off x="5900168" y="3142266"/>
                  <a:ext cx="135162" cy="166930"/>
                  <a:chOff x="928736" y="3131306"/>
                  <a:chExt cx="135162" cy="166930"/>
                </a:xfrm>
                <a:grpFill/>
              </p:grpSpPr>
              <p:sp>
                <p:nvSpPr>
                  <p:cNvPr id="434" name="Oval 433">
                    <a:extLst>
                      <a:ext uri="{FF2B5EF4-FFF2-40B4-BE49-F238E27FC236}">
                        <a16:creationId xmlns:a16="http://schemas.microsoft.com/office/drawing/2014/main" id="{DF2B7C9C-C543-234F-AAA6-AE6DEFE4441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928E03BB-84C4-CC45-B7DC-C0F0434F4B2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2" name="Group 421">
                  <a:extLst>
                    <a:ext uri="{FF2B5EF4-FFF2-40B4-BE49-F238E27FC236}">
                      <a16:creationId xmlns:a16="http://schemas.microsoft.com/office/drawing/2014/main" id="{964D6498-2105-924F-90CB-B2AF9342CFBB}"/>
                    </a:ext>
                  </a:extLst>
                </p:cNvPr>
                <p:cNvGrpSpPr/>
                <p:nvPr/>
              </p:nvGrpSpPr>
              <p:grpSpPr>
                <a:xfrm>
                  <a:off x="6285601" y="3368724"/>
                  <a:ext cx="135162" cy="166930"/>
                  <a:chOff x="928736" y="3131306"/>
                  <a:chExt cx="135162" cy="166930"/>
                </a:xfrm>
                <a:grpFill/>
              </p:grpSpPr>
              <p:sp>
                <p:nvSpPr>
                  <p:cNvPr id="432" name="Oval 431">
                    <a:extLst>
                      <a:ext uri="{FF2B5EF4-FFF2-40B4-BE49-F238E27FC236}">
                        <a16:creationId xmlns:a16="http://schemas.microsoft.com/office/drawing/2014/main" id="{A35CA458-6419-1546-8D7D-7518F162B7B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0A63CB5D-3AE6-1742-848B-FFE6E8D21B1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3" name="Group 422">
                  <a:extLst>
                    <a:ext uri="{FF2B5EF4-FFF2-40B4-BE49-F238E27FC236}">
                      <a16:creationId xmlns:a16="http://schemas.microsoft.com/office/drawing/2014/main" id="{F22C88C8-0801-FE41-B7DB-8AED034EB22D}"/>
                    </a:ext>
                  </a:extLst>
                </p:cNvPr>
                <p:cNvGrpSpPr/>
                <p:nvPr/>
              </p:nvGrpSpPr>
              <p:grpSpPr>
                <a:xfrm>
                  <a:off x="6732404" y="3175794"/>
                  <a:ext cx="135162" cy="166930"/>
                  <a:chOff x="928736" y="3131306"/>
                  <a:chExt cx="135162" cy="166930"/>
                </a:xfrm>
                <a:grpFill/>
              </p:grpSpPr>
              <p:sp>
                <p:nvSpPr>
                  <p:cNvPr id="430" name="Oval 429">
                    <a:extLst>
                      <a:ext uri="{FF2B5EF4-FFF2-40B4-BE49-F238E27FC236}">
                        <a16:creationId xmlns:a16="http://schemas.microsoft.com/office/drawing/2014/main" id="{6751A6E2-614F-B448-9E7C-4FD8D56140A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4CA8EB5-2326-6D46-A4E9-B8AF2E2DF91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4" name="Group 423">
                  <a:extLst>
                    <a:ext uri="{FF2B5EF4-FFF2-40B4-BE49-F238E27FC236}">
                      <a16:creationId xmlns:a16="http://schemas.microsoft.com/office/drawing/2014/main" id="{CAFE0AE0-CD9D-9C40-9F3F-8E3D33E3F35F}"/>
                    </a:ext>
                  </a:extLst>
                </p:cNvPr>
                <p:cNvGrpSpPr/>
                <p:nvPr/>
              </p:nvGrpSpPr>
              <p:grpSpPr>
                <a:xfrm>
                  <a:off x="7117837" y="3402252"/>
                  <a:ext cx="135162" cy="166930"/>
                  <a:chOff x="928736" y="3131306"/>
                  <a:chExt cx="135162" cy="166930"/>
                </a:xfrm>
                <a:grpFill/>
              </p:grpSpPr>
              <p:sp>
                <p:nvSpPr>
                  <p:cNvPr id="428" name="Oval 427">
                    <a:extLst>
                      <a:ext uri="{FF2B5EF4-FFF2-40B4-BE49-F238E27FC236}">
                        <a16:creationId xmlns:a16="http://schemas.microsoft.com/office/drawing/2014/main" id="{91EE040F-69B8-3D4D-8AEC-54BCB536C55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4D10EED1-259C-394A-BCE9-5F0DE238E83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5" name="Group 424">
                  <a:extLst>
                    <a:ext uri="{FF2B5EF4-FFF2-40B4-BE49-F238E27FC236}">
                      <a16:creationId xmlns:a16="http://schemas.microsoft.com/office/drawing/2014/main" id="{2FDAC9D9-7741-5249-B623-F6231451A922}"/>
                    </a:ext>
                  </a:extLst>
                </p:cNvPr>
                <p:cNvGrpSpPr/>
                <p:nvPr/>
              </p:nvGrpSpPr>
              <p:grpSpPr>
                <a:xfrm>
                  <a:off x="7556247" y="3158351"/>
                  <a:ext cx="135162" cy="166930"/>
                  <a:chOff x="928736" y="3131306"/>
                  <a:chExt cx="135162" cy="166930"/>
                </a:xfrm>
                <a:grpFill/>
              </p:grpSpPr>
              <p:sp>
                <p:nvSpPr>
                  <p:cNvPr id="426" name="Oval 425">
                    <a:extLst>
                      <a:ext uri="{FF2B5EF4-FFF2-40B4-BE49-F238E27FC236}">
                        <a16:creationId xmlns:a16="http://schemas.microsoft.com/office/drawing/2014/main" id="{48029788-308B-B04C-86F6-A6B1B6C46AC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2077ECE4-F637-4643-BBBC-4BD37160575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5" name="Group 254">
                <a:extLst>
                  <a:ext uri="{FF2B5EF4-FFF2-40B4-BE49-F238E27FC236}">
                    <a16:creationId xmlns:a16="http://schemas.microsoft.com/office/drawing/2014/main" id="{35E4A290-791F-B343-9010-FE1E0EE1ADE3}"/>
                  </a:ext>
                </a:extLst>
              </p:cNvPr>
              <p:cNvGrpSpPr/>
              <p:nvPr/>
            </p:nvGrpSpPr>
            <p:grpSpPr>
              <a:xfrm>
                <a:off x="42485" y="4360196"/>
                <a:ext cx="2548437" cy="286969"/>
                <a:chOff x="998049" y="2965738"/>
                <a:chExt cx="7042629" cy="781735"/>
              </a:xfrm>
              <a:solidFill>
                <a:schemeClr val="bg1">
                  <a:lumMod val="85000"/>
                </a:schemeClr>
              </a:solidFill>
            </p:grpSpPr>
            <p:sp>
              <p:nvSpPr>
                <p:cNvPr id="329" name="Isosceles Triangle 76">
                  <a:extLst>
                    <a:ext uri="{FF2B5EF4-FFF2-40B4-BE49-F238E27FC236}">
                      <a16:creationId xmlns:a16="http://schemas.microsoft.com/office/drawing/2014/main" id="{547C4690-804D-B541-9AE9-7A15A8D4F8E6}"/>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Isosceles Triangle 77">
                  <a:extLst>
                    <a:ext uri="{FF2B5EF4-FFF2-40B4-BE49-F238E27FC236}">
                      <a16:creationId xmlns:a16="http://schemas.microsoft.com/office/drawing/2014/main" id="{7DECBBB0-DF86-EF44-8847-309D673F6C93}"/>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Isosceles Triangle 78">
                  <a:extLst>
                    <a:ext uri="{FF2B5EF4-FFF2-40B4-BE49-F238E27FC236}">
                      <a16:creationId xmlns:a16="http://schemas.microsoft.com/office/drawing/2014/main" id="{3284D217-98AA-1740-9BDE-6EDB713B5BFD}"/>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Isosceles Triangle 79">
                  <a:extLst>
                    <a:ext uri="{FF2B5EF4-FFF2-40B4-BE49-F238E27FC236}">
                      <a16:creationId xmlns:a16="http://schemas.microsoft.com/office/drawing/2014/main" id="{5819DBD4-3476-A14B-9682-190E25A0A8E1}"/>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Isosceles Triangle 80">
                  <a:extLst>
                    <a:ext uri="{FF2B5EF4-FFF2-40B4-BE49-F238E27FC236}">
                      <a16:creationId xmlns:a16="http://schemas.microsoft.com/office/drawing/2014/main" id="{8F06B2BD-73CF-7847-A80E-4F1BD6FE6D80}"/>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Isosceles Triangle 81">
                  <a:extLst>
                    <a:ext uri="{FF2B5EF4-FFF2-40B4-BE49-F238E27FC236}">
                      <a16:creationId xmlns:a16="http://schemas.microsoft.com/office/drawing/2014/main" id="{F1678A9E-558F-5747-A298-49A3BBFAE1E7}"/>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Isosceles Triangle 82">
                  <a:extLst>
                    <a:ext uri="{FF2B5EF4-FFF2-40B4-BE49-F238E27FC236}">
                      <a16:creationId xmlns:a16="http://schemas.microsoft.com/office/drawing/2014/main" id="{7D173A2A-94BD-374D-AB4B-13D5A150B946}"/>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Isosceles Triangle 83">
                  <a:extLst>
                    <a:ext uri="{FF2B5EF4-FFF2-40B4-BE49-F238E27FC236}">
                      <a16:creationId xmlns:a16="http://schemas.microsoft.com/office/drawing/2014/main" id="{0152DBDC-2906-E044-B0B4-61C147C047D7}"/>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Isosceles Triangle 84">
                  <a:extLst>
                    <a:ext uri="{FF2B5EF4-FFF2-40B4-BE49-F238E27FC236}">
                      <a16:creationId xmlns:a16="http://schemas.microsoft.com/office/drawing/2014/main" id="{42D1ECD6-4352-D545-BE2A-4E1C7E4BC596}"/>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Isosceles Triangle 85">
                  <a:extLst>
                    <a:ext uri="{FF2B5EF4-FFF2-40B4-BE49-F238E27FC236}">
                      <a16:creationId xmlns:a16="http://schemas.microsoft.com/office/drawing/2014/main" id="{108B0552-3DDE-644B-ADA0-EFB65798A5B6}"/>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Isosceles Triangle 86">
                  <a:extLst>
                    <a:ext uri="{FF2B5EF4-FFF2-40B4-BE49-F238E27FC236}">
                      <a16:creationId xmlns:a16="http://schemas.microsoft.com/office/drawing/2014/main" id="{C6026941-0CE9-4949-8B4C-308D6D4683F0}"/>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Isosceles Triangle 87">
                  <a:extLst>
                    <a:ext uri="{FF2B5EF4-FFF2-40B4-BE49-F238E27FC236}">
                      <a16:creationId xmlns:a16="http://schemas.microsoft.com/office/drawing/2014/main" id="{6C480EA3-D5D2-4C4B-B466-AF7911D017C4}"/>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Isosceles Triangle 88">
                  <a:extLst>
                    <a:ext uri="{FF2B5EF4-FFF2-40B4-BE49-F238E27FC236}">
                      <a16:creationId xmlns:a16="http://schemas.microsoft.com/office/drawing/2014/main" id="{D04226D7-0863-9343-BEDB-EF4E3AD6FF0C}"/>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Isosceles Triangle 89">
                  <a:extLst>
                    <a:ext uri="{FF2B5EF4-FFF2-40B4-BE49-F238E27FC236}">
                      <a16:creationId xmlns:a16="http://schemas.microsoft.com/office/drawing/2014/main" id="{E7D7020D-910F-7B4B-AA7B-BE4314FDA727}"/>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Isosceles Triangle 90">
                  <a:extLst>
                    <a:ext uri="{FF2B5EF4-FFF2-40B4-BE49-F238E27FC236}">
                      <a16:creationId xmlns:a16="http://schemas.microsoft.com/office/drawing/2014/main" id="{7DD8430C-FF4E-7046-B57A-4428F3EDF8D9}"/>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Isosceles Triangle 91">
                  <a:extLst>
                    <a:ext uri="{FF2B5EF4-FFF2-40B4-BE49-F238E27FC236}">
                      <a16:creationId xmlns:a16="http://schemas.microsoft.com/office/drawing/2014/main" id="{943EAA0F-984F-CB4C-A2DD-A6EEF89A85ED}"/>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5" name="Group 344">
                  <a:extLst>
                    <a:ext uri="{FF2B5EF4-FFF2-40B4-BE49-F238E27FC236}">
                      <a16:creationId xmlns:a16="http://schemas.microsoft.com/office/drawing/2014/main" id="{560C1FA4-F680-EF4F-9980-51F7F8398C3C}"/>
                    </a:ext>
                  </a:extLst>
                </p:cNvPr>
                <p:cNvGrpSpPr/>
                <p:nvPr/>
              </p:nvGrpSpPr>
              <p:grpSpPr>
                <a:xfrm>
                  <a:off x="1314169" y="3357764"/>
                  <a:ext cx="135162" cy="166930"/>
                  <a:chOff x="928736" y="3131306"/>
                  <a:chExt cx="135162" cy="166930"/>
                </a:xfrm>
                <a:grpFill/>
              </p:grpSpPr>
              <p:sp>
                <p:nvSpPr>
                  <p:cNvPr id="391" name="Oval 390">
                    <a:extLst>
                      <a:ext uri="{FF2B5EF4-FFF2-40B4-BE49-F238E27FC236}">
                        <a16:creationId xmlns:a16="http://schemas.microsoft.com/office/drawing/2014/main" id="{9624E72F-0999-3445-B1FF-336BD7CE182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52BC5F54-39EF-7747-9E0E-C19EB25A3BF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6" name="Group 345">
                  <a:extLst>
                    <a:ext uri="{FF2B5EF4-FFF2-40B4-BE49-F238E27FC236}">
                      <a16:creationId xmlns:a16="http://schemas.microsoft.com/office/drawing/2014/main" id="{C2B937DF-C73A-9F4B-B681-25EDCED5CB1D}"/>
                    </a:ext>
                  </a:extLst>
                </p:cNvPr>
                <p:cNvGrpSpPr/>
                <p:nvPr/>
              </p:nvGrpSpPr>
              <p:grpSpPr>
                <a:xfrm>
                  <a:off x="1760972" y="3164834"/>
                  <a:ext cx="135162" cy="166930"/>
                  <a:chOff x="928736" y="3131306"/>
                  <a:chExt cx="135162" cy="166930"/>
                </a:xfrm>
                <a:grpFill/>
              </p:grpSpPr>
              <p:sp>
                <p:nvSpPr>
                  <p:cNvPr id="389" name="Oval 388">
                    <a:extLst>
                      <a:ext uri="{FF2B5EF4-FFF2-40B4-BE49-F238E27FC236}">
                        <a16:creationId xmlns:a16="http://schemas.microsoft.com/office/drawing/2014/main" id="{7B77A49C-9D29-9441-A794-C3CBFFC8B6B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C5E8078A-4B41-D546-A32A-CFF58B2C9C5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7" name="Group 346">
                  <a:extLst>
                    <a:ext uri="{FF2B5EF4-FFF2-40B4-BE49-F238E27FC236}">
                      <a16:creationId xmlns:a16="http://schemas.microsoft.com/office/drawing/2014/main" id="{9138A44D-0655-8A44-8B57-83B77A2F139F}"/>
                    </a:ext>
                  </a:extLst>
                </p:cNvPr>
                <p:cNvGrpSpPr/>
                <p:nvPr/>
              </p:nvGrpSpPr>
              <p:grpSpPr>
                <a:xfrm>
                  <a:off x="2146405" y="3391292"/>
                  <a:ext cx="135162" cy="166930"/>
                  <a:chOff x="928736" y="3131306"/>
                  <a:chExt cx="135162" cy="166930"/>
                </a:xfrm>
                <a:grpFill/>
              </p:grpSpPr>
              <p:sp>
                <p:nvSpPr>
                  <p:cNvPr id="387" name="Oval 386">
                    <a:extLst>
                      <a:ext uri="{FF2B5EF4-FFF2-40B4-BE49-F238E27FC236}">
                        <a16:creationId xmlns:a16="http://schemas.microsoft.com/office/drawing/2014/main" id="{5E82AEAA-BF68-BF42-89E2-D034DDDAC76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9C17C093-5242-8E44-A6B0-47F30B8ACAA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8" name="Group 347">
                  <a:extLst>
                    <a:ext uri="{FF2B5EF4-FFF2-40B4-BE49-F238E27FC236}">
                      <a16:creationId xmlns:a16="http://schemas.microsoft.com/office/drawing/2014/main" id="{E6D3FA81-ED0E-2649-8F2C-00B44FBD2643}"/>
                    </a:ext>
                  </a:extLst>
                </p:cNvPr>
                <p:cNvGrpSpPr/>
                <p:nvPr/>
              </p:nvGrpSpPr>
              <p:grpSpPr>
                <a:xfrm>
                  <a:off x="2584815" y="3147391"/>
                  <a:ext cx="135162" cy="166930"/>
                  <a:chOff x="928736" y="3131306"/>
                  <a:chExt cx="135162" cy="166930"/>
                </a:xfrm>
                <a:grpFill/>
              </p:grpSpPr>
              <p:sp>
                <p:nvSpPr>
                  <p:cNvPr id="385" name="Oval 384">
                    <a:extLst>
                      <a:ext uri="{FF2B5EF4-FFF2-40B4-BE49-F238E27FC236}">
                        <a16:creationId xmlns:a16="http://schemas.microsoft.com/office/drawing/2014/main" id="{C1C34F0C-5C55-924F-A99C-E9AA394DFFD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C126920A-9609-B34B-A27E-961F02CF210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9" name="Group 348">
                  <a:extLst>
                    <a:ext uri="{FF2B5EF4-FFF2-40B4-BE49-F238E27FC236}">
                      <a16:creationId xmlns:a16="http://schemas.microsoft.com/office/drawing/2014/main" id="{40EB5EF7-ACBD-2942-8ECD-1B2E87F844FB}"/>
                    </a:ext>
                  </a:extLst>
                </p:cNvPr>
                <p:cNvGrpSpPr/>
                <p:nvPr/>
              </p:nvGrpSpPr>
              <p:grpSpPr>
                <a:xfrm>
                  <a:off x="2970248" y="3373849"/>
                  <a:ext cx="135162" cy="166930"/>
                  <a:chOff x="928736" y="3131306"/>
                  <a:chExt cx="135162" cy="166930"/>
                </a:xfrm>
                <a:grpFill/>
              </p:grpSpPr>
              <p:sp>
                <p:nvSpPr>
                  <p:cNvPr id="383" name="Oval 382">
                    <a:extLst>
                      <a:ext uri="{FF2B5EF4-FFF2-40B4-BE49-F238E27FC236}">
                        <a16:creationId xmlns:a16="http://schemas.microsoft.com/office/drawing/2014/main" id="{5F3214D9-2D05-BC4E-9B47-1DA09150A3D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0A667ACD-AB2E-B94A-92DE-0D019A7CA17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0" name="Group 349">
                  <a:extLst>
                    <a:ext uri="{FF2B5EF4-FFF2-40B4-BE49-F238E27FC236}">
                      <a16:creationId xmlns:a16="http://schemas.microsoft.com/office/drawing/2014/main" id="{3CF35D6D-DF94-1941-ABF0-AC818CD7592E}"/>
                    </a:ext>
                  </a:extLst>
                </p:cNvPr>
                <p:cNvGrpSpPr/>
                <p:nvPr/>
              </p:nvGrpSpPr>
              <p:grpSpPr>
                <a:xfrm>
                  <a:off x="3412251" y="3140897"/>
                  <a:ext cx="135162" cy="166930"/>
                  <a:chOff x="928736" y="3131306"/>
                  <a:chExt cx="135162" cy="166930"/>
                </a:xfrm>
                <a:grpFill/>
              </p:grpSpPr>
              <p:sp>
                <p:nvSpPr>
                  <p:cNvPr id="381" name="Oval 380">
                    <a:extLst>
                      <a:ext uri="{FF2B5EF4-FFF2-40B4-BE49-F238E27FC236}">
                        <a16:creationId xmlns:a16="http://schemas.microsoft.com/office/drawing/2014/main" id="{ABAE7B6D-48D6-A34E-B4CE-8DF37EF1451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0FAA0526-F7B5-1942-AC31-3B972B3F036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1" name="Group 350">
                  <a:extLst>
                    <a:ext uri="{FF2B5EF4-FFF2-40B4-BE49-F238E27FC236}">
                      <a16:creationId xmlns:a16="http://schemas.microsoft.com/office/drawing/2014/main" id="{5405048B-FC98-B64F-AA6F-DF7405912E40}"/>
                    </a:ext>
                  </a:extLst>
                </p:cNvPr>
                <p:cNvGrpSpPr/>
                <p:nvPr/>
              </p:nvGrpSpPr>
              <p:grpSpPr>
                <a:xfrm>
                  <a:off x="3797684" y="3367355"/>
                  <a:ext cx="135162" cy="166930"/>
                  <a:chOff x="928736" y="3131306"/>
                  <a:chExt cx="135162" cy="166930"/>
                </a:xfrm>
                <a:grpFill/>
              </p:grpSpPr>
              <p:sp>
                <p:nvSpPr>
                  <p:cNvPr id="379" name="Oval 378">
                    <a:extLst>
                      <a:ext uri="{FF2B5EF4-FFF2-40B4-BE49-F238E27FC236}">
                        <a16:creationId xmlns:a16="http://schemas.microsoft.com/office/drawing/2014/main" id="{DF2CBB63-5EC9-E64A-9EE0-76204E02FB8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DDA3BECC-6E1F-7F4F-B5C9-9250B05C927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2" name="Group 351">
                  <a:extLst>
                    <a:ext uri="{FF2B5EF4-FFF2-40B4-BE49-F238E27FC236}">
                      <a16:creationId xmlns:a16="http://schemas.microsoft.com/office/drawing/2014/main" id="{75C93F25-5C52-5E4A-82B8-844977B75647}"/>
                    </a:ext>
                  </a:extLst>
                </p:cNvPr>
                <p:cNvGrpSpPr/>
                <p:nvPr/>
              </p:nvGrpSpPr>
              <p:grpSpPr>
                <a:xfrm>
                  <a:off x="4244487" y="3174425"/>
                  <a:ext cx="135162" cy="166930"/>
                  <a:chOff x="928736" y="3131306"/>
                  <a:chExt cx="135162" cy="166930"/>
                </a:xfrm>
                <a:grpFill/>
              </p:grpSpPr>
              <p:sp>
                <p:nvSpPr>
                  <p:cNvPr id="377" name="Oval 376">
                    <a:extLst>
                      <a:ext uri="{FF2B5EF4-FFF2-40B4-BE49-F238E27FC236}">
                        <a16:creationId xmlns:a16="http://schemas.microsoft.com/office/drawing/2014/main" id="{A93EE1D6-C25D-AA4E-9F53-025705FBC05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70499CDC-B3A6-D045-B885-DA7BFC77988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3" name="Group 352">
                  <a:extLst>
                    <a:ext uri="{FF2B5EF4-FFF2-40B4-BE49-F238E27FC236}">
                      <a16:creationId xmlns:a16="http://schemas.microsoft.com/office/drawing/2014/main" id="{AA9B5857-8121-D04B-B33B-1169C0F54F11}"/>
                    </a:ext>
                  </a:extLst>
                </p:cNvPr>
                <p:cNvGrpSpPr/>
                <p:nvPr/>
              </p:nvGrpSpPr>
              <p:grpSpPr>
                <a:xfrm>
                  <a:off x="4629920" y="3400883"/>
                  <a:ext cx="135162" cy="166930"/>
                  <a:chOff x="928736" y="3131306"/>
                  <a:chExt cx="135162" cy="166930"/>
                </a:xfrm>
                <a:grpFill/>
              </p:grpSpPr>
              <p:sp>
                <p:nvSpPr>
                  <p:cNvPr id="375" name="Oval 374">
                    <a:extLst>
                      <a:ext uri="{FF2B5EF4-FFF2-40B4-BE49-F238E27FC236}">
                        <a16:creationId xmlns:a16="http://schemas.microsoft.com/office/drawing/2014/main" id="{C6923732-BE0A-8849-A49C-BC1ABEB28AA7}"/>
                      </a:ext>
                    </a:extLst>
                  </p:cNvPr>
                  <p:cNvSpPr/>
                  <p:nvPr/>
                </p:nvSpPr>
                <p:spPr>
                  <a:xfrm flipH="1">
                    <a:off x="928736" y="3131306"/>
                    <a:ext cx="135162" cy="16693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114E9599-1017-454D-A15C-AAF01AFD8E8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4" name="Group 353">
                  <a:extLst>
                    <a:ext uri="{FF2B5EF4-FFF2-40B4-BE49-F238E27FC236}">
                      <a16:creationId xmlns:a16="http://schemas.microsoft.com/office/drawing/2014/main" id="{6A1266CC-2988-2949-89D0-82BCFD1395E0}"/>
                    </a:ext>
                  </a:extLst>
                </p:cNvPr>
                <p:cNvGrpSpPr/>
                <p:nvPr/>
              </p:nvGrpSpPr>
              <p:grpSpPr>
                <a:xfrm>
                  <a:off x="5068330" y="3156982"/>
                  <a:ext cx="135162" cy="166930"/>
                  <a:chOff x="928736" y="3131306"/>
                  <a:chExt cx="135162" cy="166930"/>
                </a:xfrm>
                <a:grpFill/>
              </p:grpSpPr>
              <p:sp>
                <p:nvSpPr>
                  <p:cNvPr id="373" name="Oval 372">
                    <a:extLst>
                      <a:ext uri="{FF2B5EF4-FFF2-40B4-BE49-F238E27FC236}">
                        <a16:creationId xmlns:a16="http://schemas.microsoft.com/office/drawing/2014/main" id="{7E4AD195-5AD1-8041-86BB-9BF9B1B8A84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EE2ADB8E-6227-E440-9A99-68D94037820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5" name="Group 354">
                  <a:extLst>
                    <a:ext uri="{FF2B5EF4-FFF2-40B4-BE49-F238E27FC236}">
                      <a16:creationId xmlns:a16="http://schemas.microsoft.com/office/drawing/2014/main" id="{CD0A7978-C113-734D-8892-3319F8586EA8}"/>
                    </a:ext>
                  </a:extLst>
                </p:cNvPr>
                <p:cNvGrpSpPr/>
                <p:nvPr/>
              </p:nvGrpSpPr>
              <p:grpSpPr>
                <a:xfrm>
                  <a:off x="5453763" y="3383440"/>
                  <a:ext cx="135162" cy="166930"/>
                  <a:chOff x="928736" y="3131306"/>
                  <a:chExt cx="135162" cy="166930"/>
                </a:xfrm>
                <a:grpFill/>
              </p:grpSpPr>
              <p:sp>
                <p:nvSpPr>
                  <p:cNvPr id="371" name="Oval 370">
                    <a:extLst>
                      <a:ext uri="{FF2B5EF4-FFF2-40B4-BE49-F238E27FC236}">
                        <a16:creationId xmlns:a16="http://schemas.microsoft.com/office/drawing/2014/main" id="{BEC783EF-B061-C847-AD10-194483C0F5A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C88289E3-6F77-D342-8CAF-58BB2CD61E1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6" name="Group 355">
                  <a:extLst>
                    <a:ext uri="{FF2B5EF4-FFF2-40B4-BE49-F238E27FC236}">
                      <a16:creationId xmlns:a16="http://schemas.microsoft.com/office/drawing/2014/main" id="{06D9437B-9673-1240-BD9C-4AED99A29FBE}"/>
                    </a:ext>
                  </a:extLst>
                </p:cNvPr>
                <p:cNvGrpSpPr/>
                <p:nvPr/>
              </p:nvGrpSpPr>
              <p:grpSpPr>
                <a:xfrm>
                  <a:off x="5900168" y="3142266"/>
                  <a:ext cx="135162" cy="166930"/>
                  <a:chOff x="928736" y="3131306"/>
                  <a:chExt cx="135162" cy="166930"/>
                </a:xfrm>
                <a:grpFill/>
              </p:grpSpPr>
              <p:sp>
                <p:nvSpPr>
                  <p:cNvPr id="369" name="Oval 368">
                    <a:extLst>
                      <a:ext uri="{FF2B5EF4-FFF2-40B4-BE49-F238E27FC236}">
                        <a16:creationId xmlns:a16="http://schemas.microsoft.com/office/drawing/2014/main" id="{895DCFBC-4C34-3640-8F9F-3A0ACB12069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42C7FF6E-5D60-664A-982F-4FE02CE10F4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7" name="Group 356">
                  <a:extLst>
                    <a:ext uri="{FF2B5EF4-FFF2-40B4-BE49-F238E27FC236}">
                      <a16:creationId xmlns:a16="http://schemas.microsoft.com/office/drawing/2014/main" id="{A981C196-96C9-B64D-90D7-C7E04619BF87}"/>
                    </a:ext>
                  </a:extLst>
                </p:cNvPr>
                <p:cNvGrpSpPr/>
                <p:nvPr/>
              </p:nvGrpSpPr>
              <p:grpSpPr>
                <a:xfrm>
                  <a:off x="6285601" y="3368724"/>
                  <a:ext cx="135162" cy="166930"/>
                  <a:chOff x="928736" y="3131306"/>
                  <a:chExt cx="135162" cy="166930"/>
                </a:xfrm>
                <a:grpFill/>
              </p:grpSpPr>
              <p:sp>
                <p:nvSpPr>
                  <p:cNvPr id="367" name="Oval 366">
                    <a:extLst>
                      <a:ext uri="{FF2B5EF4-FFF2-40B4-BE49-F238E27FC236}">
                        <a16:creationId xmlns:a16="http://schemas.microsoft.com/office/drawing/2014/main" id="{92D9CD9E-FEB8-7D43-B131-45395C6423D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CED0EC32-DD0D-614A-A2EE-58455C3F661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8" name="Group 357">
                  <a:extLst>
                    <a:ext uri="{FF2B5EF4-FFF2-40B4-BE49-F238E27FC236}">
                      <a16:creationId xmlns:a16="http://schemas.microsoft.com/office/drawing/2014/main" id="{1437234D-346A-3948-A446-9E94FF4A421E}"/>
                    </a:ext>
                  </a:extLst>
                </p:cNvPr>
                <p:cNvGrpSpPr/>
                <p:nvPr/>
              </p:nvGrpSpPr>
              <p:grpSpPr>
                <a:xfrm>
                  <a:off x="6732404" y="3175794"/>
                  <a:ext cx="135162" cy="166930"/>
                  <a:chOff x="928736" y="3131306"/>
                  <a:chExt cx="135162" cy="166930"/>
                </a:xfrm>
                <a:grpFill/>
              </p:grpSpPr>
              <p:sp>
                <p:nvSpPr>
                  <p:cNvPr id="365" name="Oval 364">
                    <a:extLst>
                      <a:ext uri="{FF2B5EF4-FFF2-40B4-BE49-F238E27FC236}">
                        <a16:creationId xmlns:a16="http://schemas.microsoft.com/office/drawing/2014/main" id="{D171EA80-8FC8-B84F-84D7-631DD6F9A2C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C44A528E-9F42-B740-840F-4CEBFFEF6B5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9" name="Group 358">
                  <a:extLst>
                    <a:ext uri="{FF2B5EF4-FFF2-40B4-BE49-F238E27FC236}">
                      <a16:creationId xmlns:a16="http://schemas.microsoft.com/office/drawing/2014/main" id="{D6242FB2-C5BC-0B44-A981-0C8BB13ED156}"/>
                    </a:ext>
                  </a:extLst>
                </p:cNvPr>
                <p:cNvGrpSpPr/>
                <p:nvPr/>
              </p:nvGrpSpPr>
              <p:grpSpPr>
                <a:xfrm>
                  <a:off x="7117837" y="3402252"/>
                  <a:ext cx="135162" cy="166930"/>
                  <a:chOff x="928736" y="3131306"/>
                  <a:chExt cx="135162" cy="166930"/>
                </a:xfrm>
                <a:grpFill/>
              </p:grpSpPr>
              <p:sp>
                <p:nvSpPr>
                  <p:cNvPr id="363" name="Oval 362">
                    <a:extLst>
                      <a:ext uri="{FF2B5EF4-FFF2-40B4-BE49-F238E27FC236}">
                        <a16:creationId xmlns:a16="http://schemas.microsoft.com/office/drawing/2014/main" id="{79680A60-1551-5B4B-A9BD-523B19A93B8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1A54C320-FD3D-8F47-99CB-51951560910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0" name="Group 359">
                  <a:extLst>
                    <a:ext uri="{FF2B5EF4-FFF2-40B4-BE49-F238E27FC236}">
                      <a16:creationId xmlns:a16="http://schemas.microsoft.com/office/drawing/2014/main" id="{173B529F-CC29-9E47-94A8-EDAC8487AF54}"/>
                    </a:ext>
                  </a:extLst>
                </p:cNvPr>
                <p:cNvGrpSpPr/>
                <p:nvPr/>
              </p:nvGrpSpPr>
              <p:grpSpPr>
                <a:xfrm>
                  <a:off x="7556247" y="3158351"/>
                  <a:ext cx="135162" cy="166930"/>
                  <a:chOff x="928736" y="3131306"/>
                  <a:chExt cx="135162" cy="166930"/>
                </a:xfrm>
                <a:grpFill/>
              </p:grpSpPr>
              <p:sp>
                <p:nvSpPr>
                  <p:cNvPr id="361" name="Oval 360">
                    <a:extLst>
                      <a:ext uri="{FF2B5EF4-FFF2-40B4-BE49-F238E27FC236}">
                        <a16:creationId xmlns:a16="http://schemas.microsoft.com/office/drawing/2014/main" id="{14A0B91F-9548-CF4B-AEAD-38B9D2DAB30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F315355F-75D7-3D45-B1C7-B4832381B11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6" name="Group 255">
                <a:extLst>
                  <a:ext uri="{FF2B5EF4-FFF2-40B4-BE49-F238E27FC236}">
                    <a16:creationId xmlns:a16="http://schemas.microsoft.com/office/drawing/2014/main" id="{0C45DE53-9674-6143-BC32-521A168C1263}"/>
                  </a:ext>
                </a:extLst>
              </p:cNvPr>
              <p:cNvGrpSpPr/>
              <p:nvPr/>
            </p:nvGrpSpPr>
            <p:grpSpPr>
              <a:xfrm>
                <a:off x="228685" y="3738580"/>
                <a:ext cx="2548437" cy="286969"/>
                <a:chOff x="998049" y="2965738"/>
                <a:chExt cx="7042629" cy="781735"/>
              </a:xfrm>
              <a:solidFill>
                <a:schemeClr val="bg1">
                  <a:lumMod val="85000"/>
                </a:schemeClr>
              </a:solidFill>
            </p:grpSpPr>
            <p:sp>
              <p:nvSpPr>
                <p:cNvPr id="265" name="Isosceles Triangle 12">
                  <a:extLst>
                    <a:ext uri="{FF2B5EF4-FFF2-40B4-BE49-F238E27FC236}">
                      <a16:creationId xmlns:a16="http://schemas.microsoft.com/office/drawing/2014/main" id="{22475559-4EDC-CA4A-85D9-601362C4E7A6}"/>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Isosceles Triangle 13">
                  <a:extLst>
                    <a:ext uri="{FF2B5EF4-FFF2-40B4-BE49-F238E27FC236}">
                      <a16:creationId xmlns:a16="http://schemas.microsoft.com/office/drawing/2014/main" id="{A97201CA-5D3B-9545-A474-A2109F699136}"/>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Isosceles Triangle 14">
                  <a:extLst>
                    <a:ext uri="{FF2B5EF4-FFF2-40B4-BE49-F238E27FC236}">
                      <a16:creationId xmlns:a16="http://schemas.microsoft.com/office/drawing/2014/main" id="{E2D2BEE2-BC7E-7F4C-A93E-6B569AF1AFF0}"/>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Isosceles Triangle 15">
                  <a:extLst>
                    <a:ext uri="{FF2B5EF4-FFF2-40B4-BE49-F238E27FC236}">
                      <a16:creationId xmlns:a16="http://schemas.microsoft.com/office/drawing/2014/main" id="{79416A2D-0098-7548-9F44-1DD116CAFDFD}"/>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Isosceles Triangle 16">
                  <a:extLst>
                    <a:ext uri="{FF2B5EF4-FFF2-40B4-BE49-F238E27FC236}">
                      <a16:creationId xmlns:a16="http://schemas.microsoft.com/office/drawing/2014/main" id="{E4E06023-00B9-EA4F-8B11-0742150166A2}"/>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Isosceles Triangle 17">
                  <a:extLst>
                    <a:ext uri="{FF2B5EF4-FFF2-40B4-BE49-F238E27FC236}">
                      <a16:creationId xmlns:a16="http://schemas.microsoft.com/office/drawing/2014/main" id="{08A70729-5467-DC4C-A5FC-4ACAB1CDA460}"/>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Isosceles Triangle 18">
                  <a:extLst>
                    <a:ext uri="{FF2B5EF4-FFF2-40B4-BE49-F238E27FC236}">
                      <a16:creationId xmlns:a16="http://schemas.microsoft.com/office/drawing/2014/main" id="{DECA9DD4-79A5-F44E-8ABE-3650BFA0279B}"/>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Isosceles Triangle 19">
                  <a:extLst>
                    <a:ext uri="{FF2B5EF4-FFF2-40B4-BE49-F238E27FC236}">
                      <a16:creationId xmlns:a16="http://schemas.microsoft.com/office/drawing/2014/main" id="{A756ECD0-9F55-EA41-A1DD-9EC18FCEC80F}"/>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Isosceles Triangle 20">
                  <a:extLst>
                    <a:ext uri="{FF2B5EF4-FFF2-40B4-BE49-F238E27FC236}">
                      <a16:creationId xmlns:a16="http://schemas.microsoft.com/office/drawing/2014/main" id="{DBA5954A-4BB4-2D43-ACB3-D2829446B928}"/>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Isosceles Triangle 21">
                  <a:extLst>
                    <a:ext uri="{FF2B5EF4-FFF2-40B4-BE49-F238E27FC236}">
                      <a16:creationId xmlns:a16="http://schemas.microsoft.com/office/drawing/2014/main" id="{0666C35F-47EF-A94A-BE06-6AC583BAA15F}"/>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Isosceles Triangle 22">
                  <a:extLst>
                    <a:ext uri="{FF2B5EF4-FFF2-40B4-BE49-F238E27FC236}">
                      <a16:creationId xmlns:a16="http://schemas.microsoft.com/office/drawing/2014/main" id="{32CB0EAE-A690-BA4B-A610-C8FCADDF2128}"/>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Isosceles Triangle 23">
                  <a:extLst>
                    <a:ext uri="{FF2B5EF4-FFF2-40B4-BE49-F238E27FC236}">
                      <a16:creationId xmlns:a16="http://schemas.microsoft.com/office/drawing/2014/main" id="{E622603E-0DD9-B44A-952F-71B4C85FC796}"/>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Isosceles Triangle 24">
                  <a:extLst>
                    <a:ext uri="{FF2B5EF4-FFF2-40B4-BE49-F238E27FC236}">
                      <a16:creationId xmlns:a16="http://schemas.microsoft.com/office/drawing/2014/main" id="{8C592DBA-3F5F-7246-866B-20E925D2CC57}"/>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Isosceles Triangle 25">
                  <a:extLst>
                    <a:ext uri="{FF2B5EF4-FFF2-40B4-BE49-F238E27FC236}">
                      <a16:creationId xmlns:a16="http://schemas.microsoft.com/office/drawing/2014/main" id="{19C244E6-AED7-964A-A843-7AA0BB304F94}"/>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Isosceles Triangle 26">
                  <a:extLst>
                    <a:ext uri="{FF2B5EF4-FFF2-40B4-BE49-F238E27FC236}">
                      <a16:creationId xmlns:a16="http://schemas.microsoft.com/office/drawing/2014/main" id="{0B3A8878-80F8-1448-8402-2A79B660F0F8}"/>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Isosceles Triangle 27">
                  <a:extLst>
                    <a:ext uri="{FF2B5EF4-FFF2-40B4-BE49-F238E27FC236}">
                      <a16:creationId xmlns:a16="http://schemas.microsoft.com/office/drawing/2014/main" id="{8900E1CD-E3BA-794C-B256-861DD23FF13D}"/>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1" name="Group 280">
                  <a:extLst>
                    <a:ext uri="{FF2B5EF4-FFF2-40B4-BE49-F238E27FC236}">
                      <a16:creationId xmlns:a16="http://schemas.microsoft.com/office/drawing/2014/main" id="{B9E3682F-5CBF-6A41-9CBF-149D7DA575EF}"/>
                    </a:ext>
                  </a:extLst>
                </p:cNvPr>
                <p:cNvGrpSpPr/>
                <p:nvPr/>
              </p:nvGrpSpPr>
              <p:grpSpPr>
                <a:xfrm>
                  <a:off x="1314169" y="3357764"/>
                  <a:ext cx="135162" cy="166930"/>
                  <a:chOff x="928736" y="3131306"/>
                  <a:chExt cx="135162" cy="166930"/>
                </a:xfrm>
                <a:grpFill/>
              </p:grpSpPr>
              <p:sp>
                <p:nvSpPr>
                  <p:cNvPr id="327" name="Oval 326">
                    <a:extLst>
                      <a:ext uri="{FF2B5EF4-FFF2-40B4-BE49-F238E27FC236}">
                        <a16:creationId xmlns:a16="http://schemas.microsoft.com/office/drawing/2014/main" id="{4E35C9ED-B095-D147-98A7-1412A77B846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BFC10CB-85F2-2946-936F-93085370E0D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50FCAB06-EAB0-A844-86D9-34546F326901}"/>
                    </a:ext>
                  </a:extLst>
                </p:cNvPr>
                <p:cNvGrpSpPr/>
                <p:nvPr/>
              </p:nvGrpSpPr>
              <p:grpSpPr>
                <a:xfrm>
                  <a:off x="1760972" y="3164834"/>
                  <a:ext cx="135162" cy="166930"/>
                  <a:chOff x="928736" y="3131306"/>
                  <a:chExt cx="135162" cy="166930"/>
                </a:xfrm>
                <a:grpFill/>
              </p:grpSpPr>
              <p:sp>
                <p:nvSpPr>
                  <p:cNvPr id="325" name="Oval 324">
                    <a:extLst>
                      <a:ext uri="{FF2B5EF4-FFF2-40B4-BE49-F238E27FC236}">
                        <a16:creationId xmlns:a16="http://schemas.microsoft.com/office/drawing/2014/main" id="{EC618BF9-44F8-BB4B-905B-2BC7579F12A1}"/>
                      </a:ext>
                    </a:extLst>
                  </p:cNvPr>
                  <p:cNvSpPr/>
                  <p:nvPr/>
                </p:nvSpPr>
                <p:spPr>
                  <a:xfrm flipH="1">
                    <a:off x="928736" y="3131306"/>
                    <a:ext cx="135162" cy="166930"/>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0F53C825-1F45-E445-B925-EF2C57AEE4E9}"/>
                      </a:ext>
                    </a:extLst>
                  </p:cNvPr>
                  <p:cNvSpPr/>
                  <p:nvPr/>
                </p:nvSpPr>
                <p:spPr>
                  <a:xfrm flipH="1">
                    <a:off x="952046" y="3164834"/>
                    <a:ext cx="92318" cy="103650"/>
                  </a:xfrm>
                  <a:prstGeom prst="ellips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83" name="Group 282">
                  <a:extLst>
                    <a:ext uri="{FF2B5EF4-FFF2-40B4-BE49-F238E27FC236}">
                      <a16:creationId xmlns:a16="http://schemas.microsoft.com/office/drawing/2014/main" id="{9F470853-0E39-354F-9821-40A91986F340}"/>
                    </a:ext>
                  </a:extLst>
                </p:cNvPr>
                <p:cNvGrpSpPr/>
                <p:nvPr/>
              </p:nvGrpSpPr>
              <p:grpSpPr>
                <a:xfrm>
                  <a:off x="2146405" y="3391292"/>
                  <a:ext cx="135162" cy="166930"/>
                  <a:chOff x="928736" y="3131306"/>
                  <a:chExt cx="135162" cy="166930"/>
                </a:xfrm>
                <a:grpFill/>
              </p:grpSpPr>
              <p:sp>
                <p:nvSpPr>
                  <p:cNvPr id="323" name="Oval 322">
                    <a:extLst>
                      <a:ext uri="{FF2B5EF4-FFF2-40B4-BE49-F238E27FC236}">
                        <a16:creationId xmlns:a16="http://schemas.microsoft.com/office/drawing/2014/main" id="{939DD866-8BEF-C947-8043-BF8206B765C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F71976B9-D94E-1342-AAC7-332E46B5B8F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E2960B65-CCE1-2448-9F1B-12819E60CD9A}"/>
                    </a:ext>
                  </a:extLst>
                </p:cNvPr>
                <p:cNvGrpSpPr/>
                <p:nvPr/>
              </p:nvGrpSpPr>
              <p:grpSpPr>
                <a:xfrm>
                  <a:off x="2584815" y="3147391"/>
                  <a:ext cx="135162" cy="166930"/>
                  <a:chOff x="928736" y="3131306"/>
                  <a:chExt cx="135162" cy="166930"/>
                </a:xfrm>
                <a:grpFill/>
              </p:grpSpPr>
              <p:sp>
                <p:nvSpPr>
                  <p:cNvPr id="321" name="Oval 320">
                    <a:extLst>
                      <a:ext uri="{FF2B5EF4-FFF2-40B4-BE49-F238E27FC236}">
                        <a16:creationId xmlns:a16="http://schemas.microsoft.com/office/drawing/2014/main" id="{9F0C6556-9718-7245-B5D8-8ED707FFFFB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2EE0D760-1574-E349-9566-0D9EC6991A2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5" name="Group 284">
                  <a:extLst>
                    <a:ext uri="{FF2B5EF4-FFF2-40B4-BE49-F238E27FC236}">
                      <a16:creationId xmlns:a16="http://schemas.microsoft.com/office/drawing/2014/main" id="{7895208B-3C90-9746-BB11-E2C8853E8318}"/>
                    </a:ext>
                  </a:extLst>
                </p:cNvPr>
                <p:cNvGrpSpPr/>
                <p:nvPr/>
              </p:nvGrpSpPr>
              <p:grpSpPr>
                <a:xfrm>
                  <a:off x="2970248" y="3373849"/>
                  <a:ext cx="135162" cy="166930"/>
                  <a:chOff x="928736" y="3131306"/>
                  <a:chExt cx="135162" cy="166930"/>
                </a:xfrm>
                <a:grpFill/>
              </p:grpSpPr>
              <p:sp>
                <p:nvSpPr>
                  <p:cNvPr id="319" name="Oval 318">
                    <a:extLst>
                      <a:ext uri="{FF2B5EF4-FFF2-40B4-BE49-F238E27FC236}">
                        <a16:creationId xmlns:a16="http://schemas.microsoft.com/office/drawing/2014/main" id="{02FD78BF-5F6D-2D42-874D-47BBE24C1C2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0873CB59-400D-6542-B801-527D32F2C89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C94B1F6D-B1FB-064E-B08E-131CC9DA0DB8}"/>
                    </a:ext>
                  </a:extLst>
                </p:cNvPr>
                <p:cNvGrpSpPr/>
                <p:nvPr/>
              </p:nvGrpSpPr>
              <p:grpSpPr>
                <a:xfrm>
                  <a:off x="3412251" y="3140897"/>
                  <a:ext cx="135162" cy="166930"/>
                  <a:chOff x="928736" y="3131306"/>
                  <a:chExt cx="135162" cy="166930"/>
                </a:xfrm>
                <a:grpFill/>
              </p:grpSpPr>
              <p:sp>
                <p:nvSpPr>
                  <p:cNvPr id="317" name="Oval 316">
                    <a:extLst>
                      <a:ext uri="{FF2B5EF4-FFF2-40B4-BE49-F238E27FC236}">
                        <a16:creationId xmlns:a16="http://schemas.microsoft.com/office/drawing/2014/main" id="{02677FF0-365C-7E48-B9F1-90A3D5A5F8B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71B17F43-7455-6343-A149-84C2E1A8593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E093EBE1-F01F-C54D-8F7A-8A1824102D52}"/>
                    </a:ext>
                  </a:extLst>
                </p:cNvPr>
                <p:cNvGrpSpPr/>
                <p:nvPr/>
              </p:nvGrpSpPr>
              <p:grpSpPr>
                <a:xfrm>
                  <a:off x="3797684" y="3367355"/>
                  <a:ext cx="135162" cy="166930"/>
                  <a:chOff x="928736" y="3131306"/>
                  <a:chExt cx="135162" cy="166930"/>
                </a:xfrm>
                <a:grpFill/>
              </p:grpSpPr>
              <p:sp>
                <p:nvSpPr>
                  <p:cNvPr id="315" name="Oval 314">
                    <a:extLst>
                      <a:ext uri="{FF2B5EF4-FFF2-40B4-BE49-F238E27FC236}">
                        <a16:creationId xmlns:a16="http://schemas.microsoft.com/office/drawing/2014/main" id="{0C51CB37-DD45-A946-8EEB-78EF03C34FD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6ECFD727-7FE2-E440-89F1-8C34A34AC37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DF39B901-54FB-164B-A559-69C166494730}"/>
                    </a:ext>
                  </a:extLst>
                </p:cNvPr>
                <p:cNvGrpSpPr/>
                <p:nvPr/>
              </p:nvGrpSpPr>
              <p:grpSpPr>
                <a:xfrm>
                  <a:off x="4244487" y="3174425"/>
                  <a:ext cx="135162" cy="166930"/>
                  <a:chOff x="928736" y="3131306"/>
                  <a:chExt cx="135162" cy="166930"/>
                </a:xfrm>
                <a:grpFill/>
              </p:grpSpPr>
              <p:sp>
                <p:nvSpPr>
                  <p:cNvPr id="313" name="Oval 312">
                    <a:extLst>
                      <a:ext uri="{FF2B5EF4-FFF2-40B4-BE49-F238E27FC236}">
                        <a16:creationId xmlns:a16="http://schemas.microsoft.com/office/drawing/2014/main" id="{6539FA15-39C5-A44D-8A9C-70234556AAC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8C04D825-C98F-8E4F-A0BD-44CC03D1FE5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75762775-24C6-EC43-B055-42E80271E3E4}"/>
                    </a:ext>
                  </a:extLst>
                </p:cNvPr>
                <p:cNvGrpSpPr/>
                <p:nvPr/>
              </p:nvGrpSpPr>
              <p:grpSpPr>
                <a:xfrm>
                  <a:off x="4629920" y="3400883"/>
                  <a:ext cx="135162" cy="166930"/>
                  <a:chOff x="928736" y="3131306"/>
                  <a:chExt cx="135162" cy="166930"/>
                </a:xfrm>
                <a:grpFill/>
              </p:grpSpPr>
              <p:sp>
                <p:nvSpPr>
                  <p:cNvPr id="311" name="Oval 310">
                    <a:extLst>
                      <a:ext uri="{FF2B5EF4-FFF2-40B4-BE49-F238E27FC236}">
                        <a16:creationId xmlns:a16="http://schemas.microsoft.com/office/drawing/2014/main" id="{2B2D80B4-85AC-3940-9DE0-11BCDEB74AA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1724883E-E631-C443-91D4-51A3E96D104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08E1C0B8-4C1A-6745-A910-93E52E50EA67}"/>
                    </a:ext>
                  </a:extLst>
                </p:cNvPr>
                <p:cNvGrpSpPr/>
                <p:nvPr/>
              </p:nvGrpSpPr>
              <p:grpSpPr>
                <a:xfrm>
                  <a:off x="5068330" y="3156982"/>
                  <a:ext cx="135162" cy="166930"/>
                  <a:chOff x="928736" y="3131306"/>
                  <a:chExt cx="135162" cy="166930"/>
                </a:xfrm>
                <a:grpFill/>
              </p:grpSpPr>
              <p:sp>
                <p:nvSpPr>
                  <p:cNvPr id="309" name="Oval 308">
                    <a:extLst>
                      <a:ext uri="{FF2B5EF4-FFF2-40B4-BE49-F238E27FC236}">
                        <a16:creationId xmlns:a16="http://schemas.microsoft.com/office/drawing/2014/main" id="{4D39C290-55A1-584B-AF78-A4F27E8893B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7DB9FC72-8245-2147-9D17-616E19CD420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D790588-B24E-3048-8322-12E038CF1403}"/>
                    </a:ext>
                  </a:extLst>
                </p:cNvPr>
                <p:cNvGrpSpPr/>
                <p:nvPr/>
              </p:nvGrpSpPr>
              <p:grpSpPr>
                <a:xfrm>
                  <a:off x="5453763" y="3383440"/>
                  <a:ext cx="135162" cy="166930"/>
                  <a:chOff x="928736" y="3131306"/>
                  <a:chExt cx="135162" cy="166930"/>
                </a:xfrm>
                <a:grpFill/>
              </p:grpSpPr>
              <p:sp>
                <p:nvSpPr>
                  <p:cNvPr id="307" name="Oval 306">
                    <a:extLst>
                      <a:ext uri="{FF2B5EF4-FFF2-40B4-BE49-F238E27FC236}">
                        <a16:creationId xmlns:a16="http://schemas.microsoft.com/office/drawing/2014/main" id="{90611801-175F-7E43-ABC0-FA324515395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C69A562E-E5CF-9745-9BAF-1F8F0C2B1D8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2" name="Group 291">
                  <a:extLst>
                    <a:ext uri="{FF2B5EF4-FFF2-40B4-BE49-F238E27FC236}">
                      <a16:creationId xmlns:a16="http://schemas.microsoft.com/office/drawing/2014/main" id="{6403E7D4-32C8-234B-AB1F-F9000AAD1716}"/>
                    </a:ext>
                  </a:extLst>
                </p:cNvPr>
                <p:cNvGrpSpPr/>
                <p:nvPr/>
              </p:nvGrpSpPr>
              <p:grpSpPr>
                <a:xfrm>
                  <a:off x="5900168" y="3142266"/>
                  <a:ext cx="135162" cy="166930"/>
                  <a:chOff x="928736" y="3131306"/>
                  <a:chExt cx="135162" cy="166930"/>
                </a:xfrm>
                <a:grpFill/>
              </p:grpSpPr>
              <p:sp>
                <p:nvSpPr>
                  <p:cNvPr id="305" name="Oval 304">
                    <a:extLst>
                      <a:ext uri="{FF2B5EF4-FFF2-40B4-BE49-F238E27FC236}">
                        <a16:creationId xmlns:a16="http://schemas.microsoft.com/office/drawing/2014/main" id="{ABCD7C15-2AC5-484F-AD82-0F87B1C9166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8A364FC4-8C20-674C-B00A-56E3682552F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3" name="Group 292">
                  <a:extLst>
                    <a:ext uri="{FF2B5EF4-FFF2-40B4-BE49-F238E27FC236}">
                      <a16:creationId xmlns:a16="http://schemas.microsoft.com/office/drawing/2014/main" id="{CA6F27E8-3377-804E-AA69-712B17DCA8D7}"/>
                    </a:ext>
                  </a:extLst>
                </p:cNvPr>
                <p:cNvGrpSpPr/>
                <p:nvPr/>
              </p:nvGrpSpPr>
              <p:grpSpPr>
                <a:xfrm>
                  <a:off x="6285601" y="3368724"/>
                  <a:ext cx="135162" cy="166930"/>
                  <a:chOff x="928736" y="3131306"/>
                  <a:chExt cx="135162" cy="166930"/>
                </a:xfrm>
                <a:grpFill/>
              </p:grpSpPr>
              <p:sp>
                <p:nvSpPr>
                  <p:cNvPr id="303" name="Oval 302">
                    <a:extLst>
                      <a:ext uri="{FF2B5EF4-FFF2-40B4-BE49-F238E27FC236}">
                        <a16:creationId xmlns:a16="http://schemas.microsoft.com/office/drawing/2014/main" id="{2F86DFB9-4EDF-B943-9626-BDE466678B2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F6514D3D-AE5E-BF49-9878-41F29DC70AC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85626186-310A-004C-A960-B46B07B2F26B}"/>
                    </a:ext>
                  </a:extLst>
                </p:cNvPr>
                <p:cNvGrpSpPr/>
                <p:nvPr/>
              </p:nvGrpSpPr>
              <p:grpSpPr>
                <a:xfrm>
                  <a:off x="6732404" y="3175794"/>
                  <a:ext cx="135162" cy="166930"/>
                  <a:chOff x="928736" y="3131306"/>
                  <a:chExt cx="135162" cy="166930"/>
                </a:xfrm>
                <a:grpFill/>
              </p:grpSpPr>
              <p:sp>
                <p:nvSpPr>
                  <p:cNvPr id="301" name="Oval 300">
                    <a:extLst>
                      <a:ext uri="{FF2B5EF4-FFF2-40B4-BE49-F238E27FC236}">
                        <a16:creationId xmlns:a16="http://schemas.microsoft.com/office/drawing/2014/main" id="{71119B25-6E95-9D40-B425-FF62846E8D3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4A27D9E9-5517-9C47-BF50-03A60E8FEFD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5" name="Group 294">
                  <a:extLst>
                    <a:ext uri="{FF2B5EF4-FFF2-40B4-BE49-F238E27FC236}">
                      <a16:creationId xmlns:a16="http://schemas.microsoft.com/office/drawing/2014/main" id="{CC2CE6A1-9A03-5143-BE5C-7CEA3E0ABD10}"/>
                    </a:ext>
                  </a:extLst>
                </p:cNvPr>
                <p:cNvGrpSpPr/>
                <p:nvPr/>
              </p:nvGrpSpPr>
              <p:grpSpPr>
                <a:xfrm>
                  <a:off x="7117837" y="3402252"/>
                  <a:ext cx="135162" cy="166930"/>
                  <a:chOff x="928736" y="3131306"/>
                  <a:chExt cx="135162" cy="166930"/>
                </a:xfrm>
                <a:grpFill/>
              </p:grpSpPr>
              <p:sp>
                <p:nvSpPr>
                  <p:cNvPr id="299" name="Oval 298">
                    <a:extLst>
                      <a:ext uri="{FF2B5EF4-FFF2-40B4-BE49-F238E27FC236}">
                        <a16:creationId xmlns:a16="http://schemas.microsoft.com/office/drawing/2014/main" id="{F55B29E5-B36D-2E48-87B2-AE7814DC386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8737EA97-82F6-7C4F-8D05-F7859C9054A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a16="http://schemas.microsoft.com/office/drawing/2014/main" id="{1656FB30-5F50-4D47-8A8A-2950E956B980}"/>
                    </a:ext>
                  </a:extLst>
                </p:cNvPr>
                <p:cNvGrpSpPr/>
                <p:nvPr/>
              </p:nvGrpSpPr>
              <p:grpSpPr>
                <a:xfrm>
                  <a:off x="7556247" y="3158351"/>
                  <a:ext cx="135162" cy="166930"/>
                  <a:chOff x="928736" y="3131306"/>
                  <a:chExt cx="135162" cy="166930"/>
                </a:xfrm>
                <a:grpFill/>
              </p:grpSpPr>
              <p:sp>
                <p:nvSpPr>
                  <p:cNvPr id="297" name="Oval 296">
                    <a:extLst>
                      <a:ext uri="{FF2B5EF4-FFF2-40B4-BE49-F238E27FC236}">
                        <a16:creationId xmlns:a16="http://schemas.microsoft.com/office/drawing/2014/main" id="{F8DFB590-C4A3-AD47-8B9A-EE8DB53FD08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B4DD6E96-C2DE-E549-BFCA-78DA9ACE1CC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57" name="Freeform 256">
                <a:extLst>
                  <a:ext uri="{FF2B5EF4-FFF2-40B4-BE49-F238E27FC236}">
                    <a16:creationId xmlns:a16="http://schemas.microsoft.com/office/drawing/2014/main" id="{C5BD5606-ED6D-164E-9F17-6A090AAA5E28}"/>
                  </a:ext>
                </a:extLst>
              </p:cNvPr>
              <p:cNvSpPr/>
              <p:nvPr/>
            </p:nvSpPr>
            <p:spPr>
              <a:xfrm>
                <a:off x="362479" y="98438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8" name="Freeform 257">
                <a:extLst>
                  <a:ext uri="{FF2B5EF4-FFF2-40B4-BE49-F238E27FC236}">
                    <a16:creationId xmlns:a16="http://schemas.microsoft.com/office/drawing/2014/main" id="{3F94E7BC-9535-F043-AE69-2DD8733A7554}"/>
                  </a:ext>
                </a:extLst>
              </p:cNvPr>
              <p:cNvSpPr/>
              <p:nvPr/>
            </p:nvSpPr>
            <p:spPr>
              <a:xfrm>
                <a:off x="665101" y="966618"/>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9" name="Freeform 258">
                <a:extLst>
                  <a:ext uri="{FF2B5EF4-FFF2-40B4-BE49-F238E27FC236}">
                    <a16:creationId xmlns:a16="http://schemas.microsoft.com/office/drawing/2014/main" id="{ECC874AE-27B2-DC46-A38D-84E317E37CA7}"/>
                  </a:ext>
                </a:extLst>
              </p:cNvPr>
              <p:cNvSpPr/>
              <p:nvPr/>
            </p:nvSpPr>
            <p:spPr>
              <a:xfrm>
                <a:off x="969148" y="969273"/>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0" name="Freeform 259">
                <a:extLst>
                  <a:ext uri="{FF2B5EF4-FFF2-40B4-BE49-F238E27FC236}">
                    <a16:creationId xmlns:a16="http://schemas.microsoft.com/office/drawing/2014/main" id="{C9F9E11D-F96C-D848-AAEF-64FFC4D24F31}"/>
                  </a:ext>
                </a:extLst>
              </p:cNvPr>
              <p:cNvSpPr/>
              <p:nvPr/>
            </p:nvSpPr>
            <p:spPr>
              <a:xfrm>
                <a:off x="1287248" y="961169"/>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1" name="Freeform 260">
                <a:extLst>
                  <a:ext uri="{FF2B5EF4-FFF2-40B4-BE49-F238E27FC236}">
                    <a16:creationId xmlns:a16="http://schemas.microsoft.com/office/drawing/2014/main" id="{EB970140-CB24-6B42-875F-225A56CC1527}"/>
                  </a:ext>
                </a:extLst>
              </p:cNvPr>
              <p:cNvSpPr/>
              <p:nvPr/>
            </p:nvSpPr>
            <p:spPr>
              <a:xfrm>
                <a:off x="1583546"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2" name="Freeform 261">
                <a:extLst>
                  <a:ext uri="{FF2B5EF4-FFF2-40B4-BE49-F238E27FC236}">
                    <a16:creationId xmlns:a16="http://schemas.microsoft.com/office/drawing/2014/main" id="{A7113395-9D0A-1644-A698-53640E871E3F}"/>
                  </a:ext>
                </a:extLst>
              </p:cNvPr>
              <p:cNvSpPr/>
              <p:nvPr/>
            </p:nvSpPr>
            <p:spPr>
              <a:xfrm>
                <a:off x="1886169" y="969507"/>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3" name="Freeform 262">
                <a:extLst>
                  <a:ext uri="{FF2B5EF4-FFF2-40B4-BE49-F238E27FC236}">
                    <a16:creationId xmlns:a16="http://schemas.microsoft.com/office/drawing/2014/main" id="{F2BA5BEC-0B31-9345-A8BC-C22B9978DD40}"/>
                  </a:ext>
                </a:extLst>
              </p:cNvPr>
              <p:cNvSpPr/>
              <p:nvPr/>
            </p:nvSpPr>
            <p:spPr>
              <a:xfrm>
                <a:off x="2189659"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4" name="Freeform 263">
                <a:extLst>
                  <a:ext uri="{FF2B5EF4-FFF2-40B4-BE49-F238E27FC236}">
                    <a16:creationId xmlns:a16="http://schemas.microsoft.com/office/drawing/2014/main" id="{4CE46CE9-C1B2-B547-92CA-9761904D098F}"/>
                  </a:ext>
                </a:extLst>
              </p:cNvPr>
              <p:cNvSpPr/>
              <p:nvPr/>
            </p:nvSpPr>
            <p:spPr>
              <a:xfrm>
                <a:off x="2492282" y="959842"/>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3" name="Straight Arrow Connector 12">
              <a:extLst>
                <a:ext uri="{FF2B5EF4-FFF2-40B4-BE49-F238E27FC236}">
                  <a16:creationId xmlns:a16="http://schemas.microsoft.com/office/drawing/2014/main" id="{56C21782-8392-EA43-83FF-5FCE95FEC760}"/>
                </a:ext>
              </a:extLst>
            </p:cNvPr>
            <p:cNvCxnSpPr/>
            <p:nvPr/>
          </p:nvCxnSpPr>
          <p:spPr>
            <a:xfrm flipV="1">
              <a:off x="1470797" y="2739211"/>
              <a:ext cx="300524" cy="123713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74C77EF2-2309-E542-A648-F8E4F1C6E6F1}"/>
                </a:ext>
              </a:extLst>
            </p:cNvPr>
            <p:cNvGrpSpPr/>
            <p:nvPr/>
          </p:nvGrpSpPr>
          <p:grpSpPr>
            <a:xfrm>
              <a:off x="423968" y="1154072"/>
              <a:ext cx="3546088" cy="2718004"/>
              <a:chOff x="42485" y="959842"/>
              <a:chExt cx="4784033" cy="3687323"/>
            </a:xfrm>
          </p:grpSpPr>
          <p:sp>
            <p:nvSpPr>
              <p:cNvPr id="30" name="Freeform 29">
                <a:extLst>
                  <a:ext uri="{FF2B5EF4-FFF2-40B4-BE49-F238E27FC236}">
                    <a16:creationId xmlns:a16="http://schemas.microsoft.com/office/drawing/2014/main" id="{ABD63B17-C1CC-2B46-BDB5-39811970AD8F}"/>
                  </a:ext>
                </a:extLst>
              </p:cNvPr>
              <p:cNvSpPr/>
              <p:nvPr/>
            </p:nvSpPr>
            <p:spPr>
              <a:xfrm rot="21438100">
                <a:off x="713799" y="1108763"/>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Freeform 32">
                <a:extLst>
                  <a:ext uri="{FF2B5EF4-FFF2-40B4-BE49-F238E27FC236}">
                    <a16:creationId xmlns:a16="http://schemas.microsoft.com/office/drawing/2014/main" id="{3B86E667-8AEF-2342-802B-626176004BAD}"/>
                  </a:ext>
                </a:extLst>
              </p:cNvPr>
              <p:cNvSpPr/>
              <p:nvPr/>
            </p:nvSpPr>
            <p:spPr>
              <a:xfrm rot="21438100">
                <a:off x="396510"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Freeform 33">
                <a:extLst>
                  <a:ext uri="{FF2B5EF4-FFF2-40B4-BE49-F238E27FC236}">
                    <a16:creationId xmlns:a16="http://schemas.microsoft.com/office/drawing/2014/main" id="{E17972CE-6684-B04A-890E-EFCD9A6A7797}"/>
                  </a:ext>
                </a:extLst>
              </p:cNvPr>
              <p:cNvSpPr/>
              <p:nvPr/>
            </p:nvSpPr>
            <p:spPr>
              <a:xfrm rot="21438100">
                <a:off x="92292"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Freeform 34">
                <a:extLst>
                  <a:ext uri="{FF2B5EF4-FFF2-40B4-BE49-F238E27FC236}">
                    <a16:creationId xmlns:a16="http://schemas.microsoft.com/office/drawing/2014/main" id="{78A63377-B92E-DA40-BCB1-28529BB0C8B6}"/>
                  </a:ext>
                </a:extLst>
              </p:cNvPr>
              <p:cNvSpPr/>
              <p:nvPr/>
            </p:nvSpPr>
            <p:spPr>
              <a:xfrm>
                <a:off x="2165227" y="1413809"/>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Freeform 35">
                <a:extLst>
                  <a:ext uri="{FF2B5EF4-FFF2-40B4-BE49-F238E27FC236}">
                    <a16:creationId xmlns:a16="http://schemas.microsoft.com/office/drawing/2014/main" id="{59003FCD-EA48-984B-AD5A-4AF59397C0E6}"/>
                  </a:ext>
                </a:extLst>
              </p:cNvPr>
              <p:cNvSpPr/>
              <p:nvPr/>
            </p:nvSpPr>
            <p:spPr>
              <a:xfrm>
                <a:off x="192932" y="1586395"/>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Freeform 36">
                <a:extLst>
                  <a:ext uri="{FF2B5EF4-FFF2-40B4-BE49-F238E27FC236}">
                    <a16:creationId xmlns:a16="http://schemas.microsoft.com/office/drawing/2014/main" id="{0A70E8B0-5DF3-974C-AE72-BD17F16059D7}"/>
                  </a:ext>
                </a:extLst>
              </p:cNvPr>
              <p:cNvSpPr/>
              <p:nvPr/>
            </p:nvSpPr>
            <p:spPr>
              <a:xfrm>
                <a:off x="139846" y="1410131"/>
                <a:ext cx="2488218" cy="2642242"/>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Freeform 37">
                <a:extLst>
                  <a:ext uri="{FF2B5EF4-FFF2-40B4-BE49-F238E27FC236}">
                    <a16:creationId xmlns:a16="http://schemas.microsoft.com/office/drawing/2014/main" id="{E302F35B-D6B8-314A-B608-4E2DAEC9C385}"/>
                  </a:ext>
                </a:extLst>
              </p:cNvPr>
              <p:cNvSpPr/>
              <p:nvPr/>
            </p:nvSpPr>
            <p:spPr>
              <a:xfrm>
                <a:off x="2496096" y="1392817"/>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Isosceles Triangle 8">
                <a:extLst>
                  <a:ext uri="{FF2B5EF4-FFF2-40B4-BE49-F238E27FC236}">
                    <a16:creationId xmlns:a16="http://schemas.microsoft.com/office/drawing/2014/main" id="{F5C8A4EF-4B75-2449-BAD6-DFD38062EE78}"/>
                  </a:ext>
                </a:extLst>
              </p:cNvPr>
              <p:cNvSpPr/>
              <p:nvPr/>
            </p:nvSpPr>
            <p:spPr>
              <a:xfrm rot="10800000">
                <a:off x="133521" y="4048695"/>
                <a:ext cx="298115" cy="283292"/>
              </a:xfrm>
              <a:prstGeom prst="triangle">
                <a:avLst/>
              </a:prstGeom>
              <a:solidFill>
                <a:schemeClr val="bg1">
                  <a:lumMod val="8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DC77705-3A4F-3240-8BF3-84E2196A359D}"/>
                  </a:ext>
                </a:extLst>
              </p:cNvPr>
              <p:cNvGrpSpPr/>
              <p:nvPr/>
            </p:nvGrpSpPr>
            <p:grpSpPr>
              <a:xfrm>
                <a:off x="257496" y="4048695"/>
                <a:ext cx="2573519" cy="286969"/>
                <a:chOff x="928736" y="2965738"/>
                <a:chExt cx="7111942" cy="781735"/>
              </a:xfrm>
              <a:solidFill>
                <a:schemeClr val="bg1">
                  <a:lumMod val="85000"/>
                </a:schemeClr>
              </a:solidFill>
            </p:grpSpPr>
            <p:sp>
              <p:nvSpPr>
                <p:cNvPr id="179" name="Isosceles Triangle 140">
                  <a:extLst>
                    <a:ext uri="{FF2B5EF4-FFF2-40B4-BE49-F238E27FC236}">
                      <a16:creationId xmlns:a16="http://schemas.microsoft.com/office/drawing/2014/main" id="{DBE1A4FF-6ABD-A045-B7EA-1FC48C2AE2B1}"/>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Isosceles Triangle 141">
                  <a:extLst>
                    <a:ext uri="{FF2B5EF4-FFF2-40B4-BE49-F238E27FC236}">
                      <a16:creationId xmlns:a16="http://schemas.microsoft.com/office/drawing/2014/main" id="{AFDB0D0D-A432-7045-87D6-E899D3BC476E}"/>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Isosceles Triangle 142">
                  <a:extLst>
                    <a:ext uri="{FF2B5EF4-FFF2-40B4-BE49-F238E27FC236}">
                      <a16:creationId xmlns:a16="http://schemas.microsoft.com/office/drawing/2014/main" id="{1D4FA405-3D9E-C547-8140-55C412CFC4F7}"/>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Isosceles Triangle 143">
                  <a:extLst>
                    <a:ext uri="{FF2B5EF4-FFF2-40B4-BE49-F238E27FC236}">
                      <a16:creationId xmlns:a16="http://schemas.microsoft.com/office/drawing/2014/main" id="{29CD4C32-934F-D94D-A5BE-A056299ED105}"/>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Isosceles Triangle 144">
                  <a:extLst>
                    <a:ext uri="{FF2B5EF4-FFF2-40B4-BE49-F238E27FC236}">
                      <a16:creationId xmlns:a16="http://schemas.microsoft.com/office/drawing/2014/main" id="{9BFDCFB4-2332-3847-AB86-8F44A4C24C20}"/>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Isosceles Triangle 145">
                  <a:extLst>
                    <a:ext uri="{FF2B5EF4-FFF2-40B4-BE49-F238E27FC236}">
                      <a16:creationId xmlns:a16="http://schemas.microsoft.com/office/drawing/2014/main" id="{1D69D4A1-56EA-5843-8DC6-EF1269692DBC}"/>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Isosceles Triangle 146">
                  <a:extLst>
                    <a:ext uri="{FF2B5EF4-FFF2-40B4-BE49-F238E27FC236}">
                      <a16:creationId xmlns:a16="http://schemas.microsoft.com/office/drawing/2014/main" id="{0359C43E-49AE-3847-B4C3-808AE5661FFA}"/>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Isosceles Triangle 147">
                  <a:extLst>
                    <a:ext uri="{FF2B5EF4-FFF2-40B4-BE49-F238E27FC236}">
                      <a16:creationId xmlns:a16="http://schemas.microsoft.com/office/drawing/2014/main" id="{228F4CDF-C983-FD43-AD6A-1EB713EDD5A6}"/>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Isosceles Triangle 148">
                  <a:extLst>
                    <a:ext uri="{FF2B5EF4-FFF2-40B4-BE49-F238E27FC236}">
                      <a16:creationId xmlns:a16="http://schemas.microsoft.com/office/drawing/2014/main" id="{A8816275-2547-124D-BA17-A8A50646A8DB}"/>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Isosceles Triangle 149">
                  <a:extLst>
                    <a:ext uri="{FF2B5EF4-FFF2-40B4-BE49-F238E27FC236}">
                      <a16:creationId xmlns:a16="http://schemas.microsoft.com/office/drawing/2014/main" id="{9DA79115-ACC2-B341-9361-0B2B77DCD47B}"/>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Isosceles Triangle 150">
                  <a:extLst>
                    <a:ext uri="{FF2B5EF4-FFF2-40B4-BE49-F238E27FC236}">
                      <a16:creationId xmlns:a16="http://schemas.microsoft.com/office/drawing/2014/main" id="{681B3253-014C-0240-A155-D668FF61F5DE}"/>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Isosceles Triangle 151">
                  <a:extLst>
                    <a:ext uri="{FF2B5EF4-FFF2-40B4-BE49-F238E27FC236}">
                      <a16:creationId xmlns:a16="http://schemas.microsoft.com/office/drawing/2014/main" id="{AB829490-2213-D945-A6CA-D4953872586F}"/>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Isosceles Triangle 152">
                  <a:extLst>
                    <a:ext uri="{FF2B5EF4-FFF2-40B4-BE49-F238E27FC236}">
                      <a16:creationId xmlns:a16="http://schemas.microsoft.com/office/drawing/2014/main" id="{D191888C-5805-FE4F-ABBF-E10095981A0E}"/>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Isosceles Triangle 153">
                  <a:extLst>
                    <a:ext uri="{FF2B5EF4-FFF2-40B4-BE49-F238E27FC236}">
                      <a16:creationId xmlns:a16="http://schemas.microsoft.com/office/drawing/2014/main" id="{E1D8D43E-EA25-714E-9F63-03777A3E075A}"/>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Isosceles Triangle 154">
                  <a:extLst>
                    <a:ext uri="{FF2B5EF4-FFF2-40B4-BE49-F238E27FC236}">
                      <a16:creationId xmlns:a16="http://schemas.microsoft.com/office/drawing/2014/main" id="{B0B66B35-E9BD-454E-8CF4-368F619F11FC}"/>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Isosceles Triangle 155">
                  <a:extLst>
                    <a:ext uri="{FF2B5EF4-FFF2-40B4-BE49-F238E27FC236}">
                      <a16:creationId xmlns:a16="http://schemas.microsoft.com/office/drawing/2014/main" id="{B493C381-E2D2-604B-911E-2C2F61A975D5}"/>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a:extLst>
                    <a:ext uri="{FF2B5EF4-FFF2-40B4-BE49-F238E27FC236}">
                      <a16:creationId xmlns:a16="http://schemas.microsoft.com/office/drawing/2014/main" id="{46487BEE-DA6E-9F48-B6B6-6BE36227D6FD}"/>
                    </a:ext>
                  </a:extLst>
                </p:cNvPr>
                <p:cNvGrpSpPr/>
                <p:nvPr/>
              </p:nvGrpSpPr>
              <p:grpSpPr>
                <a:xfrm>
                  <a:off x="928736" y="3131306"/>
                  <a:ext cx="135162" cy="166930"/>
                  <a:chOff x="928736" y="3131306"/>
                  <a:chExt cx="135162" cy="166930"/>
                </a:xfrm>
                <a:grpFill/>
              </p:grpSpPr>
              <p:sp>
                <p:nvSpPr>
                  <p:cNvPr id="244" name="Oval 243">
                    <a:extLst>
                      <a:ext uri="{FF2B5EF4-FFF2-40B4-BE49-F238E27FC236}">
                        <a16:creationId xmlns:a16="http://schemas.microsoft.com/office/drawing/2014/main" id="{37D9046E-2DEA-894D-83C1-D85E00558EE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F6CE0559-0D83-E647-9BEE-39D39971D04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8E11A909-174A-4A4D-BAD7-AB6222929E83}"/>
                    </a:ext>
                  </a:extLst>
                </p:cNvPr>
                <p:cNvGrpSpPr/>
                <p:nvPr/>
              </p:nvGrpSpPr>
              <p:grpSpPr>
                <a:xfrm>
                  <a:off x="1314169" y="3357764"/>
                  <a:ext cx="135162" cy="166930"/>
                  <a:chOff x="928736" y="3131306"/>
                  <a:chExt cx="135162" cy="166930"/>
                </a:xfrm>
                <a:grpFill/>
              </p:grpSpPr>
              <p:sp>
                <p:nvSpPr>
                  <p:cNvPr id="242" name="Oval 241">
                    <a:extLst>
                      <a:ext uri="{FF2B5EF4-FFF2-40B4-BE49-F238E27FC236}">
                        <a16:creationId xmlns:a16="http://schemas.microsoft.com/office/drawing/2014/main" id="{9695AFD1-BE32-574B-9F5B-759ACEFA771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38F07254-F46A-7746-BF6D-5795397F1F2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66C7D04-153B-0A4F-9F3E-1CA87146B132}"/>
                    </a:ext>
                  </a:extLst>
                </p:cNvPr>
                <p:cNvGrpSpPr/>
                <p:nvPr/>
              </p:nvGrpSpPr>
              <p:grpSpPr>
                <a:xfrm>
                  <a:off x="1760972" y="3164834"/>
                  <a:ext cx="135162" cy="166930"/>
                  <a:chOff x="928736" y="3131306"/>
                  <a:chExt cx="135162" cy="166930"/>
                </a:xfrm>
                <a:grpFill/>
              </p:grpSpPr>
              <p:sp>
                <p:nvSpPr>
                  <p:cNvPr id="240" name="Oval 239">
                    <a:extLst>
                      <a:ext uri="{FF2B5EF4-FFF2-40B4-BE49-F238E27FC236}">
                        <a16:creationId xmlns:a16="http://schemas.microsoft.com/office/drawing/2014/main" id="{C855A91B-3A11-004D-A208-745A10DCC70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886B0BA0-01FC-EF45-B34E-15490170D8A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29BD0688-CCB1-E946-8B47-0A6C504EAA79}"/>
                    </a:ext>
                  </a:extLst>
                </p:cNvPr>
                <p:cNvGrpSpPr/>
                <p:nvPr/>
              </p:nvGrpSpPr>
              <p:grpSpPr>
                <a:xfrm>
                  <a:off x="2146405" y="3391292"/>
                  <a:ext cx="135162" cy="166930"/>
                  <a:chOff x="928736" y="3131306"/>
                  <a:chExt cx="135162" cy="166930"/>
                </a:xfrm>
                <a:grpFill/>
              </p:grpSpPr>
              <p:sp>
                <p:nvSpPr>
                  <p:cNvPr id="238" name="Oval 237">
                    <a:extLst>
                      <a:ext uri="{FF2B5EF4-FFF2-40B4-BE49-F238E27FC236}">
                        <a16:creationId xmlns:a16="http://schemas.microsoft.com/office/drawing/2014/main" id="{5DF04A08-0BAC-B345-822F-00D5B07B333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24380417-EFD3-7C41-B678-C9959AB95F9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31CD9ED4-5D24-CB41-903E-94ACDCF6F2B9}"/>
                    </a:ext>
                  </a:extLst>
                </p:cNvPr>
                <p:cNvGrpSpPr/>
                <p:nvPr/>
              </p:nvGrpSpPr>
              <p:grpSpPr>
                <a:xfrm>
                  <a:off x="2584815" y="3147391"/>
                  <a:ext cx="135162" cy="166930"/>
                  <a:chOff x="928736" y="3131306"/>
                  <a:chExt cx="135162" cy="166930"/>
                </a:xfrm>
                <a:grpFill/>
              </p:grpSpPr>
              <p:sp>
                <p:nvSpPr>
                  <p:cNvPr id="236" name="Oval 235">
                    <a:extLst>
                      <a:ext uri="{FF2B5EF4-FFF2-40B4-BE49-F238E27FC236}">
                        <a16:creationId xmlns:a16="http://schemas.microsoft.com/office/drawing/2014/main" id="{E2ACF3C0-3FD8-DF4E-AE27-DA6B1B04BDA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1A8C70C-DFE9-6A40-B07B-5C16D3114E0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332CA83D-E2EC-3F43-AC08-475CEE8E31F4}"/>
                    </a:ext>
                  </a:extLst>
                </p:cNvPr>
                <p:cNvGrpSpPr/>
                <p:nvPr/>
              </p:nvGrpSpPr>
              <p:grpSpPr>
                <a:xfrm>
                  <a:off x="2970248" y="3373849"/>
                  <a:ext cx="135162" cy="166930"/>
                  <a:chOff x="928736" y="3131306"/>
                  <a:chExt cx="135162" cy="166930"/>
                </a:xfrm>
                <a:grpFill/>
              </p:grpSpPr>
              <p:sp>
                <p:nvSpPr>
                  <p:cNvPr id="234" name="Oval 233">
                    <a:extLst>
                      <a:ext uri="{FF2B5EF4-FFF2-40B4-BE49-F238E27FC236}">
                        <a16:creationId xmlns:a16="http://schemas.microsoft.com/office/drawing/2014/main" id="{84E501FC-61EE-1740-B1D3-67C3409EAD1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AF1F71A3-AF2F-414B-B5F5-9F0FB21CA0D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663B7599-968E-5544-916F-D90B8FE56726}"/>
                    </a:ext>
                  </a:extLst>
                </p:cNvPr>
                <p:cNvGrpSpPr/>
                <p:nvPr/>
              </p:nvGrpSpPr>
              <p:grpSpPr>
                <a:xfrm>
                  <a:off x="3412251" y="3140897"/>
                  <a:ext cx="135162" cy="166930"/>
                  <a:chOff x="928736" y="3131306"/>
                  <a:chExt cx="135162" cy="166930"/>
                </a:xfrm>
                <a:grpFill/>
              </p:grpSpPr>
              <p:sp>
                <p:nvSpPr>
                  <p:cNvPr id="232" name="Oval 231">
                    <a:extLst>
                      <a:ext uri="{FF2B5EF4-FFF2-40B4-BE49-F238E27FC236}">
                        <a16:creationId xmlns:a16="http://schemas.microsoft.com/office/drawing/2014/main" id="{C55DAC33-8E2B-F64A-8762-1D8EAFEC4DD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E26A554E-2FC2-FF4E-8908-E2EADC82AFF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A74310B3-7D7B-9B4C-A070-86912D474BB5}"/>
                    </a:ext>
                  </a:extLst>
                </p:cNvPr>
                <p:cNvGrpSpPr/>
                <p:nvPr/>
              </p:nvGrpSpPr>
              <p:grpSpPr>
                <a:xfrm>
                  <a:off x="3797684" y="3367355"/>
                  <a:ext cx="135162" cy="166930"/>
                  <a:chOff x="928736" y="3131306"/>
                  <a:chExt cx="135162" cy="166930"/>
                </a:xfrm>
                <a:grpFill/>
              </p:grpSpPr>
              <p:sp>
                <p:nvSpPr>
                  <p:cNvPr id="230" name="Oval 229">
                    <a:extLst>
                      <a:ext uri="{FF2B5EF4-FFF2-40B4-BE49-F238E27FC236}">
                        <a16:creationId xmlns:a16="http://schemas.microsoft.com/office/drawing/2014/main" id="{FA5C674A-B92F-1640-B714-5FBDF073CA8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1D91F5A3-6254-9B46-A93E-A0122820E40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CE5CBFEC-9374-B440-9248-E6482D36D975}"/>
                    </a:ext>
                  </a:extLst>
                </p:cNvPr>
                <p:cNvGrpSpPr/>
                <p:nvPr/>
              </p:nvGrpSpPr>
              <p:grpSpPr>
                <a:xfrm>
                  <a:off x="4244487" y="3174425"/>
                  <a:ext cx="135162" cy="166930"/>
                  <a:chOff x="928736" y="3131306"/>
                  <a:chExt cx="135162" cy="166930"/>
                </a:xfrm>
                <a:grpFill/>
              </p:grpSpPr>
              <p:sp>
                <p:nvSpPr>
                  <p:cNvPr id="228" name="Oval 227">
                    <a:extLst>
                      <a:ext uri="{FF2B5EF4-FFF2-40B4-BE49-F238E27FC236}">
                        <a16:creationId xmlns:a16="http://schemas.microsoft.com/office/drawing/2014/main" id="{EEEF84C8-1C2D-114F-84AD-6013914BA0B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A895A565-1457-F043-A3EE-CC26D2E2F01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a:extLst>
                    <a:ext uri="{FF2B5EF4-FFF2-40B4-BE49-F238E27FC236}">
                      <a16:creationId xmlns:a16="http://schemas.microsoft.com/office/drawing/2014/main" id="{9B596DCB-F854-E14D-B9B7-66FBAF69C468}"/>
                    </a:ext>
                  </a:extLst>
                </p:cNvPr>
                <p:cNvGrpSpPr/>
                <p:nvPr/>
              </p:nvGrpSpPr>
              <p:grpSpPr>
                <a:xfrm>
                  <a:off x="4629920" y="3400883"/>
                  <a:ext cx="135162" cy="166930"/>
                  <a:chOff x="928736" y="3131306"/>
                  <a:chExt cx="135162" cy="166930"/>
                </a:xfrm>
                <a:grpFill/>
              </p:grpSpPr>
              <p:sp>
                <p:nvSpPr>
                  <p:cNvPr id="226" name="Oval 225">
                    <a:extLst>
                      <a:ext uri="{FF2B5EF4-FFF2-40B4-BE49-F238E27FC236}">
                        <a16:creationId xmlns:a16="http://schemas.microsoft.com/office/drawing/2014/main" id="{186DDCE8-8773-254E-808B-DE17A29DF8E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77623394-BDAC-4C45-BE6F-97B74608B3D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A011A8AC-1108-484F-BACF-7A2666B021BD}"/>
                    </a:ext>
                  </a:extLst>
                </p:cNvPr>
                <p:cNvGrpSpPr/>
                <p:nvPr/>
              </p:nvGrpSpPr>
              <p:grpSpPr>
                <a:xfrm>
                  <a:off x="5068330" y="3156982"/>
                  <a:ext cx="135162" cy="166930"/>
                  <a:chOff x="928736" y="3131306"/>
                  <a:chExt cx="135162" cy="166930"/>
                </a:xfrm>
                <a:grpFill/>
              </p:grpSpPr>
              <p:sp>
                <p:nvSpPr>
                  <p:cNvPr id="224" name="Oval 223">
                    <a:extLst>
                      <a:ext uri="{FF2B5EF4-FFF2-40B4-BE49-F238E27FC236}">
                        <a16:creationId xmlns:a16="http://schemas.microsoft.com/office/drawing/2014/main" id="{113B0226-C8C1-1A4A-8E7A-CE77DF1E632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37B5AF72-2D58-E04D-BA6B-E5AC84B64DD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11462B15-854D-EB45-AC71-59EC6EA5F3B4}"/>
                    </a:ext>
                  </a:extLst>
                </p:cNvPr>
                <p:cNvGrpSpPr/>
                <p:nvPr/>
              </p:nvGrpSpPr>
              <p:grpSpPr>
                <a:xfrm>
                  <a:off x="5453763" y="3383440"/>
                  <a:ext cx="135162" cy="166930"/>
                  <a:chOff x="928736" y="3131306"/>
                  <a:chExt cx="135162" cy="166930"/>
                </a:xfrm>
                <a:grpFill/>
              </p:grpSpPr>
              <p:sp>
                <p:nvSpPr>
                  <p:cNvPr id="222" name="Oval 221">
                    <a:extLst>
                      <a:ext uri="{FF2B5EF4-FFF2-40B4-BE49-F238E27FC236}">
                        <a16:creationId xmlns:a16="http://schemas.microsoft.com/office/drawing/2014/main" id="{73F83A5F-272F-D84A-9ED0-426A622F52C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73D357DD-4855-2547-A899-3917DC5A33D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 name="Group 206">
                  <a:extLst>
                    <a:ext uri="{FF2B5EF4-FFF2-40B4-BE49-F238E27FC236}">
                      <a16:creationId xmlns:a16="http://schemas.microsoft.com/office/drawing/2014/main" id="{3F6C2487-2C99-C244-86D2-BF57839A8502}"/>
                    </a:ext>
                  </a:extLst>
                </p:cNvPr>
                <p:cNvGrpSpPr/>
                <p:nvPr/>
              </p:nvGrpSpPr>
              <p:grpSpPr>
                <a:xfrm>
                  <a:off x="5900168" y="3142266"/>
                  <a:ext cx="135162" cy="166930"/>
                  <a:chOff x="928736" y="3131306"/>
                  <a:chExt cx="135162" cy="166930"/>
                </a:xfrm>
                <a:grpFill/>
              </p:grpSpPr>
              <p:sp>
                <p:nvSpPr>
                  <p:cNvPr id="220" name="Oval 219">
                    <a:extLst>
                      <a:ext uri="{FF2B5EF4-FFF2-40B4-BE49-F238E27FC236}">
                        <a16:creationId xmlns:a16="http://schemas.microsoft.com/office/drawing/2014/main" id="{EB8BAE41-B572-3844-B36D-F79655DBF12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91A18A6-9DB3-474B-A19F-6F7B07605B9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72573B19-8C64-044B-8700-3827E7D83809}"/>
                    </a:ext>
                  </a:extLst>
                </p:cNvPr>
                <p:cNvGrpSpPr/>
                <p:nvPr/>
              </p:nvGrpSpPr>
              <p:grpSpPr>
                <a:xfrm>
                  <a:off x="6285601" y="3368724"/>
                  <a:ext cx="135162" cy="166930"/>
                  <a:chOff x="928736" y="3131306"/>
                  <a:chExt cx="135162" cy="166930"/>
                </a:xfrm>
                <a:grpFill/>
              </p:grpSpPr>
              <p:sp>
                <p:nvSpPr>
                  <p:cNvPr id="218" name="Oval 217">
                    <a:extLst>
                      <a:ext uri="{FF2B5EF4-FFF2-40B4-BE49-F238E27FC236}">
                        <a16:creationId xmlns:a16="http://schemas.microsoft.com/office/drawing/2014/main" id="{87ABEFCA-50F1-594C-80CA-FAC36F113B0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860A3027-1EDC-DE4E-A4CB-95B55BE8A13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198C71E7-DE11-F446-BF8B-041151AC4BB6}"/>
                    </a:ext>
                  </a:extLst>
                </p:cNvPr>
                <p:cNvGrpSpPr/>
                <p:nvPr/>
              </p:nvGrpSpPr>
              <p:grpSpPr>
                <a:xfrm>
                  <a:off x="6732404" y="3175794"/>
                  <a:ext cx="135162" cy="166930"/>
                  <a:chOff x="928736" y="3131306"/>
                  <a:chExt cx="135162" cy="166930"/>
                </a:xfrm>
                <a:grpFill/>
              </p:grpSpPr>
              <p:sp>
                <p:nvSpPr>
                  <p:cNvPr id="216" name="Oval 215">
                    <a:extLst>
                      <a:ext uri="{FF2B5EF4-FFF2-40B4-BE49-F238E27FC236}">
                        <a16:creationId xmlns:a16="http://schemas.microsoft.com/office/drawing/2014/main" id="{90126155-F7EF-7A45-A1C2-147CD1A8077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2DCDAD7-ED11-A44D-9AE5-FC136B6D2C1C}"/>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DF0747DA-CAE3-674F-930B-20178F60EE1D}"/>
                    </a:ext>
                  </a:extLst>
                </p:cNvPr>
                <p:cNvGrpSpPr/>
                <p:nvPr/>
              </p:nvGrpSpPr>
              <p:grpSpPr>
                <a:xfrm>
                  <a:off x="7117837" y="3402252"/>
                  <a:ext cx="135162" cy="166930"/>
                  <a:chOff x="928736" y="3131306"/>
                  <a:chExt cx="135162" cy="166930"/>
                </a:xfrm>
                <a:grpFill/>
              </p:grpSpPr>
              <p:sp>
                <p:nvSpPr>
                  <p:cNvPr id="214" name="Oval 213">
                    <a:extLst>
                      <a:ext uri="{FF2B5EF4-FFF2-40B4-BE49-F238E27FC236}">
                        <a16:creationId xmlns:a16="http://schemas.microsoft.com/office/drawing/2014/main" id="{1325B783-D74A-4348-9CF5-1B84399BB33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7FC1B410-8EFB-E348-8F59-1452B1ED2B5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CA6791EA-8BE7-B447-ACC1-1F97BDEB5797}"/>
                    </a:ext>
                  </a:extLst>
                </p:cNvPr>
                <p:cNvGrpSpPr/>
                <p:nvPr/>
              </p:nvGrpSpPr>
              <p:grpSpPr>
                <a:xfrm>
                  <a:off x="7556247" y="3158351"/>
                  <a:ext cx="135162" cy="166930"/>
                  <a:chOff x="928736" y="3131306"/>
                  <a:chExt cx="135162" cy="166930"/>
                </a:xfrm>
                <a:grpFill/>
              </p:grpSpPr>
              <p:sp>
                <p:nvSpPr>
                  <p:cNvPr id="212" name="Oval 211">
                    <a:extLst>
                      <a:ext uri="{FF2B5EF4-FFF2-40B4-BE49-F238E27FC236}">
                        <a16:creationId xmlns:a16="http://schemas.microsoft.com/office/drawing/2014/main" id="{7C9F87A7-DC6A-6840-9D8F-30AB6A12DE5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48340E1-8045-914A-9A10-14121341AFD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1" name="Group 40">
                <a:extLst>
                  <a:ext uri="{FF2B5EF4-FFF2-40B4-BE49-F238E27FC236}">
                    <a16:creationId xmlns:a16="http://schemas.microsoft.com/office/drawing/2014/main" id="{B888962F-B323-7F46-BC73-06B822ADFD41}"/>
                  </a:ext>
                </a:extLst>
              </p:cNvPr>
              <p:cNvGrpSpPr/>
              <p:nvPr/>
            </p:nvGrpSpPr>
            <p:grpSpPr>
              <a:xfrm>
                <a:off x="42485" y="4360196"/>
                <a:ext cx="2548437" cy="286969"/>
                <a:chOff x="998049" y="2965738"/>
                <a:chExt cx="7042629" cy="781735"/>
              </a:xfrm>
              <a:solidFill>
                <a:schemeClr val="bg1">
                  <a:lumMod val="85000"/>
                </a:schemeClr>
              </a:solidFill>
            </p:grpSpPr>
            <p:sp>
              <p:nvSpPr>
                <p:cNvPr id="115" name="Isosceles Triangle 76">
                  <a:extLst>
                    <a:ext uri="{FF2B5EF4-FFF2-40B4-BE49-F238E27FC236}">
                      <a16:creationId xmlns:a16="http://schemas.microsoft.com/office/drawing/2014/main" id="{68FB14F1-8DED-444D-A2F2-7B5AD1199EDD}"/>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Isosceles Triangle 77">
                  <a:extLst>
                    <a:ext uri="{FF2B5EF4-FFF2-40B4-BE49-F238E27FC236}">
                      <a16:creationId xmlns:a16="http://schemas.microsoft.com/office/drawing/2014/main" id="{C8A183D9-4A19-F142-9CA0-5A08E5898137}"/>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Isosceles Triangle 78">
                  <a:extLst>
                    <a:ext uri="{FF2B5EF4-FFF2-40B4-BE49-F238E27FC236}">
                      <a16:creationId xmlns:a16="http://schemas.microsoft.com/office/drawing/2014/main" id="{0E783A68-4CDE-7947-AE99-51C9E3253C84}"/>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Isosceles Triangle 79">
                  <a:extLst>
                    <a:ext uri="{FF2B5EF4-FFF2-40B4-BE49-F238E27FC236}">
                      <a16:creationId xmlns:a16="http://schemas.microsoft.com/office/drawing/2014/main" id="{101D0DC4-82D8-0D4C-A03C-B4C204B8B295}"/>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Isosceles Triangle 80">
                  <a:extLst>
                    <a:ext uri="{FF2B5EF4-FFF2-40B4-BE49-F238E27FC236}">
                      <a16:creationId xmlns:a16="http://schemas.microsoft.com/office/drawing/2014/main" id="{D02B86DB-198F-E54A-BE79-149E00FB2492}"/>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Isosceles Triangle 81">
                  <a:extLst>
                    <a:ext uri="{FF2B5EF4-FFF2-40B4-BE49-F238E27FC236}">
                      <a16:creationId xmlns:a16="http://schemas.microsoft.com/office/drawing/2014/main" id="{F844F894-491B-1945-BD07-658A5A284AC7}"/>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Isosceles Triangle 82">
                  <a:extLst>
                    <a:ext uri="{FF2B5EF4-FFF2-40B4-BE49-F238E27FC236}">
                      <a16:creationId xmlns:a16="http://schemas.microsoft.com/office/drawing/2014/main" id="{A3919750-8473-DD46-8328-F4CA43BD0A54}"/>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83">
                  <a:extLst>
                    <a:ext uri="{FF2B5EF4-FFF2-40B4-BE49-F238E27FC236}">
                      <a16:creationId xmlns:a16="http://schemas.microsoft.com/office/drawing/2014/main" id="{442317CE-0DAD-C044-9706-81CEF3801848}"/>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Isosceles Triangle 84">
                  <a:extLst>
                    <a:ext uri="{FF2B5EF4-FFF2-40B4-BE49-F238E27FC236}">
                      <a16:creationId xmlns:a16="http://schemas.microsoft.com/office/drawing/2014/main" id="{7B6C8018-2660-AB41-B0E1-2E192076B144}"/>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Isosceles Triangle 85">
                  <a:extLst>
                    <a:ext uri="{FF2B5EF4-FFF2-40B4-BE49-F238E27FC236}">
                      <a16:creationId xmlns:a16="http://schemas.microsoft.com/office/drawing/2014/main" id="{949E182D-E6E8-4647-8739-F89C17B43A46}"/>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Isosceles Triangle 86">
                  <a:extLst>
                    <a:ext uri="{FF2B5EF4-FFF2-40B4-BE49-F238E27FC236}">
                      <a16:creationId xmlns:a16="http://schemas.microsoft.com/office/drawing/2014/main" id="{97A83CF2-B99E-084A-9004-DD94CB335F89}"/>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Isosceles Triangle 87">
                  <a:extLst>
                    <a:ext uri="{FF2B5EF4-FFF2-40B4-BE49-F238E27FC236}">
                      <a16:creationId xmlns:a16="http://schemas.microsoft.com/office/drawing/2014/main" id="{95423685-1E09-464A-AD5F-573CB7144451}"/>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Isosceles Triangle 88">
                  <a:extLst>
                    <a:ext uri="{FF2B5EF4-FFF2-40B4-BE49-F238E27FC236}">
                      <a16:creationId xmlns:a16="http://schemas.microsoft.com/office/drawing/2014/main" id="{EAAAECA8-0E77-C94E-AF4C-329508C253C3}"/>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Isosceles Triangle 89">
                  <a:extLst>
                    <a:ext uri="{FF2B5EF4-FFF2-40B4-BE49-F238E27FC236}">
                      <a16:creationId xmlns:a16="http://schemas.microsoft.com/office/drawing/2014/main" id="{84792796-9EC3-0A41-A249-FE1B70777C60}"/>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Isosceles Triangle 90">
                  <a:extLst>
                    <a:ext uri="{FF2B5EF4-FFF2-40B4-BE49-F238E27FC236}">
                      <a16:creationId xmlns:a16="http://schemas.microsoft.com/office/drawing/2014/main" id="{78CD02FE-D89E-DA4C-B86D-D46C499B1CFC}"/>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Isosceles Triangle 91">
                  <a:extLst>
                    <a:ext uri="{FF2B5EF4-FFF2-40B4-BE49-F238E27FC236}">
                      <a16:creationId xmlns:a16="http://schemas.microsoft.com/office/drawing/2014/main" id="{B02F3760-489F-734B-9B44-BA2881821255}"/>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301EB19E-FC32-F54A-AB26-8196D3C2F959}"/>
                    </a:ext>
                  </a:extLst>
                </p:cNvPr>
                <p:cNvGrpSpPr/>
                <p:nvPr/>
              </p:nvGrpSpPr>
              <p:grpSpPr>
                <a:xfrm>
                  <a:off x="1314169" y="3357764"/>
                  <a:ext cx="135162" cy="166930"/>
                  <a:chOff x="928736" y="3131306"/>
                  <a:chExt cx="135162" cy="166930"/>
                </a:xfrm>
                <a:grpFill/>
              </p:grpSpPr>
              <p:sp>
                <p:nvSpPr>
                  <p:cNvPr id="177" name="Oval 176">
                    <a:extLst>
                      <a:ext uri="{FF2B5EF4-FFF2-40B4-BE49-F238E27FC236}">
                        <a16:creationId xmlns:a16="http://schemas.microsoft.com/office/drawing/2014/main" id="{0EF607FD-CE0C-EC4C-92EB-908AA2CEBC1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330F743F-5C3F-CB49-AE36-1BA6A8C327A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22B9A43E-7193-CB41-BF28-8732757236E7}"/>
                    </a:ext>
                  </a:extLst>
                </p:cNvPr>
                <p:cNvGrpSpPr/>
                <p:nvPr/>
              </p:nvGrpSpPr>
              <p:grpSpPr>
                <a:xfrm>
                  <a:off x="1760972" y="3164834"/>
                  <a:ext cx="135162" cy="166930"/>
                  <a:chOff x="928736" y="3131306"/>
                  <a:chExt cx="135162" cy="166930"/>
                </a:xfrm>
                <a:grpFill/>
              </p:grpSpPr>
              <p:sp>
                <p:nvSpPr>
                  <p:cNvPr id="175" name="Oval 174">
                    <a:extLst>
                      <a:ext uri="{FF2B5EF4-FFF2-40B4-BE49-F238E27FC236}">
                        <a16:creationId xmlns:a16="http://schemas.microsoft.com/office/drawing/2014/main" id="{173E082F-36F9-E645-8DCD-1C4B0504612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2387D06B-6918-3F49-9DDA-01E0ECECE5E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917FB26A-F9B4-6F4D-B997-479CAA96D903}"/>
                    </a:ext>
                  </a:extLst>
                </p:cNvPr>
                <p:cNvGrpSpPr/>
                <p:nvPr/>
              </p:nvGrpSpPr>
              <p:grpSpPr>
                <a:xfrm>
                  <a:off x="2146405" y="3391292"/>
                  <a:ext cx="135162" cy="166930"/>
                  <a:chOff x="928736" y="3131306"/>
                  <a:chExt cx="135162" cy="166930"/>
                </a:xfrm>
                <a:grpFill/>
              </p:grpSpPr>
              <p:sp>
                <p:nvSpPr>
                  <p:cNvPr id="173" name="Oval 172">
                    <a:extLst>
                      <a:ext uri="{FF2B5EF4-FFF2-40B4-BE49-F238E27FC236}">
                        <a16:creationId xmlns:a16="http://schemas.microsoft.com/office/drawing/2014/main" id="{DE25F1F6-A1AC-A541-8C70-7B72860A531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6A216432-91B0-FC47-87C1-96DA04557A8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6B206477-6535-4946-B427-09C7F04AC461}"/>
                    </a:ext>
                  </a:extLst>
                </p:cNvPr>
                <p:cNvGrpSpPr/>
                <p:nvPr/>
              </p:nvGrpSpPr>
              <p:grpSpPr>
                <a:xfrm>
                  <a:off x="2584815" y="3147391"/>
                  <a:ext cx="135162" cy="166930"/>
                  <a:chOff x="928736" y="3131306"/>
                  <a:chExt cx="135162" cy="166930"/>
                </a:xfrm>
                <a:grpFill/>
              </p:grpSpPr>
              <p:sp>
                <p:nvSpPr>
                  <p:cNvPr id="171" name="Oval 170">
                    <a:extLst>
                      <a:ext uri="{FF2B5EF4-FFF2-40B4-BE49-F238E27FC236}">
                        <a16:creationId xmlns:a16="http://schemas.microsoft.com/office/drawing/2014/main" id="{B73471AE-07FA-0842-BCE1-E6729DDA0F8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86C94F7C-7786-C24A-B702-FBA3E1F222F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EA2EAC58-E80A-D145-BE48-F110A0654478}"/>
                    </a:ext>
                  </a:extLst>
                </p:cNvPr>
                <p:cNvGrpSpPr/>
                <p:nvPr/>
              </p:nvGrpSpPr>
              <p:grpSpPr>
                <a:xfrm>
                  <a:off x="2970248" y="3373849"/>
                  <a:ext cx="135162" cy="166930"/>
                  <a:chOff x="928736" y="3131306"/>
                  <a:chExt cx="135162" cy="166930"/>
                </a:xfrm>
                <a:grpFill/>
              </p:grpSpPr>
              <p:sp>
                <p:nvSpPr>
                  <p:cNvPr id="169" name="Oval 168">
                    <a:extLst>
                      <a:ext uri="{FF2B5EF4-FFF2-40B4-BE49-F238E27FC236}">
                        <a16:creationId xmlns:a16="http://schemas.microsoft.com/office/drawing/2014/main" id="{B4A671CF-1647-E148-BEB0-AEACE18AA0A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14901FEC-CE7D-9048-8381-D232B9287CA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73D67E4D-57DA-6A4B-8D39-26324EA9D556}"/>
                    </a:ext>
                  </a:extLst>
                </p:cNvPr>
                <p:cNvGrpSpPr/>
                <p:nvPr/>
              </p:nvGrpSpPr>
              <p:grpSpPr>
                <a:xfrm>
                  <a:off x="3412251" y="3140897"/>
                  <a:ext cx="135162" cy="166930"/>
                  <a:chOff x="928736" y="3131306"/>
                  <a:chExt cx="135162" cy="166930"/>
                </a:xfrm>
                <a:grpFill/>
              </p:grpSpPr>
              <p:sp>
                <p:nvSpPr>
                  <p:cNvPr id="167" name="Oval 166">
                    <a:extLst>
                      <a:ext uri="{FF2B5EF4-FFF2-40B4-BE49-F238E27FC236}">
                        <a16:creationId xmlns:a16="http://schemas.microsoft.com/office/drawing/2014/main" id="{ED4A9231-2866-AF43-AC2B-B36615B3B39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3521FA08-E820-DE44-A213-F54D6AC43E2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ABF97946-BBE3-7048-BF40-D26C0F6F945B}"/>
                    </a:ext>
                  </a:extLst>
                </p:cNvPr>
                <p:cNvGrpSpPr/>
                <p:nvPr/>
              </p:nvGrpSpPr>
              <p:grpSpPr>
                <a:xfrm>
                  <a:off x="3797684" y="3367355"/>
                  <a:ext cx="135162" cy="166930"/>
                  <a:chOff x="928736" y="3131306"/>
                  <a:chExt cx="135162" cy="166930"/>
                </a:xfrm>
                <a:grpFill/>
              </p:grpSpPr>
              <p:sp>
                <p:nvSpPr>
                  <p:cNvPr id="165" name="Oval 164">
                    <a:extLst>
                      <a:ext uri="{FF2B5EF4-FFF2-40B4-BE49-F238E27FC236}">
                        <a16:creationId xmlns:a16="http://schemas.microsoft.com/office/drawing/2014/main" id="{5C386BBF-436B-5747-84C7-B8162B3026D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FC92EB6A-45A1-D84D-B2FD-90F2C36CD23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39D923F3-CBF4-2540-B2DA-BE99B44AA0BC}"/>
                    </a:ext>
                  </a:extLst>
                </p:cNvPr>
                <p:cNvGrpSpPr/>
                <p:nvPr/>
              </p:nvGrpSpPr>
              <p:grpSpPr>
                <a:xfrm>
                  <a:off x="4244487" y="3174425"/>
                  <a:ext cx="135162" cy="166930"/>
                  <a:chOff x="928736" y="3131306"/>
                  <a:chExt cx="135162" cy="166930"/>
                </a:xfrm>
                <a:grpFill/>
              </p:grpSpPr>
              <p:sp>
                <p:nvSpPr>
                  <p:cNvPr id="163" name="Oval 162">
                    <a:extLst>
                      <a:ext uri="{FF2B5EF4-FFF2-40B4-BE49-F238E27FC236}">
                        <a16:creationId xmlns:a16="http://schemas.microsoft.com/office/drawing/2014/main" id="{2D46582D-E57A-C74E-9F09-A5B296AC8EF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B6FA183C-4937-EC44-948E-62CFFA3830C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11B40AC7-04E3-3049-A6D9-3A3D4AF03716}"/>
                    </a:ext>
                  </a:extLst>
                </p:cNvPr>
                <p:cNvGrpSpPr/>
                <p:nvPr/>
              </p:nvGrpSpPr>
              <p:grpSpPr>
                <a:xfrm>
                  <a:off x="4629920" y="3400883"/>
                  <a:ext cx="135162" cy="166930"/>
                  <a:chOff x="928736" y="3131306"/>
                  <a:chExt cx="135162" cy="166930"/>
                </a:xfrm>
                <a:grpFill/>
              </p:grpSpPr>
              <p:sp>
                <p:nvSpPr>
                  <p:cNvPr id="161" name="Oval 160">
                    <a:extLst>
                      <a:ext uri="{FF2B5EF4-FFF2-40B4-BE49-F238E27FC236}">
                        <a16:creationId xmlns:a16="http://schemas.microsoft.com/office/drawing/2014/main" id="{9A5522E7-4B7D-7C45-B9C9-2224BFD38880}"/>
                      </a:ext>
                    </a:extLst>
                  </p:cNvPr>
                  <p:cNvSpPr/>
                  <p:nvPr/>
                </p:nvSpPr>
                <p:spPr>
                  <a:xfrm flipH="1">
                    <a:off x="928736" y="3131306"/>
                    <a:ext cx="135162" cy="16693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19005251-ACBB-4E4E-8792-9DD3C52BEB1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1B2DE6C6-1CAE-1E4F-BD55-F54922FB1370}"/>
                    </a:ext>
                  </a:extLst>
                </p:cNvPr>
                <p:cNvGrpSpPr/>
                <p:nvPr/>
              </p:nvGrpSpPr>
              <p:grpSpPr>
                <a:xfrm>
                  <a:off x="5068330" y="3156982"/>
                  <a:ext cx="135162" cy="166930"/>
                  <a:chOff x="928736" y="3131306"/>
                  <a:chExt cx="135162" cy="166930"/>
                </a:xfrm>
                <a:grpFill/>
              </p:grpSpPr>
              <p:sp>
                <p:nvSpPr>
                  <p:cNvPr id="159" name="Oval 158">
                    <a:extLst>
                      <a:ext uri="{FF2B5EF4-FFF2-40B4-BE49-F238E27FC236}">
                        <a16:creationId xmlns:a16="http://schemas.microsoft.com/office/drawing/2014/main" id="{5300D5E6-53F8-384D-8223-92CC18E99D5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C41743E7-DD7E-844B-A189-5F42223392E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771FD93D-799A-A147-B0F0-67A8450D358B}"/>
                    </a:ext>
                  </a:extLst>
                </p:cNvPr>
                <p:cNvGrpSpPr/>
                <p:nvPr/>
              </p:nvGrpSpPr>
              <p:grpSpPr>
                <a:xfrm>
                  <a:off x="5453763" y="3383440"/>
                  <a:ext cx="135162" cy="166930"/>
                  <a:chOff x="928736" y="3131306"/>
                  <a:chExt cx="135162" cy="166930"/>
                </a:xfrm>
                <a:grpFill/>
              </p:grpSpPr>
              <p:sp>
                <p:nvSpPr>
                  <p:cNvPr id="157" name="Oval 156">
                    <a:extLst>
                      <a:ext uri="{FF2B5EF4-FFF2-40B4-BE49-F238E27FC236}">
                        <a16:creationId xmlns:a16="http://schemas.microsoft.com/office/drawing/2014/main" id="{73093705-FD02-9041-8268-F90DAEFFC2C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A0FB67D3-2FC0-9446-968E-A831CD64487C}"/>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ABEC4D56-94F2-684C-8BE7-FA2446965DB4}"/>
                    </a:ext>
                  </a:extLst>
                </p:cNvPr>
                <p:cNvGrpSpPr/>
                <p:nvPr/>
              </p:nvGrpSpPr>
              <p:grpSpPr>
                <a:xfrm>
                  <a:off x="5900168" y="3142266"/>
                  <a:ext cx="135162" cy="166930"/>
                  <a:chOff x="928736" y="3131306"/>
                  <a:chExt cx="135162" cy="166930"/>
                </a:xfrm>
                <a:grpFill/>
              </p:grpSpPr>
              <p:sp>
                <p:nvSpPr>
                  <p:cNvPr id="155" name="Oval 154">
                    <a:extLst>
                      <a:ext uri="{FF2B5EF4-FFF2-40B4-BE49-F238E27FC236}">
                        <a16:creationId xmlns:a16="http://schemas.microsoft.com/office/drawing/2014/main" id="{09F2A191-872F-E44E-A20A-3752396068C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F7AAA2E5-E243-7D49-A71C-02D82CE802D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E2F1F56F-B06B-1E47-AA40-53A60D4A2758}"/>
                    </a:ext>
                  </a:extLst>
                </p:cNvPr>
                <p:cNvGrpSpPr/>
                <p:nvPr/>
              </p:nvGrpSpPr>
              <p:grpSpPr>
                <a:xfrm>
                  <a:off x="6285601" y="3368724"/>
                  <a:ext cx="135162" cy="166930"/>
                  <a:chOff x="928736" y="3131306"/>
                  <a:chExt cx="135162" cy="166930"/>
                </a:xfrm>
                <a:grpFill/>
              </p:grpSpPr>
              <p:sp>
                <p:nvSpPr>
                  <p:cNvPr id="153" name="Oval 152">
                    <a:extLst>
                      <a:ext uri="{FF2B5EF4-FFF2-40B4-BE49-F238E27FC236}">
                        <a16:creationId xmlns:a16="http://schemas.microsoft.com/office/drawing/2014/main" id="{AE37981E-82BC-1E4C-AD29-4ABC62FF2D6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7E215D8B-CEFB-0B4C-83DB-80961B8DCE36}"/>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81C71B52-9C4D-6E42-B884-B0A2099C49E2}"/>
                    </a:ext>
                  </a:extLst>
                </p:cNvPr>
                <p:cNvGrpSpPr/>
                <p:nvPr/>
              </p:nvGrpSpPr>
              <p:grpSpPr>
                <a:xfrm>
                  <a:off x="6732404" y="3175794"/>
                  <a:ext cx="135162" cy="166930"/>
                  <a:chOff x="928736" y="3131306"/>
                  <a:chExt cx="135162" cy="166930"/>
                </a:xfrm>
                <a:grpFill/>
              </p:grpSpPr>
              <p:sp>
                <p:nvSpPr>
                  <p:cNvPr id="151" name="Oval 150">
                    <a:extLst>
                      <a:ext uri="{FF2B5EF4-FFF2-40B4-BE49-F238E27FC236}">
                        <a16:creationId xmlns:a16="http://schemas.microsoft.com/office/drawing/2014/main" id="{E75E738B-D817-7F4F-BB55-0F65948CD9C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9DCF79AB-BD44-5E4F-8B50-FA790EACC706}"/>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E42D09D8-A63B-C144-8BCF-C31E355D3739}"/>
                    </a:ext>
                  </a:extLst>
                </p:cNvPr>
                <p:cNvGrpSpPr/>
                <p:nvPr/>
              </p:nvGrpSpPr>
              <p:grpSpPr>
                <a:xfrm>
                  <a:off x="7117837" y="3402252"/>
                  <a:ext cx="135162" cy="166930"/>
                  <a:chOff x="928736" y="3131306"/>
                  <a:chExt cx="135162" cy="166930"/>
                </a:xfrm>
                <a:grpFill/>
              </p:grpSpPr>
              <p:sp>
                <p:nvSpPr>
                  <p:cNvPr id="149" name="Oval 148">
                    <a:extLst>
                      <a:ext uri="{FF2B5EF4-FFF2-40B4-BE49-F238E27FC236}">
                        <a16:creationId xmlns:a16="http://schemas.microsoft.com/office/drawing/2014/main" id="{4906CE0D-AD0A-7F4E-878B-2B2FFA6A526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8FBCC4E4-1861-C345-BE13-DAB959B8B16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74B80A2D-7DF4-4944-BF20-EAE442EF2012}"/>
                    </a:ext>
                  </a:extLst>
                </p:cNvPr>
                <p:cNvGrpSpPr/>
                <p:nvPr/>
              </p:nvGrpSpPr>
              <p:grpSpPr>
                <a:xfrm>
                  <a:off x="7556247" y="3158351"/>
                  <a:ext cx="135162" cy="166930"/>
                  <a:chOff x="928736" y="3131306"/>
                  <a:chExt cx="135162" cy="166930"/>
                </a:xfrm>
                <a:grpFill/>
              </p:grpSpPr>
              <p:sp>
                <p:nvSpPr>
                  <p:cNvPr id="147" name="Oval 146">
                    <a:extLst>
                      <a:ext uri="{FF2B5EF4-FFF2-40B4-BE49-F238E27FC236}">
                        <a16:creationId xmlns:a16="http://schemas.microsoft.com/office/drawing/2014/main" id="{EE84EA08-1838-E845-B1B5-266D1CBE21B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2FD2CDD8-D4B8-5446-B51D-D1B2B14967D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242BC7F1-2824-AC49-A555-94E666806AEC}"/>
                  </a:ext>
                </a:extLst>
              </p:cNvPr>
              <p:cNvGrpSpPr/>
              <p:nvPr/>
            </p:nvGrpSpPr>
            <p:grpSpPr>
              <a:xfrm>
                <a:off x="228685" y="3738580"/>
                <a:ext cx="2548437" cy="286969"/>
                <a:chOff x="998049" y="2965738"/>
                <a:chExt cx="7042629" cy="781735"/>
              </a:xfrm>
              <a:solidFill>
                <a:schemeClr val="bg1">
                  <a:lumMod val="85000"/>
                </a:schemeClr>
              </a:solidFill>
            </p:grpSpPr>
            <p:sp>
              <p:nvSpPr>
                <p:cNvPr id="51" name="Isosceles Triangle 12">
                  <a:extLst>
                    <a:ext uri="{FF2B5EF4-FFF2-40B4-BE49-F238E27FC236}">
                      <a16:creationId xmlns:a16="http://schemas.microsoft.com/office/drawing/2014/main" id="{E768E013-2F71-AF48-9031-E228A163F517}"/>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Isosceles Triangle 13">
                  <a:extLst>
                    <a:ext uri="{FF2B5EF4-FFF2-40B4-BE49-F238E27FC236}">
                      <a16:creationId xmlns:a16="http://schemas.microsoft.com/office/drawing/2014/main" id="{4B90FFCB-5662-B24C-BECA-2D24DD2F96F2}"/>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Isosceles Triangle 14">
                  <a:extLst>
                    <a:ext uri="{FF2B5EF4-FFF2-40B4-BE49-F238E27FC236}">
                      <a16:creationId xmlns:a16="http://schemas.microsoft.com/office/drawing/2014/main" id="{CDE58C50-D2ED-FD4E-A719-247051C21111}"/>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Isosceles Triangle 15">
                  <a:extLst>
                    <a:ext uri="{FF2B5EF4-FFF2-40B4-BE49-F238E27FC236}">
                      <a16:creationId xmlns:a16="http://schemas.microsoft.com/office/drawing/2014/main" id="{3C64CC70-6BCA-9445-A305-A86AD3EF90F7}"/>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Isosceles Triangle 16">
                  <a:extLst>
                    <a:ext uri="{FF2B5EF4-FFF2-40B4-BE49-F238E27FC236}">
                      <a16:creationId xmlns:a16="http://schemas.microsoft.com/office/drawing/2014/main" id="{6837E6FB-0A2B-EF47-BAE1-9D1F14ABC83C}"/>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Isosceles Triangle 17">
                  <a:extLst>
                    <a:ext uri="{FF2B5EF4-FFF2-40B4-BE49-F238E27FC236}">
                      <a16:creationId xmlns:a16="http://schemas.microsoft.com/office/drawing/2014/main" id="{9961ABB2-D4C4-1D49-B03D-F2BA8841DD11}"/>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Isosceles Triangle 18">
                  <a:extLst>
                    <a:ext uri="{FF2B5EF4-FFF2-40B4-BE49-F238E27FC236}">
                      <a16:creationId xmlns:a16="http://schemas.microsoft.com/office/drawing/2014/main" id="{AC574788-6CD8-0945-B5EB-42A850CC2557}"/>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Isosceles Triangle 19">
                  <a:extLst>
                    <a:ext uri="{FF2B5EF4-FFF2-40B4-BE49-F238E27FC236}">
                      <a16:creationId xmlns:a16="http://schemas.microsoft.com/office/drawing/2014/main" id="{43182CD3-2332-B74D-869A-BB3FE6AB0FF9}"/>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Isosceles Triangle 20">
                  <a:extLst>
                    <a:ext uri="{FF2B5EF4-FFF2-40B4-BE49-F238E27FC236}">
                      <a16:creationId xmlns:a16="http://schemas.microsoft.com/office/drawing/2014/main" id="{7C7E2542-DD4B-A046-8C27-D5DF6FF0F259}"/>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Isosceles Triangle 21">
                  <a:extLst>
                    <a:ext uri="{FF2B5EF4-FFF2-40B4-BE49-F238E27FC236}">
                      <a16:creationId xmlns:a16="http://schemas.microsoft.com/office/drawing/2014/main" id="{E2DEF26D-A0A3-AE43-8EA6-EEC75D4DF095}"/>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22">
                  <a:extLst>
                    <a:ext uri="{FF2B5EF4-FFF2-40B4-BE49-F238E27FC236}">
                      <a16:creationId xmlns:a16="http://schemas.microsoft.com/office/drawing/2014/main" id="{B2452A1F-1951-6043-9D4F-BE6712A0D384}"/>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Isosceles Triangle 23">
                  <a:extLst>
                    <a:ext uri="{FF2B5EF4-FFF2-40B4-BE49-F238E27FC236}">
                      <a16:creationId xmlns:a16="http://schemas.microsoft.com/office/drawing/2014/main" id="{A798D29A-B157-674A-A91B-541C7663202C}"/>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Isosceles Triangle 24">
                  <a:extLst>
                    <a:ext uri="{FF2B5EF4-FFF2-40B4-BE49-F238E27FC236}">
                      <a16:creationId xmlns:a16="http://schemas.microsoft.com/office/drawing/2014/main" id="{38A08E39-998B-6D4F-A03D-8F617AC37719}"/>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25">
                  <a:extLst>
                    <a:ext uri="{FF2B5EF4-FFF2-40B4-BE49-F238E27FC236}">
                      <a16:creationId xmlns:a16="http://schemas.microsoft.com/office/drawing/2014/main" id="{7C8E6DA5-5AC8-D245-AED9-8A1E40F8EA3B}"/>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26">
                  <a:extLst>
                    <a:ext uri="{FF2B5EF4-FFF2-40B4-BE49-F238E27FC236}">
                      <a16:creationId xmlns:a16="http://schemas.microsoft.com/office/drawing/2014/main" id="{E1826484-17F3-4740-8287-BA65E2474B7E}"/>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27">
                  <a:extLst>
                    <a:ext uri="{FF2B5EF4-FFF2-40B4-BE49-F238E27FC236}">
                      <a16:creationId xmlns:a16="http://schemas.microsoft.com/office/drawing/2014/main" id="{C581BC44-3520-064B-A627-F20D1F9FAE55}"/>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CAA60F56-6A2B-9845-985D-835C0D4CC45D}"/>
                    </a:ext>
                  </a:extLst>
                </p:cNvPr>
                <p:cNvGrpSpPr/>
                <p:nvPr/>
              </p:nvGrpSpPr>
              <p:grpSpPr>
                <a:xfrm>
                  <a:off x="1314169" y="3357764"/>
                  <a:ext cx="135162" cy="166930"/>
                  <a:chOff x="928736" y="3131306"/>
                  <a:chExt cx="135162" cy="166930"/>
                </a:xfrm>
                <a:grpFill/>
              </p:grpSpPr>
              <p:sp>
                <p:nvSpPr>
                  <p:cNvPr id="113" name="Oval 112">
                    <a:extLst>
                      <a:ext uri="{FF2B5EF4-FFF2-40B4-BE49-F238E27FC236}">
                        <a16:creationId xmlns:a16="http://schemas.microsoft.com/office/drawing/2014/main" id="{5D8799E7-34C4-3F43-9695-86CE5B14839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80818677-7504-6840-BA0D-DCA62D44230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F017CE9A-F7BB-7746-A586-7FABC2470215}"/>
                    </a:ext>
                  </a:extLst>
                </p:cNvPr>
                <p:cNvGrpSpPr/>
                <p:nvPr/>
              </p:nvGrpSpPr>
              <p:grpSpPr>
                <a:xfrm>
                  <a:off x="1760972" y="3164834"/>
                  <a:ext cx="135162" cy="166930"/>
                  <a:chOff x="928736" y="3131306"/>
                  <a:chExt cx="135162" cy="166930"/>
                </a:xfrm>
                <a:grpFill/>
              </p:grpSpPr>
              <p:sp>
                <p:nvSpPr>
                  <p:cNvPr id="111" name="Oval 110">
                    <a:extLst>
                      <a:ext uri="{FF2B5EF4-FFF2-40B4-BE49-F238E27FC236}">
                        <a16:creationId xmlns:a16="http://schemas.microsoft.com/office/drawing/2014/main" id="{6DC877FE-FB45-774C-9054-EEB6140E6CA9}"/>
                      </a:ext>
                    </a:extLst>
                  </p:cNvPr>
                  <p:cNvSpPr/>
                  <p:nvPr/>
                </p:nvSpPr>
                <p:spPr>
                  <a:xfrm flipH="1">
                    <a:off x="928736" y="3131306"/>
                    <a:ext cx="135162" cy="166930"/>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602ADAA-B45C-C847-A311-1839C617037B}"/>
                      </a:ext>
                    </a:extLst>
                  </p:cNvPr>
                  <p:cNvSpPr/>
                  <p:nvPr/>
                </p:nvSpPr>
                <p:spPr>
                  <a:xfrm flipH="1">
                    <a:off x="952046" y="3164834"/>
                    <a:ext cx="92318" cy="103650"/>
                  </a:xfrm>
                  <a:prstGeom prst="ellips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2B30A629-1B55-1146-8361-945A2A10EB67}"/>
                    </a:ext>
                  </a:extLst>
                </p:cNvPr>
                <p:cNvGrpSpPr/>
                <p:nvPr/>
              </p:nvGrpSpPr>
              <p:grpSpPr>
                <a:xfrm>
                  <a:off x="2146405" y="3391292"/>
                  <a:ext cx="135162" cy="166930"/>
                  <a:chOff x="928736" y="3131306"/>
                  <a:chExt cx="135162" cy="166930"/>
                </a:xfrm>
                <a:grpFill/>
              </p:grpSpPr>
              <p:sp>
                <p:nvSpPr>
                  <p:cNvPr id="109" name="Oval 108">
                    <a:extLst>
                      <a:ext uri="{FF2B5EF4-FFF2-40B4-BE49-F238E27FC236}">
                        <a16:creationId xmlns:a16="http://schemas.microsoft.com/office/drawing/2014/main" id="{0AE5E390-144C-F44C-91C9-E944E40FC2E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7177A826-02AC-FB4E-9904-D09DF3E98A6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F686EAFE-1911-574B-8F80-F0DFACBF36CF}"/>
                    </a:ext>
                  </a:extLst>
                </p:cNvPr>
                <p:cNvGrpSpPr/>
                <p:nvPr/>
              </p:nvGrpSpPr>
              <p:grpSpPr>
                <a:xfrm>
                  <a:off x="2584815" y="3147391"/>
                  <a:ext cx="135162" cy="166930"/>
                  <a:chOff x="928736" y="3131306"/>
                  <a:chExt cx="135162" cy="166930"/>
                </a:xfrm>
                <a:grpFill/>
              </p:grpSpPr>
              <p:sp>
                <p:nvSpPr>
                  <p:cNvPr id="107" name="Oval 106">
                    <a:extLst>
                      <a:ext uri="{FF2B5EF4-FFF2-40B4-BE49-F238E27FC236}">
                        <a16:creationId xmlns:a16="http://schemas.microsoft.com/office/drawing/2014/main" id="{0C5D9242-555B-E540-8E78-5AB3D5F9A4C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BEE25510-5795-AC45-BD7B-A7E6770CFFE6}"/>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B09E101-856B-3041-88CC-D7616BE4AF0E}"/>
                    </a:ext>
                  </a:extLst>
                </p:cNvPr>
                <p:cNvGrpSpPr/>
                <p:nvPr/>
              </p:nvGrpSpPr>
              <p:grpSpPr>
                <a:xfrm>
                  <a:off x="2970248" y="3373849"/>
                  <a:ext cx="135162" cy="166930"/>
                  <a:chOff x="928736" y="3131306"/>
                  <a:chExt cx="135162" cy="166930"/>
                </a:xfrm>
                <a:grpFill/>
              </p:grpSpPr>
              <p:sp>
                <p:nvSpPr>
                  <p:cNvPr id="105" name="Oval 104">
                    <a:extLst>
                      <a:ext uri="{FF2B5EF4-FFF2-40B4-BE49-F238E27FC236}">
                        <a16:creationId xmlns:a16="http://schemas.microsoft.com/office/drawing/2014/main" id="{A3952E44-55FC-374F-A172-666C8E0B52C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FE420C9-3CF2-C049-9A3F-23F2C582DB8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A14BD7A5-7017-9F42-8DC9-BC40C17E2F4C}"/>
                    </a:ext>
                  </a:extLst>
                </p:cNvPr>
                <p:cNvGrpSpPr/>
                <p:nvPr/>
              </p:nvGrpSpPr>
              <p:grpSpPr>
                <a:xfrm>
                  <a:off x="3412251" y="3140897"/>
                  <a:ext cx="135162" cy="166930"/>
                  <a:chOff x="928736" y="3131306"/>
                  <a:chExt cx="135162" cy="166930"/>
                </a:xfrm>
                <a:grpFill/>
              </p:grpSpPr>
              <p:sp>
                <p:nvSpPr>
                  <p:cNvPr id="103" name="Oval 102">
                    <a:extLst>
                      <a:ext uri="{FF2B5EF4-FFF2-40B4-BE49-F238E27FC236}">
                        <a16:creationId xmlns:a16="http://schemas.microsoft.com/office/drawing/2014/main" id="{50D7739D-C398-8C4C-8EED-8896053AED8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A68FBE8C-F616-6848-8E72-EBAAC8315BD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063FBA5E-56C7-5F4F-81E9-3528783420FF}"/>
                    </a:ext>
                  </a:extLst>
                </p:cNvPr>
                <p:cNvGrpSpPr/>
                <p:nvPr/>
              </p:nvGrpSpPr>
              <p:grpSpPr>
                <a:xfrm>
                  <a:off x="3797684" y="3367355"/>
                  <a:ext cx="135162" cy="166930"/>
                  <a:chOff x="928736" y="3131306"/>
                  <a:chExt cx="135162" cy="166930"/>
                </a:xfrm>
                <a:grpFill/>
              </p:grpSpPr>
              <p:sp>
                <p:nvSpPr>
                  <p:cNvPr id="101" name="Oval 100">
                    <a:extLst>
                      <a:ext uri="{FF2B5EF4-FFF2-40B4-BE49-F238E27FC236}">
                        <a16:creationId xmlns:a16="http://schemas.microsoft.com/office/drawing/2014/main" id="{BF1B03D9-F97F-B54A-BEC0-3D24405C486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8475E71E-7D1D-E24D-B011-76F41EF8C63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8B1F918E-C14B-E445-951E-EFCDA33DA896}"/>
                    </a:ext>
                  </a:extLst>
                </p:cNvPr>
                <p:cNvGrpSpPr/>
                <p:nvPr/>
              </p:nvGrpSpPr>
              <p:grpSpPr>
                <a:xfrm>
                  <a:off x="4244487" y="3174425"/>
                  <a:ext cx="135162" cy="166930"/>
                  <a:chOff x="928736" y="3131306"/>
                  <a:chExt cx="135162" cy="166930"/>
                </a:xfrm>
                <a:grpFill/>
              </p:grpSpPr>
              <p:sp>
                <p:nvSpPr>
                  <p:cNvPr id="99" name="Oval 98">
                    <a:extLst>
                      <a:ext uri="{FF2B5EF4-FFF2-40B4-BE49-F238E27FC236}">
                        <a16:creationId xmlns:a16="http://schemas.microsoft.com/office/drawing/2014/main" id="{C1B250B5-6409-BC4E-A37A-4FFE8B9C06D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A52C98D-A0F2-8548-9684-F7C2B26A331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708A78-1E60-C245-A8EB-74DB256ABB4A}"/>
                    </a:ext>
                  </a:extLst>
                </p:cNvPr>
                <p:cNvGrpSpPr/>
                <p:nvPr/>
              </p:nvGrpSpPr>
              <p:grpSpPr>
                <a:xfrm>
                  <a:off x="4629920" y="3400883"/>
                  <a:ext cx="135162" cy="166930"/>
                  <a:chOff x="928736" y="3131306"/>
                  <a:chExt cx="135162" cy="166930"/>
                </a:xfrm>
                <a:grpFill/>
              </p:grpSpPr>
              <p:sp>
                <p:nvSpPr>
                  <p:cNvPr id="97" name="Oval 96">
                    <a:extLst>
                      <a:ext uri="{FF2B5EF4-FFF2-40B4-BE49-F238E27FC236}">
                        <a16:creationId xmlns:a16="http://schemas.microsoft.com/office/drawing/2014/main" id="{87327778-1BFC-BA49-9A2C-3A7386D3F2F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F0E8B8E-9FAC-D941-8793-83749D4FF45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888C10F8-9CFD-F244-B740-D4A22BF5B012}"/>
                    </a:ext>
                  </a:extLst>
                </p:cNvPr>
                <p:cNvGrpSpPr/>
                <p:nvPr/>
              </p:nvGrpSpPr>
              <p:grpSpPr>
                <a:xfrm>
                  <a:off x="5068330" y="3156982"/>
                  <a:ext cx="135162" cy="166930"/>
                  <a:chOff x="928736" y="3131306"/>
                  <a:chExt cx="135162" cy="166930"/>
                </a:xfrm>
                <a:grpFill/>
              </p:grpSpPr>
              <p:sp>
                <p:nvSpPr>
                  <p:cNvPr id="95" name="Oval 94">
                    <a:extLst>
                      <a:ext uri="{FF2B5EF4-FFF2-40B4-BE49-F238E27FC236}">
                        <a16:creationId xmlns:a16="http://schemas.microsoft.com/office/drawing/2014/main" id="{3E023FFA-74FF-0B45-953F-4F334BA5E2C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4C78777A-908C-3B4C-BEF3-5C95E62CA62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209CAAEF-84AB-044E-9E7E-859D3554C4DD}"/>
                    </a:ext>
                  </a:extLst>
                </p:cNvPr>
                <p:cNvGrpSpPr/>
                <p:nvPr/>
              </p:nvGrpSpPr>
              <p:grpSpPr>
                <a:xfrm>
                  <a:off x="5453763" y="3383440"/>
                  <a:ext cx="135162" cy="166930"/>
                  <a:chOff x="928736" y="3131306"/>
                  <a:chExt cx="135162" cy="166930"/>
                </a:xfrm>
                <a:grpFill/>
              </p:grpSpPr>
              <p:sp>
                <p:nvSpPr>
                  <p:cNvPr id="93" name="Oval 92">
                    <a:extLst>
                      <a:ext uri="{FF2B5EF4-FFF2-40B4-BE49-F238E27FC236}">
                        <a16:creationId xmlns:a16="http://schemas.microsoft.com/office/drawing/2014/main" id="{CCBF8A1D-8EE7-6248-947A-DB518CA3F8B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BFAC0BA-CDE0-504D-87B8-7CD0358CD8D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BD122DD8-6943-CF4D-A445-E0129A70C72D}"/>
                    </a:ext>
                  </a:extLst>
                </p:cNvPr>
                <p:cNvGrpSpPr/>
                <p:nvPr/>
              </p:nvGrpSpPr>
              <p:grpSpPr>
                <a:xfrm>
                  <a:off x="5900168" y="3142266"/>
                  <a:ext cx="135162" cy="166930"/>
                  <a:chOff x="928736" y="3131306"/>
                  <a:chExt cx="135162" cy="166930"/>
                </a:xfrm>
                <a:grpFill/>
              </p:grpSpPr>
              <p:sp>
                <p:nvSpPr>
                  <p:cNvPr id="91" name="Oval 90">
                    <a:extLst>
                      <a:ext uri="{FF2B5EF4-FFF2-40B4-BE49-F238E27FC236}">
                        <a16:creationId xmlns:a16="http://schemas.microsoft.com/office/drawing/2014/main" id="{1282F2F3-D040-7F43-9467-BB23102591E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7974E84-2473-A648-AF48-385DE6C5735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4D514FE5-2D2E-104C-A168-B0BABC55D808}"/>
                    </a:ext>
                  </a:extLst>
                </p:cNvPr>
                <p:cNvGrpSpPr/>
                <p:nvPr/>
              </p:nvGrpSpPr>
              <p:grpSpPr>
                <a:xfrm>
                  <a:off x="6285601" y="3368724"/>
                  <a:ext cx="135162" cy="166930"/>
                  <a:chOff x="928736" y="3131306"/>
                  <a:chExt cx="135162" cy="166930"/>
                </a:xfrm>
                <a:grpFill/>
              </p:grpSpPr>
              <p:sp>
                <p:nvSpPr>
                  <p:cNvPr id="89" name="Oval 88">
                    <a:extLst>
                      <a:ext uri="{FF2B5EF4-FFF2-40B4-BE49-F238E27FC236}">
                        <a16:creationId xmlns:a16="http://schemas.microsoft.com/office/drawing/2014/main" id="{C73970A6-A21F-EB49-8162-785D9E50090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F71A33BC-C9B0-B447-971A-945F9BEA8C8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62EDB835-66F5-A347-BE42-A17CFD659AC4}"/>
                    </a:ext>
                  </a:extLst>
                </p:cNvPr>
                <p:cNvGrpSpPr/>
                <p:nvPr/>
              </p:nvGrpSpPr>
              <p:grpSpPr>
                <a:xfrm>
                  <a:off x="6732404" y="3175794"/>
                  <a:ext cx="135162" cy="166930"/>
                  <a:chOff x="928736" y="3131306"/>
                  <a:chExt cx="135162" cy="166930"/>
                </a:xfrm>
                <a:grpFill/>
              </p:grpSpPr>
              <p:sp>
                <p:nvSpPr>
                  <p:cNvPr id="87" name="Oval 86">
                    <a:extLst>
                      <a:ext uri="{FF2B5EF4-FFF2-40B4-BE49-F238E27FC236}">
                        <a16:creationId xmlns:a16="http://schemas.microsoft.com/office/drawing/2014/main" id="{BE2287EC-4D72-6448-8819-1CED4972661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A39E811-6475-5443-ADBC-82B6527D6A9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D29C0883-D8BD-1448-9BCE-DB46534E9892}"/>
                    </a:ext>
                  </a:extLst>
                </p:cNvPr>
                <p:cNvGrpSpPr/>
                <p:nvPr/>
              </p:nvGrpSpPr>
              <p:grpSpPr>
                <a:xfrm>
                  <a:off x="7117837" y="3402252"/>
                  <a:ext cx="135162" cy="166930"/>
                  <a:chOff x="928736" y="3131306"/>
                  <a:chExt cx="135162" cy="166930"/>
                </a:xfrm>
                <a:grpFill/>
              </p:grpSpPr>
              <p:sp>
                <p:nvSpPr>
                  <p:cNvPr id="85" name="Oval 84">
                    <a:extLst>
                      <a:ext uri="{FF2B5EF4-FFF2-40B4-BE49-F238E27FC236}">
                        <a16:creationId xmlns:a16="http://schemas.microsoft.com/office/drawing/2014/main" id="{9AE029C4-16B3-CB41-8E71-55788B69C24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665DE2CD-6B28-C947-81B0-67ECB3AABB3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7CF06868-4DCC-0F41-9704-C480836677AB}"/>
                    </a:ext>
                  </a:extLst>
                </p:cNvPr>
                <p:cNvGrpSpPr/>
                <p:nvPr/>
              </p:nvGrpSpPr>
              <p:grpSpPr>
                <a:xfrm>
                  <a:off x="7556247" y="3158351"/>
                  <a:ext cx="135162" cy="166930"/>
                  <a:chOff x="928736" y="3131306"/>
                  <a:chExt cx="135162" cy="166930"/>
                </a:xfrm>
                <a:grpFill/>
              </p:grpSpPr>
              <p:sp>
                <p:nvSpPr>
                  <p:cNvPr id="83" name="Oval 82">
                    <a:extLst>
                      <a:ext uri="{FF2B5EF4-FFF2-40B4-BE49-F238E27FC236}">
                        <a16:creationId xmlns:a16="http://schemas.microsoft.com/office/drawing/2014/main" id="{17C2A4EF-73D8-0B4A-90CC-E0EA77FEF78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9A5343AB-2D9A-5549-867E-B5B80D1F479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3" name="Freeform 42">
                <a:extLst>
                  <a:ext uri="{FF2B5EF4-FFF2-40B4-BE49-F238E27FC236}">
                    <a16:creationId xmlns:a16="http://schemas.microsoft.com/office/drawing/2014/main" id="{AF95B621-9A79-314E-8545-472FD02F2D46}"/>
                  </a:ext>
                </a:extLst>
              </p:cNvPr>
              <p:cNvSpPr/>
              <p:nvPr/>
            </p:nvSpPr>
            <p:spPr>
              <a:xfrm>
                <a:off x="362479" y="98438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Freeform 43">
                <a:extLst>
                  <a:ext uri="{FF2B5EF4-FFF2-40B4-BE49-F238E27FC236}">
                    <a16:creationId xmlns:a16="http://schemas.microsoft.com/office/drawing/2014/main" id="{424EDD4C-D5B5-C541-9786-5715ADBC818A}"/>
                  </a:ext>
                </a:extLst>
              </p:cNvPr>
              <p:cNvSpPr/>
              <p:nvPr/>
            </p:nvSpPr>
            <p:spPr>
              <a:xfrm>
                <a:off x="665101" y="966618"/>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Freeform 44">
                <a:extLst>
                  <a:ext uri="{FF2B5EF4-FFF2-40B4-BE49-F238E27FC236}">
                    <a16:creationId xmlns:a16="http://schemas.microsoft.com/office/drawing/2014/main" id="{AE0BE6B9-3562-5842-9D78-FFF8EAECE804}"/>
                  </a:ext>
                </a:extLst>
              </p:cNvPr>
              <p:cNvSpPr/>
              <p:nvPr/>
            </p:nvSpPr>
            <p:spPr>
              <a:xfrm>
                <a:off x="969148" y="969273"/>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Freeform 45">
                <a:extLst>
                  <a:ext uri="{FF2B5EF4-FFF2-40B4-BE49-F238E27FC236}">
                    <a16:creationId xmlns:a16="http://schemas.microsoft.com/office/drawing/2014/main" id="{C2AF460A-44FC-824B-812C-7A5F172AC1A2}"/>
                  </a:ext>
                </a:extLst>
              </p:cNvPr>
              <p:cNvSpPr/>
              <p:nvPr/>
            </p:nvSpPr>
            <p:spPr>
              <a:xfrm>
                <a:off x="1287248" y="961169"/>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Freeform 46">
                <a:extLst>
                  <a:ext uri="{FF2B5EF4-FFF2-40B4-BE49-F238E27FC236}">
                    <a16:creationId xmlns:a16="http://schemas.microsoft.com/office/drawing/2014/main" id="{1CB2090A-7E6E-A744-985F-33130090A30B}"/>
                  </a:ext>
                </a:extLst>
              </p:cNvPr>
              <p:cNvSpPr/>
              <p:nvPr/>
            </p:nvSpPr>
            <p:spPr>
              <a:xfrm>
                <a:off x="1583546"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8291C0F5-C465-1344-8775-42A002627099}"/>
                  </a:ext>
                </a:extLst>
              </p:cNvPr>
              <p:cNvSpPr/>
              <p:nvPr/>
            </p:nvSpPr>
            <p:spPr>
              <a:xfrm>
                <a:off x="1886169" y="969507"/>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Freeform 48">
                <a:extLst>
                  <a:ext uri="{FF2B5EF4-FFF2-40B4-BE49-F238E27FC236}">
                    <a16:creationId xmlns:a16="http://schemas.microsoft.com/office/drawing/2014/main" id="{0DD5EF24-292B-ED44-A322-0A96AA0FF1EE}"/>
                  </a:ext>
                </a:extLst>
              </p:cNvPr>
              <p:cNvSpPr/>
              <p:nvPr/>
            </p:nvSpPr>
            <p:spPr>
              <a:xfrm>
                <a:off x="2189659"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Freeform 49">
                <a:extLst>
                  <a:ext uri="{FF2B5EF4-FFF2-40B4-BE49-F238E27FC236}">
                    <a16:creationId xmlns:a16="http://schemas.microsoft.com/office/drawing/2014/main" id="{C073A6CE-6E22-9B49-8D9D-49DF271D4238}"/>
                  </a:ext>
                </a:extLst>
              </p:cNvPr>
              <p:cNvSpPr/>
              <p:nvPr/>
            </p:nvSpPr>
            <p:spPr>
              <a:xfrm>
                <a:off x="2492282" y="959842"/>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5" name="Straight Arrow Connector 14">
              <a:extLst>
                <a:ext uri="{FF2B5EF4-FFF2-40B4-BE49-F238E27FC236}">
                  <a16:creationId xmlns:a16="http://schemas.microsoft.com/office/drawing/2014/main" id="{7456077B-D176-1049-B5D5-7BA176E93468}"/>
                </a:ext>
              </a:extLst>
            </p:cNvPr>
            <p:cNvCxnSpPr>
              <a:cxnSpLocks/>
            </p:cNvCxnSpPr>
            <p:nvPr/>
          </p:nvCxnSpPr>
          <p:spPr>
            <a:xfrm flipV="1">
              <a:off x="1931941" y="663970"/>
              <a:ext cx="363797" cy="1456063"/>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565EB047-83C9-F846-9CCB-5CE09B62604D}"/>
                </a:ext>
              </a:extLst>
            </p:cNvPr>
            <p:cNvSpPr/>
            <p:nvPr/>
          </p:nvSpPr>
          <p:spPr>
            <a:xfrm>
              <a:off x="1190287" y="5181199"/>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BB4D06-2B69-7A4C-AE3C-E72A0C37BB1F}"/>
                </a:ext>
              </a:extLst>
            </p:cNvPr>
            <p:cNvSpPr/>
            <p:nvPr/>
          </p:nvSpPr>
          <p:spPr>
            <a:xfrm>
              <a:off x="1075058" y="5266693"/>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16A586C-C29F-7145-B48B-E5E5FBA5B5CD}"/>
                </a:ext>
              </a:extLst>
            </p:cNvPr>
            <p:cNvSpPr/>
            <p:nvPr/>
          </p:nvSpPr>
          <p:spPr>
            <a:xfrm>
              <a:off x="1220026" y="4798339"/>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A704E85-A35C-CB4C-9FA5-F51C61D9149A}"/>
                </a:ext>
              </a:extLst>
            </p:cNvPr>
            <p:cNvSpPr/>
            <p:nvPr/>
          </p:nvSpPr>
          <p:spPr>
            <a:xfrm>
              <a:off x="1108511" y="4731434"/>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D281BBC-595F-8B4A-9A71-7E935D4C04B0}"/>
                </a:ext>
              </a:extLst>
            </p:cNvPr>
            <p:cNvSpPr/>
            <p:nvPr/>
          </p:nvSpPr>
          <p:spPr>
            <a:xfrm>
              <a:off x="1026741" y="5017645"/>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A326C86-49CA-684B-B5AF-463E76F45591}"/>
                </a:ext>
              </a:extLst>
            </p:cNvPr>
            <p:cNvSpPr/>
            <p:nvPr/>
          </p:nvSpPr>
          <p:spPr>
            <a:xfrm>
              <a:off x="926377" y="4973041"/>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69937F-237E-2F48-BEDF-43DEC0B1EFCF}"/>
                </a:ext>
              </a:extLst>
            </p:cNvPr>
            <p:cNvSpPr/>
            <p:nvPr/>
          </p:nvSpPr>
          <p:spPr>
            <a:xfrm>
              <a:off x="1710676" y="3705523"/>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0E5D64-4162-0143-B7BB-CF5C0659C712}"/>
                </a:ext>
              </a:extLst>
            </p:cNvPr>
            <p:cNvSpPr/>
            <p:nvPr/>
          </p:nvSpPr>
          <p:spPr>
            <a:xfrm>
              <a:off x="1595447" y="3791017"/>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4F5BAE2-BBB7-564E-92DA-DBEC0BBBC091}"/>
                </a:ext>
              </a:extLst>
            </p:cNvPr>
            <p:cNvSpPr/>
            <p:nvPr/>
          </p:nvSpPr>
          <p:spPr>
            <a:xfrm>
              <a:off x="1740415" y="3322663"/>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B45FF5E-2E21-E944-97C4-BAB8400C4101}"/>
                </a:ext>
              </a:extLst>
            </p:cNvPr>
            <p:cNvSpPr/>
            <p:nvPr/>
          </p:nvSpPr>
          <p:spPr>
            <a:xfrm>
              <a:off x="1628900" y="3255758"/>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8ECA662-B719-A447-A4B1-A35D9EAF4F4B}"/>
                </a:ext>
              </a:extLst>
            </p:cNvPr>
            <p:cNvSpPr/>
            <p:nvPr/>
          </p:nvSpPr>
          <p:spPr>
            <a:xfrm>
              <a:off x="1547130" y="3541969"/>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FB0A26-36B9-FF41-9432-179FD549D9AD}"/>
                </a:ext>
              </a:extLst>
            </p:cNvPr>
            <p:cNvSpPr/>
            <p:nvPr/>
          </p:nvSpPr>
          <p:spPr>
            <a:xfrm>
              <a:off x="1446766" y="3497365"/>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62" name="Picture 461">
            <a:extLst>
              <a:ext uri="{FF2B5EF4-FFF2-40B4-BE49-F238E27FC236}">
                <a16:creationId xmlns:a16="http://schemas.microsoft.com/office/drawing/2014/main" id="{450A712E-41AE-9A45-B5C5-21BC028080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0258" y="4571236"/>
            <a:ext cx="1007604" cy="461818"/>
          </a:xfrm>
          <a:prstGeom prst="rect">
            <a:avLst/>
          </a:prstGeom>
        </p:spPr>
      </p:pic>
    </p:spTree>
    <p:extLst>
      <p:ext uri="{BB962C8B-B14F-4D97-AF65-F5344CB8AC3E}">
        <p14:creationId xmlns:p14="http://schemas.microsoft.com/office/powerpoint/2010/main" val="716473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C475D4-8C8A-754C-BE2E-F1BB18828EA2}"/>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FB45572E-E8B0-2A43-B7AD-714AF93DC16F}"/>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78D8F20F-8F10-6E48-8AE6-5D04ED57B738}"/>
              </a:ext>
            </a:extLst>
          </p:cNvPr>
          <p:cNvSpPr>
            <a:spLocks noGrp="1"/>
          </p:cNvSpPr>
          <p:nvPr>
            <p:ph type="sldNum" sz="quarter" idx="12"/>
          </p:nvPr>
        </p:nvSpPr>
        <p:spPr/>
        <p:txBody>
          <a:bodyPr/>
          <a:lstStyle/>
          <a:p>
            <a:fld id="{315403F7-57E6-FB45-AA42-533AA8BFDDC1}" type="slidenum">
              <a:rPr lang="en-US" smtClean="0"/>
              <a:t>32</a:t>
            </a:fld>
            <a:endParaRPr lang="en-US"/>
          </a:p>
        </p:txBody>
      </p:sp>
      <p:pic>
        <p:nvPicPr>
          <p:cNvPr id="7" name="Picture 6">
            <a:extLst>
              <a:ext uri="{FF2B5EF4-FFF2-40B4-BE49-F238E27FC236}">
                <a16:creationId xmlns:a16="http://schemas.microsoft.com/office/drawing/2014/main" id="{89F10E7A-0A52-2A4A-B107-5FBEDE4B22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13966"/>
            <a:ext cx="4563208" cy="3418572"/>
          </a:xfrm>
          <a:prstGeom prst="rect">
            <a:avLst/>
          </a:prstGeom>
        </p:spPr>
      </p:pic>
      <p:sp>
        <p:nvSpPr>
          <p:cNvPr id="8" name="TextBox 7">
            <a:extLst>
              <a:ext uri="{FF2B5EF4-FFF2-40B4-BE49-F238E27FC236}">
                <a16:creationId xmlns:a16="http://schemas.microsoft.com/office/drawing/2014/main" id="{59818C64-824B-724E-B41C-451F791112BD}"/>
              </a:ext>
            </a:extLst>
          </p:cNvPr>
          <p:cNvSpPr txBox="1"/>
          <p:nvPr/>
        </p:nvSpPr>
        <p:spPr>
          <a:xfrm>
            <a:off x="70339" y="5011615"/>
            <a:ext cx="8845061" cy="1200329"/>
          </a:xfrm>
          <a:prstGeom prst="rect">
            <a:avLst/>
          </a:prstGeom>
          <a:noFill/>
        </p:spPr>
        <p:txBody>
          <a:bodyPr wrap="square" rtlCol="0">
            <a:spAutoFit/>
          </a:bodyPr>
          <a:lstStyle/>
          <a:p>
            <a:r>
              <a:rPr lang="en-US" dirty="0" err="1"/>
              <a:t>SiPM</a:t>
            </a:r>
            <a:r>
              <a:rPr lang="en-US" dirty="0"/>
              <a:t> readout cannot be placed inside the magnet because of the radiation.</a:t>
            </a:r>
          </a:p>
          <a:p>
            <a:endParaRPr lang="en-US" dirty="0"/>
          </a:p>
          <a:p>
            <a:r>
              <a:rPr lang="en-US" dirty="0"/>
              <a:t>Clear fibers should bring the light from bars to readout crates outside the magnet (&lt;6m length light guides)</a:t>
            </a:r>
          </a:p>
        </p:txBody>
      </p:sp>
      <p:pic>
        <p:nvPicPr>
          <p:cNvPr id="9" name="Picture 8" descr="neutron_flux.png">
            <a:extLst>
              <a:ext uri="{FF2B5EF4-FFF2-40B4-BE49-F238E27FC236}">
                <a16:creationId xmlns:a16="http://schemas.microsoft.com/office/drawing/2014/main" id="{AB0117BD-FE89-7745-B48E-561D0D231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3208" y="1382122"/>
            <a:ext cx="4466492" cy="2766744"/>
          </a:xfrm>
          <a:prstGeom prst="rect">
            <a:avLst/>
          </a:prstGeom>
        </p:spPr>
      </p:pic>
    </p:spTree>
    <p:extLst>
      <p:ext uri="{BB962C8B-B14F-4D97-AF65-F5344CB8AC3E}">
        <p14:creationId xmlns:p14="http://schemas.microsoft.com/office/powerpoint/2010/main" val="426181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BE9C9D-FCD4-E540-BCE6-D8DC52AE0257}" type="datetime1">
              <a:rPr lang="en-US" smtClean="0"/>
              <a:t>9/19/18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33</a:t>
            </a:fld>
            <a:endParaRPr lang="en-US"/>
          </a:p>
        </p:txBody>
      </p:sp>
      <p:sp>
        <p:nvSpPr>
          <p:cNvPr id="7" name="TextBox 6"/>
          <p:cNvSpPr txBox="1"/>
          <p:nvPr/>
        </p:nvSpPr>
        <p:spPr>
          <a:xfrm>
            <a:off x="934461" y="-39991"/>
            <a:ext cx="6702977" cy="646331"/>
          </a:xfrm>
          <a:prstGeom prst="rect">
            <a:avLst/>
          </a:prstGeom>
          <a:noFill/>
        </p:spPr>
        <p:txBody>
          <a:bodyPr wrap="none" rtlCol="0">
            <a:spAutoFit/>
          </a:bodyPr>
          <a:lstStyle/>
          <a:p>
            <a:r>
              <a:rPr lang="en-US" sz="3600" b="1" dirty="0"/>
              <a:t>Comparisons btw. D0 and MS</a:t>
            </a:r>
          </a:p>
        </p:txBody>
      </p:sp>
      <p:graphicFrame>
        <p:nvGraphicFramePr>
          <p:cNvPr id="9" name="Table 8"/>
          <p:cNvGraphicFramePr>
            <a:graphicFrameLocks noGrp="1"/>
          </p:cNvGraphicFramePr>
          <p:nvPr>
            <p:extLst/>
          </p:nvPr>
        </p:nvGraphicFramePr>
        <p:xfrm>
          <a:off x="286980" y="780876"/>
          <a:ext cx="8399820" cy="2219960"/>
        </p:xfrm>
        <a:graphic>
          <a:graphicData uri="http://schemas.openxmlformats.org/drawingml/2006/table">
            <a:tbl>
              <a:tblPr firstRow="1" bandRow="1">
                <a:tableStyleId>{5C22544A-7EE6-4342-B048-85BDC9FD1C3A}</a:tableStyleId>
              </a:tblPr>
              <a:tblGrid>
                <a:gridCol w="2426809">
                  <a:extLst>
                    <a:ext uri="{9D8B030D-6E8A-4147-A177-3AD203B41FA5}">
                      <a16:colId xmlns:a16="http://schemas.microsoft.com/office/drawing/2014/main" val="20000"/>
                    </a:ext>
                  </a:extLst>
                </a:gridCol>
                <a:gridCol w="3195053">
                  <a:extLst>
                    <a:ext uri="{9D8B030D-6E8A-4147-A177-3AD203B41FA5}">
                      <a16:colId xmlns:a16="http://schemas.microsoft.com/office/drawing/2014/main" val="20001"/>
                    </a:ext>
                  </a:extLst>
                </a:gridCol>
                <a:gridCol w="2777958">
                  <a:extLst>
                    <a:ext uri="{9D8B030D-6E8A-4147-A177-3AD203B41FA5}">
                      <a16:colId xmlns:a16="http://schemas.microsoft.com/office/drawing/2014/main" val="20002"/>
                    </a:ext>
                  </a:extLst>
                </a:gridCol>
              </a:tblGrid>
              <a:tr h="370840">
                <a:tc>
                  <a:txBody>
                    <a:bodyPr/>
                    <a:lstStyle/>
                    <a:p>
                      <a:pPr algn="ctr"/>
                      <a:endParaRPr lang="en-US" dirty="0"/>
                    </a:p>
                  </a:txBody>
                  <a:tcPr/>
                </a:tc>
                <a:tc>
                  <a:txBody>
                    <a:bodyPr/>
                    <a:lstStyle/>
                    <a:p>
                      <a:pPr algn="ctr"/>
                      <a:r>
                        <a:rPr lang="en-US" dirty="0"/>
                        <a:t>D0</a:t>
                      </a:r>
                    </a:p>
                  </a:txBody>
                  <a:tcPr/>
                </a:tc>
                <a:tc>
                  <a:txBody>
                    <a:bodyPr/>
                    <a:lstStyle/>
                    <a:p>
                      <a:pPr algn="ctr"/>
                      <a:r>
                        <a:rPr lang="en-US" dirty="0"/>
                        <a:t>Magnet Station</a:t>
                      </a:r>
                    </a:p>
                  </a:txBody>
                  <a:tcPr/>
                </a:tc>
                <a:extLst>
                  <a:ext uri="{0D108BD9-81ED-4DB2-BD59-A6C34878D82A}">
                    <a16:rowId xmlns:a16="http://schemas.microsoft.com/office/drawing/2014/main" val="10000"/>
                  </a:ext>
                </a:extLst>
              </a:tr>
              <a:tr h="370840">
                <a:tc>
                  <a:txBody>
                    <a:bodyPr/>
                    <a:lstStyle/>
                    <a:p>
                      <a:pPr algn="l"/>
                      <a:r>
                        <a:rPr lang="en-US" dirty="0"/>
                        <a:t>Triangular bar side</a:t>
                      </a:r>
                    </a:p>
                  </a:txBody>
                  <a:tcPr/>
                </a:tc>
                <a:tc>
                  <a:txBody>
                    <a:bodyPr/>
                    <a:lstStyle/>
                    <a:p>
                      <a:pPr algn="ctr"/>
                      <a:r>
                        <a:rPr lang="en-US" dirty="0"/>
                        <a:t>5.8mm - 5.9mm</a:t>
                      </a:r>
                    </a:p>
                  </a:txBody>
                  <a:tcPr/>
                </a:tc>
                <a:tc>
                  <a:txBody>
                    <a:bodyPr/>
                    <a:lstStyle/>
                    <a:p>
                      <a:pPr algn="ctr"/>
                      <a:r>
                        <a:rPr lang="en-US" dirty="0"/>
                        <a:t>5mm</a:t>
                      </a:r>
                    </a:p>
                  </a:txBody>
                  <a:tcPr/>
                </a:tc>
                <a:extLst>
                  <a:ext uri="{0D108BD9-81ED-4DB2-BD59-A6C34878D82A}">
                    <a16:rowId xmlns:a16="http://schemas.microsoft.com/office/drawing/2014/main" val="10001"/>
                  </a:ext>
                </a:extLst>
              </a:tr>
              <a:tr h="0">
                <a:tc>
                  <a:txBody>
                    <a:bodyPr/>
                    <a:lstStyle/>
                    <a:p>
                      <a:pPr algn="l"/>
                      <a:r>
                        <a:rPr lang="en-US" dirty="0"/>
                        <a:t>Bar length</a:t>
                      </a:r>
                    </a:p>
                  </a:txBody>
                  <a:tcPr/>
                </a:tc>
                <a:tc>
                  <a:txBody>
                    <a:bodyPr/>
                    <a:lstStyle/>
                    <a:p>
                      <a:pPr algn="ctr"/>
                      <a:r>
                        <a:rPr lang="en-US" dirty="0"/>
                        <a:t>CPS:2.4/2</a:t>
                      </a:r>
                      <a:r>
                        <a:rPr lang="en-US" baseline="0" dirty="0"/>
                        <a:t> m, FPS:10-30cm</a:t>
                      </a:r>
                      <a:endParaRPr lang="en-US" dirty="0"/>
                    </a:p>
                  </a:txBody>
                  <a:tcPr/>
                </a:tc>
                <a:tc>
                  <a:txBody>
                    <a:bodyPr/>
                    <a:lstStyle/>
                    <a:p>
                      <a:pPr algn="ctr"/>
                      <a:r>
                        <a:rPr lang="en-US" dirty="0"/>
                        <a:t>30cm-70cm</a:t>
                      </a:r>
                    </a:p>
                  </a:txBody>
                  <a:tcPr/>
                </a:tc>
                <a:extLst>
                  <a:ext uri="{0D108BD9-81ED-4DB2-BD59-A6C34878D82A}">
                    <a16:rowId xmlns:a16="http://schemas.microsoft.com/office/drawing/2014/main" val="10002"/>
                  </a:ext>
                </a:extLst>
              </a:tr>
              <a:tr h="370840">
                <a:tc>
                  <a:txBody>
                    <a:bodyPr/>
                    <a:lstStyle/>
                    <a:p>
                      <a:pPr algn="l"/>
                      <a:r>
                        <a:rPr lang="en-US" dirty="0"/>
                        <a:t>N</a:t>
                      </a:r>
                      <a:r>
                        <a:rPr lang="en-US" baseline="0" dirty="0"/>
                        <a:t> planes</a:t>
                      </a:r>
                      <a:endParaRPr lang="en-US" dirty="0"/>
                    </a:p>
                  </a:txBody>
                  <a:tcPr/>
                </a:tc>
                <a:tc>
                  <a:txBody>
                    <a:bodyPr/>
                    <a:lstStyle/>
                    <a:p>
                      <a:pPr algn="ctr"/>
                      <a:r>
                        <a:rPr lang="en-US" dirty="0"/>
                        <a:t>CPS: 1, FPS:</a:t>
                      </a:r>
                      <a:r>
                        <a:rPr lang="en-US" baseline="0" dirty="0"/>
                        <a:t> 2(</a:t>
                      </a:r>
                      <a:r>
                        <a:rPr lang="en-US" baseline="0" dirty="0" err="1"/>
                        <a:t>uv</a:t>
                      </a:r>
                      <a:r>
                        <a:rPr lang="en-US" baseline="0" dirty="0"/>
                        <a:t> stereo)</a:t>
                      </a:r>
                      <a:endParaRPr lang="en-US" dirty="0"/>
                    </a:p>
                  </a:txBody>
                  <a:tcPr/>
                </a:tc>
                <a:tc>
                  <a:txBody>
                    <a:bodyPr/>
                    <a:lstStyle/>
                    <a:p>
                      <a:pPr algn="ctr"/>
                      <a:r>
                        <a:rPr lang="en-US" dirty="0"/>
                        <a:t>3 </a:t>
                      </a:r>
                      <a:r>
                        <a:rPr lang="en-US" dirty="0" err="1"/>
                        <a:t>xuv</a:t>
                      </a:r>
                      <a:endParaRPr lang="en-US" dirty="0"/>
                    </a:p>
                  </a:txBody>
                  <a:tcPr/>
                </a:tc>
                <a:extLst>
                  <a:ext uri="{0D108BD9-81ED-4DB2-BD59-A6C34878D82A}">
                    <a16:rowId xmlns:a16="http://schemas.microsoft.com/office/drawing/2014/main" val="10003"/>
                  </a:ext>
                </a:extLst>
              </a:tr>
              <a:tr h="370840">
                <a:tc>
                  <a:txBody>
                    <a:bodyPr/>
                    <a:lstStyle/>
                    <a:p>
                      <a:pPr algn="l"/>
                      <a:r>
                        <a:rPr lang="en-US" dirty="0"/>
                        <a:t>Light guide</a:t>
                      </a:r>
                    </a:p>
                  </a:txBody>
                  <a:tcPr/>
                </a:tc>
                <a:tc>
                  <a:txBody>
                    <a:bodyPr/>
                    <a:lstStyle/>
                    <a:p>
                      <a:pPr algn="ctr"/>
                      <a:r>
                        <a:rPr lang="en-US" dirty="0"/>
                        <a:t>11m - 13m</a:t>
                      </a:r>
                    </a:p>
                  </a:txBody>
                  <a:tcPr/>
                </a:tc>
                <a:tc>
                  <a:txBody>
                    <a:bodyPr/>
                    <a:lstStyle/>
                    <a:p>
                      <a:pPr algn="ctr"/>
                      <a:r>
                        <a:rPr lang="en-US" dirty="0"/>
                        <a:t>&lt;6m</a:t>
                      </a:r>
                    </a:p>
                  </a:txBody>
                  <a:tcPr/>
                </a:tc>
                <a:extLst>
                  <a:ext uri="{0D108BD9-81ED-4DB2-BD59-A6C34878D82A}">
                    <a16:rowId xmlns:a16="http://schemas.microsoft.com/office/drawing/2014/main" val="10004"/>
                  </a:ext>
                </a:extLst>
              </a:tr>
              <a:tr h="370840">
                <a:tc>
                  <a:txBody>
                    <a:bodyPr/>
                    <a:lstStyle/>
                    <a:p>
                      <a:pPr algn="l"/>
                      <a:r>
                        <a:rPr lang="en-US" dirty="0" err="1"/>
                        <a:t>photodetection</a:t>
                      </a:r>
                      <a:endParaRPr lang="en-US" dirty="0"/>
                    </a:p>
                  </a:txBody>
                  <a:tcPr/>
                </a:tc>
                <a:tc>
                  <a:txBody>
                    <a:bodyPr/>
                    <a:lstStyle/>
                    <a:p>
                      <a:pPr algn="ctr"/>
                      <a:r>
                        <a:rPr lang="en-US" dirty="0"/>
                        <a:t>VLPC</a:t>
                      </a:r>
                      <a:r>
                        <a:rPr lang="en-US" baseline="0" dirty="0"/>
                        <a:t> (at 9K 80% QE)</a:t>
                      </a:r>
                      <a:endParaRPr lang="en-US" dirty="0"/>
                    </a:p>
                  </a:txBody>
                  <a:tcPr/>
                </a:tc>
                <a:tc>
                  <a:txBody>
                    <a:bodyPr/>
                    <a:lstStyle/>
                    <a:p>
                      <a:pPr algn="ctr"/>
                      <a:r>
                        <a:rPr lang="en-US" dirty="0" err="1"/>
                        <a:t>SiPM</a:t>
                      </a:r>
                      <a:r>
                        <a:rPr lang="en-US" dirty="0"/>
                        <a:t> (room T 40% QE)</a:t>
                      </a:r>
                    </a:p>
                  </a:txBody>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2"/>
          <a:stretch>
            <a:fillRect/>
          </a:stretch>
        </p:blipFill>
        <p:spPr>
          <a:xfrm>
            <a:off x="74705" y="3209254"/>
            <a:ext cx="4323976" cy="2982743"/>
          </a:xfrm>
          <a:prstGeom prst="rect">
            <a:avLst/>
          </a:prstGeom>
        </p:spPr>
      </p:pic>
      <p:pic>
        <p:nvPicPr>
          <p:cNvPr id="11" name="Picture 10" descr="latex-image-1.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8680" y="4048368"/>
            <a:ext cx="4665111" cy="602605"/>
          </a:xfrm>
          <a:prstGeom prst="rect">
            <a:avLst/>
          </a:prstGeom>
        </p:spPr>
      </p:pic>
      <p:sp>
        <p:nvSpPr>
          <p:cNvPr id="3" name="Rectangle 2"/>
          <p:cNvSpPr/>
          <p:nvPr/>
        </p:nvSpPr>
        <p:spPr>
          <a:xfrm>
            <a:off x="934461" y="3244334"/>
            <a:ext cx="993594" cy="369332"/>
          </a:xfrm>
          <a:prstGeom prst="rect">
            <a:avLst/>
          </a:prstGeom>
        </p:spPr>
        <p:txBody>
          <a:bodyPr wrap="none">
            <a:spAutoFit/>
          </a:bodyPr>
          <a:lstStyle/>
          <a:p>
            <a:r>
              <a:rPr lang="en-US" dirty="0">
                <a:latin typeface="Times"/>
                <a:cs typeface="Times"/>
              </a:rPr>
              <a:t>μ~ 11 </a:t>
            </a:r>
            <a:r>
              <a:rPr lang="en-US" dirty="0" err="1">
                <a:latin typeface="Times"/>
                <a:cs typeface="Times"/>
              </a:rPr>
              <a:t>pe</a:t>
            </a:r>
            <a:endParaRPr lang="en-US" dirty="0">
              <a:latin typeface="Times"/>
              <a:cs typeface="Times"/>
            </a:endParaRPr>
          </a:p>
        </p:txBody>
      </p:sp>
      <p:sp>
        <p:nvSpPr>
          <p:cNvPr id="8" name="TextBox 7"/>
          <p:cNvSpPr txBox="1"/>
          <p:nvPr/>
        </p:nvSpPr>
        <p:spPr>
          <a:xfrm>
            <a:off x="5875417" y="5000792"/>
            <a:ext cx="1369185" cy="523220"/>
          </a:xfrm>
          <a:prstGeom prst="rect">
            <a:avLst/>
          </a:prstGeom>
          <a:noFill/>
        </p:spPr>
        <p:txBody>
          <a:bodyPr wrap="none" rtlCol="0">
            <a:spAutoFit/>
          </a:bodyPr>
          <a:lstStyle/>
          <a:p>
            <a:r>
              <a:rPr lang="en-US" sz="2800" dirty="0">
                <a:latin typeface="Times"/>
                <a:cs typeface="Times"/>
              </a:rPr>
              <a:t>= ~ 9 </a:t>
            </a:r>
            <a:r>
              <a:rPr lang="en-US" sz="2800" dirty="0" err="1">
                <a:latin typeface="Times"/>
                <a:cs typeface="Times"/>
              </a:rPr>
              <a:t>pe</a:t>
            </a:r>
            <a:endParaRPr lang="en-US" sz="2800" dirty="0">
              <a:latin typeface="Times"/>
              <a:cs typeface="Times"/>
            </a:endParaRPr>
          </a:p>
        </p:txBody>
      </p:sp>
    </p:spTree>
    <p:extLst>
      <p:ext uri="{BB962C8B-B14F-4D97-AF65-F5344CB8AC3E}">
        <p14:creationId xmlns:p14="http://schemas.microsoft.com/office/powerpoint/2010/main" val="1218189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34</a:t>
            </a:fld>
            <a:endParaRPr lang="en-US"/>
          </a:p>
        </p:txBody>
      </p:sp>
      <p:pic>
        <p:nvPicPr>
          <p:cNvPr id="7" name="Picture 6"/>
          <p:cNvPicPr>
            <a:picLocks noChangeAspect="1"/>
          </p:cNvPicPr>
          <p:nvPr/>
        </p:nvPicPr>
        <p:blipFill>
          <a:blip r:embed="rId2"/>
          <a:stretch>
            <a:fillRect/>
          </a:stretch>
        </p:blipFill>
        <p:spPr>
          <a:xfrm>
            <a:off x="304800" y="606340"/>
            <a:ext cx="8382000" cy="5415280"/>
          </a:xfrm>
          <a:prstGeom prst="rect">
            <a:avLst/>
          </a:prstGeom>
        </p:spPr>
      </p:pic>
      <p:sp>
        <p:nvSpPr>
          <p:cNvPr id="8" name="TextBox 7"/>
          <p:cNvSpPr txBox="1"/>
          <p:nvPr/>
        </p:nvSpPr>
        <p:spPr>
          <a:xfrm>
            <a:off x="-66595" y="-39991"/>
            <a:ext cx="8216688" cy="646331"/>
          </a:xfrm>
          <a:prstGeom prst="rect">
            <a:avLst/>
          </a:prstGeom>
          <a:noFill/>
        </p:spPr>
        <p:txBody>
          <a:bodyPr wrap="none" rtlCol="0">
            <a:spAutoFit/>
          </a:bodyPr>
          <a:lstStyle/>
          <a:p>
            <a:r>
              <a:rPr lang="en-US" sz="3600" b="1" dirty="0"/>
              <a:t>Efficiency, Noise, Resolution from D0</a:t>
            </a:r>
          </a:p>
        </p:txBody>
      </p:sp>
      <p:sp>
        <p:nvSpPr>
          <p:cNvPr id="9" name="TextBox 8"/>
          <p:cNvSpPr txBox="1"/>
          <p:nvPr/>
        </p:nvSpPr>
        <p:spPr>
          <a:xfrm>
            <a:off x="627529" y="6001959"/>
            <a:ext cx="8272567" cy="400110"/>
          </a:xfrm>
          <a:prstGeom prst="rect">
            <a:avLst/>
          </a:prstGeom>
          <a:noFill/>
        </p:spPr>
        <p:txBody>
          <a:bodyPr wrap="none" rtlCol="0">
            <a:spAutoFit/>
          </a:bodyPr>
          <a:lstStyle/>
          <a:p>
            <a:r>
              <a:rPr lang="en-US" sz="2000" b="1" dirty="0">
                <a:solidFill>
                  <a:srgbClr val="FF0000"/>
                </a:solidFill>
              </a:rPr>
              <a:t>Resolution confirmed with GEANT using 2-bit ADC, like in PACIFIC.</a:t>
            </a:r>
          </a:p>
        </p:txBody>
      </p:sp>
    </p:spTree>
    <p:extLst>
      <p:ext uri="{BB962C8B-B14F-4D97-AF65-F5344CB8AC3E}">
        <p14:creationId xmlns:p14="http://schemas.microsoft.com/office/powerpoint/2010/main" val="1774289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EACC-0B33-2C4D-8176-E7A44B04F4CC}"/>
              </a:ext>
            </a:extLst>
          </p:cNvPr>
          <p:cNvSpPr>
            <a:spLocks noGrp="1"/>
          </p:cNvSpPr>
          <p:nvPr>
            <p:ph type="title"/>
          </p:nvPr>
        </p:nvSpPr>
        <p:spPr>
          <a:xfrm>
            <a:off x="341790" y="-135953"/>
            <a:ext cx="8229600" cy="692906"/>
          </a:xfrm>
        </p:spPr>
        <p:txBody>
          <a:bodyPr/>
          <a:lstStyle/>
          <a:p>
            <a:r>
              <a:rPr lang="en-US" dirty="0"/>
              <a:t>R&amp;D for triangular bars</a:t>
            </a:r>
          </a:p>
        </p:txBody>
      </p:sp>
      <p:sp>
        <p:nvSpPr>
          <p:cNvPr id="4" name="Date Placeholder 3">
            <a:extLst>
              <a:ext uri="{FF2B5EF4-FFF2-40B4-BE49-F238E27FC236}">
                <a16:creationId xmlns:a16="http://schemas.microsoft.com/office/drawing/2014/main" id="{E2E931A3-A0B2-0C49-92E7-3A9C123D8D0F}"/>
              </a:ext>
            </a:extLst>
          </p:cNvPr>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a:extLst>
              <a:ext uri="{FF2B5EF4-FFF2-40B4-BE49-F238E27FC236}">
                <a16:creationId xmlns:a16="http://schemas.microsoft.com/office/drawing/2014/main" id="{B6E47E7A-6FEB-884A-9441-538B5978B50D}"/>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343D718-6C05-7449-8480-6721971358ED}"/>
              </a:ext>
            </a:extLst>
          </p:cNvPr>
          <p:cNvSpPr>
            <a:spLocks noGrp="1"/>
          </p:cNvSpPr>
          <p:nvPr>
            <p:ph type="sldNum" sz="quarter" idx="12"/>
          </p:nvPr>
        </p:nvSpPr>
        <p:spPr/>
        <p:txBody>
          <a:bodyPr/>
          <a:lstStyle/>
          <a:p>
            <a:fld id="{315403F7-57E6-FB45-AA42-533AA8BFDDC1}" type="slidenum">
              <a:rPr lang="en-US" smtClean="0"/>
              <a:t>35</a:t>
            </a:fld>
            <a:endParaRPr lang="en-US"/>
          </a:p>
        </p:txBody>
      </p:sp>
      <p:sp>
        <p:nvSpPr>
          <p:cNvPr id="10" name="TextBox 9">
            <a:extLst>
              <a:ext uri="{FF2B5EF4-FFF2-40B4-BE49-F238E27FC236}">
                <a16:creationId xmlns:a16="http://schemas.microsoft.com/office/drawing/2014/main" id="{04775A6B-C1CF-1741-87AB-3D91D7143ACD}"/>
              </a:ext>
            </a:extLst>
          </p:cNvPr>
          <p:cNvSpPr txBox="1"/>
          <p:nvPr/>
        </p:nvSpPr>
        <p:spPr>
          <a:xfrm>
            <a:off x="4062609" y="732306"/>
            <a:ext cx="5081391"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500 m of triangular bars produced by </a:t>
            </a:r>
            <a:r>
              <a:rPr lang="en-US" sz="1600" dirty="0" err="1"/>
              <a:t>Fermilab</a:t>
            </a:r>
            <a:r>
              <a:rPr lang="en-US" sz="1600" dirty="0"/>
              <a:t> extruded scintillator factory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smallest extruded bar ever produced in that facility, had to develop new tooling for 5mm triangular bars</a:t>
            </a:r>
          </a:p>
        </p:txBody>
      </p:sp>
      <p:sp>
        <p:nvSpPr>
          <p:cNvPr id="3" name="TextBox 2">
            <a:extLst>
              <a:ext uri="{FF2B5EF4-FFF2-40B4-BE49-F238E27FC236}">
                <a16:creationId xmlns:a16="http://schemas.microsoft.com/office/drawing/2014/main" id="{3E1A6BC9-58CC-5E43-9419-EAFECF534E44}"/>
              </a:ext>
            </a:extLst>
          </p:cNvPr>
          <p:cNvSpPr txBox="1"/>
          <p:nvPr/>
        </p:nvSpPr>
        <p:spPr>
          <a:xfrm>
            <a:off x="3194462" y="3200400"/>
            <a:ext cx="184731" cy="369332"/>
          </a:xfrm>
          <a:prstGeom prst="rect">
            <a:avLst/>
          </a:prstGeom>
          <a:noFill/>
        </p:spPr>
        <p:txBody>
          <a:bodyPr wrap="none" rtlCol="0">
            <a:spAutoFit/>
          </a:bodyPr>
          <a:lstStyle/>
          <a:p>
            <a:endParaRPr lang="en-US"/>
          </a:p>
        </p:txBody>
      </p:sp>
      <p:pic>
        <p:nvPicPr>
          <p:cNvPr id="461" name="Picture 460">
            <a:extLst>
              <a:ext uri="{FF2B5EF4-FFF2-40B4-BE49-F238E27FC236}">
                <a16:creationId xmlns:a16="http://schemas.microsoft.com/office/drawing/2014/main" id="{1276E81D-94EB-254E-9F7A-EEC9BC7DE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5703" y="2586865"/>
            <a:ext cx="2137518" cy="1485336"/>
          </a:xfrm>
          <a:prstGeom prst="rect">
            <a:avLst/>
          </a:prstGeom>
        </p:spPr>
      </p:pic>
      <p:pic>
        <p:nvPicPr>
          <p:cNvPr id="462" name="Picture 461" descr="2017-10-08 20.03.15.jpg">
            <a:extLst>
              <a:ext uri="{FF2B5EF4-FFF2-40B4-BE49-F238E27FC236}">
                <a16:creationId xmlns:a16="http://schemas.microsoft.com/office/drawing/2014/main" id="{C8E3C74C-0F46-3246-8034-EE4E4B396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4607" y="732306"/>
            <a:ext cx="2296822" cy="1722617"/>
          </a:xfrm>
          <a:prstGeom prst="rect">
            <a:avLst/>
          </a:prstGeom>
        </p:spPr>
      </p:pic>
      <p:pic>
        <p:nvPicPr>
          <p:cNvPr id="463" name="Picture 462">
            <a:extLst>
              <a:ext uri="{FF2B5EF4-FFF2-40B4-BE49-F238E27FC236}">
                <a16:creationId xmlns:a16="http://schemas.microsoft.com/office/drawing/2014/main" id="{90DAE557-B5CA-2047-A9A3-CE6673BCEE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60" y="658572"/>
            <a:ext cx="1711547" cy="1870086"/>
          </a:xfrm>
          <a:prstGeom prst="rect">
            <a:avLst/>
          </a:prstGeom>
        </p:spPr>
      </p:pic>
      <p:pic>
        <p:nvPicPr>
          <p:cNvPr id="464" name="Picture 463">
            <a:extLst>
              <a:ext uri="{FF2B5EF4-FFF2-40B4-BE49-F238E27FC236}">
                <a16:creationId xmlns:a16="http://schemas.microsoft.com/office/drawing/2014/main" id="{4159477D-21B7-5540-A21A-399185284F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09361" y="4618024"/>
            <a:ext cx="2139432" cy="1203430"/>
          </a:xfrm>
          <a:prstGeom prst="rect">
            <a:avLst/>
          </a:prstGeom>
        </p:spPr>
      </p:pic>
      <p:pic>
        <p:nvPicPr>
          <p:cNvPr id="465" name="Picture 464">
            <a:extLst>
              <a:ext uri="{FF2B5EF4-FFF2-40B4-BE49-F238E27FC236}">
                <a16:creationId xmlns:a16="http://schemas.microsoft.com/office/drawing/2014/main" id="{C090DA18-8EF1-8943-8B58-8BECFC0074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400" y="2726711"/>
            <a:ext cx="2072625" cy="1226994"/>
          </a:xfrm>
          <a:prstGeom prst="rect">
            <a:avLst/>
          </a:prstGeom>
        </p:spPr>
      </p:pic>
      <p:sp>
        <p:nvSpPr>
          <p:cNvPr id="466" name="TextBox 465">
            <a:extLst>
              <a:ext uri="{FF2B5EF4-FFF2-40B4-BE49-F238E27FC236}">
                <a16:creationId xmlns:a16="http://schemas.microsoft.com/office/drawing/2014/main" id="{7D4061BE-9233-D84E-87A3-000636E04CA5}"/>
              </a:ext>
            </a:extLst>
          </p:cNvPr>
          <p:cNvSpPr txBox="1"/>
          <p:nvPr/>
        </p:nvSpPr>
        <p:spPr>
          <a:xfrm>
            <a:off x="4295899" y="2944309"/>
            <a:ext cx="477986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Wavelength shifter -&gt; clear fiber -&gt; </a:t>
            </a:r>
            <a:r>
              <a:rPr lang="en-US" sz="1600" dirty="0" err="1"/>
              <a:t>SiPM</a:t>
            </a:r>
            <a:r>
              <a:rPr lang="en-US" sz="1600" dirty="0"/>
              <a:t> couplers developed by Hubert van Hecke</a:t>
            </a:r>
          </a:p>
        </p:txBody>
      </p:sp>
      <p:pic>
        <p:nvPicPr>
          <p:cNvPr id="9" name="Picture 8">
            <a:extLst>
              <a:ext uri="{FF2B5EF4-FFF2-40B4-BE49-F238E27FC236}">
                <a16:creationId xmlns:a16="http://schemas.microsoft.com/office/drawing/2014/main" id="{BE7972DB-6941-2C4A-9B2E-0722F9F45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1281919" y="4483493"/>
            <a:ext cx="2617762" cy="1472491"/>
          </a:xfrm>
          <a:prstGeom prst="rect">
            <a:avLst/>
          </a:prstGeom>
        </p:spPr>
      </p:pic>
      <p:sp>
        <p:nvSpPr>
          <p:cNvPr id="467" name="TextBox 466">
            <a:extLst>
              <a:ext uri="{FF2B5EF4-FFF2-40B4-BE49-F238E27FC236}">
                <a16:creationId xmlns:a16="http://schemas.microsoft.com/office/drawing/2014/main" id="{FA664B12-2A3C-A543-8327-1448C80CE214}"/>
              </a:ext>
            </a:extLst>
          </p:cNvPr>
          <p:cNvSpPr txBox="1"/>
          <p:nvPr/>
        </p:nvSpPr>
        <p:spPr>
          <a:xfrm>
            <a:off x="3919529" y="4150023"/>
            <a:ext cx="5156233"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First and second version of </a:t>
            </a:r>
            <a:r>
              <a:rPr lang="en-US" sz="1600" dirty="0" err="1"/>
              <a:t>SiPM</a:t>
            </a:r>
            <a:r>
              <a:rPr lang="en-US" sz="1600" dirty="0"/>
              <a:t> array board developed at LANL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Using </a:t>
            </a:r>
            <a:r>
              <a:rPr lang="en-US" sz="1600" dirty="0" err="1"/>
              <a:t>Hamamatzu</a:t>
            </a:r>
            <a:r>
              <a:rPr lang="en-US" sz="1600" dirty="0"/>
              <a:t> 4x4 </a:t>
            </a:r>
            <a:r>
              <a:rPr lang="en-US" sz="1600" dirty="0" err="1"/>
              <a:t>SiPM</a:t>
            </a:r>
            <a:r>
              <a:rPr lang="en-US" sz="1600" dirty="0"/>
              <a:t> arrays (2x2 mm</a:t>
            </a:r>
            <a:r>
              <a:rPr lang="en-US" sz="1600" baseline="30000" dirty="0"/>
              <a:t>2</a:t>
            </a:r>
            <a:r>
              <a:rPr lang="en-US" sz="1600" dirty="0"/>
              <a:t> each channel, but will change to 1.3x1.3 mm</a:t>
            </a:r>
            <a:r>
              <a:rPr lang="en-US" sz="1600" baseline="30000" dirty="0"/>
              <a:t>2</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Second version with 16 </a:t>
            </a:r>
            <a:r>
              <a:rPr lang="en-US" sz="1600" dirty="0" err="1"/>
              <a:t>SiPM</a:t>
            </a:r>
            <a:r>
              <a:rPr lang="en-US" sz="1600" dirty="0"/>
              <a:t> arrays (256 channels) now available</a:t>
            </a:r>
          </a:p>
        </p:txBody>
      </p:sp>
    </p:spTree>
    <p:extLst>
      <p:ext uri="{BB962C8B-B14F-4D97-AF65-F5344CB8AC3E}">
        <p14:creationId xmlns:p14="http://schemas.microsoft.com/office/powerpoint/2010/main" val="1878652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EACC-0B33-2C4D-8176-E7A44B04F4CC}"/>
              </a:ext>
            </a:extLst>
          </p:cNvPr>
          <p:cNvSpPr>
            <a:spLocks noGrp="1"/>
          </p:cNvSpPr>
          <p:nvPr>
            <p:ph type="title"/>
          </p:nvPr>
        </p:nvSpPr>
        <p:spPr>
          <a:xfrm>
            <a:off x="-52191" y="-67657"/>
            <a:ext cx="8229600" cy="692906"/>
          </a:xfrm>
        </p:spPr>
        <p:txBody>
          <a:bodyPr/>
          <a:lstStyle/>
          <a:p>
            <a:r>
              <a:rPr lang="en-US" sz="4000" dirty="0"/>
              <a:t>Tests w/ PACIFIC in Heidelberg </a:t>
            </a:r>
          </a:p>
        </p:txBody>
      </p:sp>
      <p:sp>
        <p:nvSpPr>
          <p:cNvPr id="4" name="Date Placeholder 3">
            <a:extLst>
              <a:ext uri="{FF2B5EF4-FFF2-40B4-BE49-F238E27FC236}">
                <a16:creationId xmlns:a16="http://schemas.microsoft.com/office/drawing/2014/main" id="{E2E931A3-A0B2-0C49-92E7-3A9C123D8D0F}"/>
              </a:ext>
            </a:extLst>
          </p:cNvPr>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a:extLst>
              <a:ext uri="{FF2B5EF4-FFF2-40B4-BE49-F238E27FC236}">
                <a16:creationId xmlns:a16="http://schemas.microsoft.com/office/drawing/2014/main" id="{B6E47E7A-6FEB-884A-9441-538B5978B50D}"/>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343D718-6C05-7449-8480-6721971358ED}"/>
              </a:ext>
            </a:extLst>
          </p:cNvPr>
          <p:cNvSpPr>
            <a:spLocks noGrp="1"/>
          </p:cNvSpPr>
          <p:nvPr>
            <p:ph type="sldNum" sz="quarter" idx="12"/>
          </p:nvPr>
        </p:nvSpPr>
        <p:spPr/>
        <p:txBody>
          <a:bodyPr/>
          <a:lstStyle/>
          <a:p>
            <a:fld id="{315403F7-57E6-FB45-AA42-533AA8BFDDC1}" type="slidenum">
              <a:rPr lang="en-US" smtClean="0"/>
              <a:t>36</a:t>
            </a:fld>
            <a:endParaRPr lang="en-US"/>
          </a:p>
        </p:txBody>
      </p:sp>
      <p:sp>
        <p:nvSpPr>
          <p:cNvPr id="10" name="TextBox 9">
            <a:extLst>
              <a:ext uri="{FF2B5EF4-FFF2-40B4-BE49-F238E27FC236}">
                <a16:creationId xmlns:a16="http://schemas.microsoft.com/office/drawing/2014/main" id="{04775A6B-C1CF-1741-87AB-3D91D7143ACD}"/>
              </a:ext>
            </a:extLst>
          </p:cNvPr>
          <p:cNvSpPr txBox="1"/>
          <p:nvPr/>
        </p:nvSpPr>
        <p:spPr>
          <a:xfrm>
            <a:off x="-1" y="4967734"/>
            <a:ext cx="9143999"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Gerd Kunde visit Heidelberg with sets of our bars for testing with the PACIFIC readout chip used in </a:t>
            </a:r>
            <a:r>
              <a:rPr lang="en-US" sz="1600" dirty="0" err="1"/>
              <a:t>LHCb</a:t>
            </a:r>
            <a:r>
              <a:rPr lang="en-US" sz="1600" dirty="0"/>
              <a:t> scintillator fiber tracker upgrade (</a:t>
            </a:r>
            <a:r>
              <a:rPr lang="en-US" sz="1600" dirty="0" err="1"/>
              <a:t>SciFi</a:t>
            </a:r>
            <a:r>
              <a:rPr lang="en-US" sz="1600" dirty="0"/>
              <a:t>)</a:t>
            </a:r>
          </a:p>
          <a:p>
            <a:pPr marL="285750" indent="-285750">
              <a:buFont typeface="Arial" panose="020B0604020202020204" pitchFamily="34" charset="0"/>
              <a:buChar char="•"/>
            </a:pPr>
            <a:r>
              <a:rPr lang="en-US" sz="1600" dirty="0"/>
              <a:t>All channels worked. Dark count signal shaping and gain same as </a:t>
            </a:r>
            <a:r>
              <a:rPr lang="en-US" sz="1600" dirty="0" err="1"/>
              <a:t>SciFi</a:t>
            </a:r>
            <a:endParaRPr lang="en-US" sz="1600" dirty="0"/>
          </a:p>
          <a:p>
            <a:pPr marL="285750" indent="-285750">
              <a:buFont typeface="Arial" panose="020B0604020202020204" pitchFamily="34" charset="0"/>
              <a:buChar char="•"/>
            </a:pPr>
            <a:r>
              <a:rPr lang="en-US" sz="1600" dirty="0"/>
              <a:t>Signal from Sr</a:t>
            </a:r>
            <a:r>
              <a:rPr lang="en-US" sz="1600" baseline="30000" dirty="0"/>
              <a:t>90</a:t>
            </a:r>
            <a:r>
              <a:rPr lang="en-US" sz="1600" dirty="0"/>
              <a:t> close to saturation, but using very short clear fibers</a:t>
            </a:r>
          </a:p>
          <a:p>
            <a:pPr marL="285750" indent="-285750">
              <a:buFont typeface="Arial" panose="020B0604020202020204" pitchFamily="34" charset="0"/>
              <a:buChar char="•"/>
            </a:pPr>
            <a:r>
              <a:rPr lang="en-US" sz="1600" dirty="0"/>
              <a:t>Observed </a:t>
            </a:r>
            <a:r>
              <a:rPr lang="en-US" sz="1600" dirty="0" err="1"/>
              <a:t>cosmics</a:t>
            </a:r>
            <a:r>
              <a:rPr lang="en-US" sz="1600" dirty="0"/>
              <a:t>, but needs a long run and longer bars (ready to take data at LANL)</a:t>
            </a:r>
          </a:p>
        </p:txBody>
      </p:sp>
      <p:sp>
        <p:nvSpPr>
          <p:cNvPr id="3" name="TextBox 2">
            <a:extLst>
              <a:ext uri="{FF2B5EF4-FFF2-40B4-BE49-F238E27FC236}">
                <a16:creationId xmlns:a16="http://schemas.microsoft.com/office/drawing/2014/main" id="{3E1A6BC9-58CC-5E43-9419-EAFECF534E44}"/>
              </a:ext>
            </a:extLst>
          </p:cNvPr>
          <p:cNvSpPr txBox="1"/>
          <p:nvPr/>
        </p:nvSpPr>
        <p:spPr>
          <a:xfrm>
            <a:off x="3194462" y="3132304"/>
            <a:ext cx="184731" cy="369332"/>
          </a:xfrm>
          <a:prstGeom prst="rect">
            <a:avLst/>
          </a:prstGeom>
          <a:noFill/>
        </p:spPr>
        <p:txBody>
          <a:bodyPr wrap="none" rtlCol="0">
            <a:spAutoFit/>
          </a:bodyPr>
          <a:lstStyle/>
          <a:p>
            <a:endParaRPr lang="en-US"/>
          </a:p>
        </p:txBody>
      </p:sp>
      <p:pic>
        <p:nvPicPr>
          <p:cNvPr id="16" name="Picture 15">
            <a:extLst>
              <a:ext uri="{FF2B5EF4-FFF2-40B4-BE49-F238E27FC236}">
                <a16:creationId xmlns:a16="http://schemas.microsoft.com/office/drawing/2014/main" id="{E9E55AB5-6836-304B-9D41-4CAA09ADCB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199" y="820731"/>
            <a:ext cx="2312208" cy="1738121"/>
          </a:xfrm>
          <a:prstGeom prst="rect">
            <a:avLst/>
          </a:prstGeom>
        </p:spPr>
      </p:pic>
      <p:pic>
        <p:nvPicPr>
          <p:cNvPr id="17" name="Picture 16">
            <a:extLst>
              <a:ext uri="{FF2B5EF4-FFF2-40B4-BE49-F238E27FC236}">
                <a16:creationId xmlns:a16="http://schemas.microsoft.com/office/drawing/2014/main" id="{E02C65F1-52C7-9840-BD9B-6E4B3934D7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02189"/>
            <a:ext cx="3435877" cy="2063190"/>
          </a:xfrm>
          <a:prstGeom prst="rect">
            <a:avLst/>
          </a:prstGeom>
        </p:spPr>
      </p:pic>
      <p:pic>
        <p:nvPicPr>
          <p:cNvPr id="7" name="Picture 6">
            <a:extLst>
              <a:ext uri="{FF2B5EF4-FFF2-40B4-BE49-F238E27FC236}">
                <a16:creationId xmlns:a16="http://schemas.microsoft.com/office/drawing/2014/main" id="{9C0330B8-B005-B141-B6E0-B391EC8224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2688" y="644605"/>
            <a:ext cx="1623274" cy="2154718"/>
          </a:xfrm>
          <a:prstGeom prst="rect">
            <a:avLst/>
          </a:prstGeom>
        </p:spPr>
      </p:pic>
      <p:pic>
        <p:nvPicPr>
          <p:cNvPr id="19" name="Picture 18">
            <a:extLst>
              <a:ext uri="{FF2B5EF4-FFF2-40B4-BE49-F238E27FC236}">
                <a16:creationId xmlns:a16="http://schemas.microsoft.com/office/drawing/2014/main" id="{B0C6BD8C-F316-B34A-8E94-5716CD77CF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6177" y="2939106"/>
            <a:ext cx="2518348" cy="1895494"/>
          </a:xfrm>
          <a:prstGeom prst="rect">
            <a:avLst/>
          </a:prstGeom>
        </p:spPr>
      </p:pic>
      <p:pic>
        <p:nvPicPr>
          <p:cNvPr id="20" name="Picture 19">
            <a:extLst>
              <a:ext uri="{FF2B5EF4-FFF2-40B4-BE49-F238E27FC236}">
                <a16:creationId xmlns:a16="http://schemas.microsoft.com/office/drawing/2014/main" id="{AED4DFAC-4632-D54A-B4A6-68B125FFF9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54997" y="3053721"/>
            <a:ext cx="2681906" cy="1991546"/>
          </a:xfrm>
          <a:prstGeom prst="rect">
            <a:avLst/>
          </a:prstGeom>
        </p:spPr>
      </p:pic>
      <p:sp>
        <p:nvSpPr>
          <p:cNvPr id="8" name="TextBox 7">
            <a:extLst>
              <a:ext uri="{FF2B5EF4-FFF2-40B4-BE49-F238E27FC236}">
                <a16:creationId xmlns:a16="http://schemas.microsoft.com/office/drawing/2014/main" id="{5C78CF95-6A7F-054E-A093-2F2A4BA0DED1}"/>
              </a:ext>
            </a:extLst>
          </p:cNvPr>
          <p:cNvSpPr txBox="1"/>
          <p:nvPr/>
        </p:nvSpPr>
        <p:spPr>
          <a:xfrm>
            <a:off x="583660" y="2676301"/>
            <a:ext cx="1422184" cy="369332"/>
          </a:xfrm>
          <a:prstGeom prst="rect">
            <a:avLst/>
          </a:prstGeom>
          <a:noFill/>
        </p:spPr>
        <p:txBody>
          <a:bodyPr wrap="none" rtlCol="0">
            <a:spAutoFit/>
          </a:bodyPr>
          <a:lstStyle/>
          <a:p>
            <a:r>
              <a:rPr lang="en-US" b="1" dirty="0"/>
              <a:t>Dark count</a:t>
            </a:r>
          </a:p>
        </p:txBody>
      </p:sp>
      <p:sp>
        <p:nvSpPr>
          <p:cNvPr id="22" name="TextBox 21">
            <a:extLst>
              <a:ext uri="{FF2B5EF4-FFF2-40B4-BE49-F238E27FC236}">
                <a16:creationId xmlns:a16="http://schemas.microsoft.com/office/drawing/2014/main" id="{400ED2DF-08FC-E140-A30B-A318CBFD157F}"/>
              </a:ext>
            </a:extLst>
          </p:cNvPr>
          <p:cNvSpPr txBox="1"/>
          <p:nvPr/>
        </p:nvSpPr>
        <p:spPr>
          <a:xfrm>
            <a:off x="4193112" y="2750420"/>
            <a:ext cx="2143536" cy="369332"/>
          </a:xfrm>
          <a:prstGeom prst="rect">
            <a:avLst/>
          </a:prstGeom>
          <a:noFill/>
        </p:spPr>
        <p:txBody>
          <a:bodyPr wrap="none" rtlCol="0">
            <a:spAutoFit/>
          </a:bodyPr>
          <a:lstStyle/>
          <a:p>
            <a:r>
              <a:rPr lang="en-US" b="1" dirty="0"/>
              <a:t>Synchronous light</a:t>
            </a:r>
          </a:p>
        </p:txBody>
      </p:sp>
    </p:spTree>
    <p:extLst>
      <p:ext uri="{BB962C8B-B14F-4D97-AF65-F5344CB8AC3E}">
        <p14:creationId xmlns:p14="http://schemas.microsoft.com/office/powerpoint/2010/main" val="3401852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EACC-0B33-2C4D-8176-E7A44B04F4CC}"/>
              </a:ext>
            </a:extLst>
          </p:cNvPr>
          <p:cNvSpPr>
            <a:spLocks noGrp="1"/>
          </p:cNvSpPr>
          <p:nvPr>
            <p:ph type="title"/>
          </p:nvPr>
        </p:nvSpPr>
        <p:spPr>
          <a:xfrm>
            <a:off x="-52191" y="-67657"/>
            <a:ext cx="8229600" cy="692906"/>
          </a:xfrm>
        </p:spPr>
        <p:txBody>
          <a:bodyPr/>
          <a:lstStyle/>
          <a:p>
            <a:r>
              <a:rPr lang="en-US" sz="4000" dirty="0"/>
              <a:t>Magnet Dosimetry</a:t>
            </a:r>
          </a:p>
        </p:txBody>
      </p:sp>
      <p:sp>
        <p:nvSpPr>
          <p:cNvPr id="4" name="Date Placeholder 3">
            <a:extLst>
              <a:ext uri="{FF2B5EF4-FFF2-40B4-BE49-F238E27FC236}">
                <a16:creationId xmlns:a16="http://schemas.microsoft.com/office/drawing/2014/main" id="{E2E931A3-A0B2-0C49-92E7-3A9C123D8D0F}"/>
              </a:ext>
            </a:extLst>
          </p:cNvPr>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a:extLst>
              <a:ext uri="{FF2B5EF4-FFF2-40B4-BE49-F238E27FC236}">
                <a16:creationId xmlns:a16="http://schemas.microsoft.com/office/drawing/2014/main" id="{B6E47E7A-6FEB-884A-9441-538B5978B50D}"/>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343D718-6C05-7449-8480-6721971358ED}"/>
              </a:ext>
            </a:extLst>
          </p:cNvPr>
          <p:cNvSpPr>
            <a:spLocks noGrp="1"/>
          </p:cNvSpPr>
          <p:nvPr>
            <p:ph type="sldNum" sz="quarter" idx="12"/>
          </p:nvPr>
        </p:nvSpPr>
        <p:spPr/>
        <p:txBody>
          <a:bodyPr/>
          <a:lstStyle/>
          <a:p>
            <a:fld id="{315403F7-57E6-FB45-AA42-533AA8BFDDC1}" type="slidenum">
              <a:rPr lang="en-US" smtClean="0"/>
              <a:t>37</a:t>
            </a:fld>
            <a:endParaRPr lang="en-US"/>
          </a:p>
        </p:txBody>
      </p:sp>
      <p:pic>
        <p:nvPicPr>
          <p:cNvPr id="15" name="Picture 14">
            <a:extLst>
              <a:ext uri="{FF2B5EF4-FFF2-40B4-BE49-F238E27FC236}">
                <a16:creationId xmlns:a16="http://schemas.microsoft.com/office/drawing/2014/main" id="{16397803-B01C-D84F-870F-892B288CAA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91" y="533987"/>
            <a:ext cx="3734611" cy="4767588"/>
          </a:xfrm>
          <a:prstGeom prst="rect">
            <a:avLst/>
          </a:prstGeom>
        </p:spPr>
      </p:pic>
      <p:sp>
        <p:nvSpPr>
          <p:cNvPr id="21" name="TextBox 20">
            <a:extLst>
              <a:ext uri="{FF2B5EF4-FFF2-40B4-BE49-F238E27FC236}">
                <a16:creationId xmlns:a16="http://schemas.microsoft.com/office/drawing/2014/main" id="{6F75E95B-2188-624A-A225-79CD98838053}"/>
              </a:ext>
            </a:extLst>
          </p:cNvPr>
          <p:cNvSpPr txBox="1"/>
          <p:nvPr/>
        </p:nvSpPr>
        <p:spPr>
          <a:xfrm>
            <a:off x="0" y="5212392"/>
            <a:ext cx="9144000" cy="1077218"/>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r>
              <a:rPr lang="en-US" sz="1600" dirty="0"/>
              <a:t>Extruded scintillators + WS have 5% yield reduction after 10 </a:t>
            </a:r>
            <a:r>
              <a:rPr lang="en-US" sz="1600" dirty="0" err="1"/>
              <a:t>kGy</a:t>
            </a:r>
            <a:r>
              <a:rPr lang="en-US" sz="1600" dirty="0"/>
              <a:t> (gamma)</a:t>
            </a:r>
          </a:p>
          <a:p>
            <a:pPr marL="285750" indent="-285750">
              <a:buFont typeface="Arial" panose="020B0604020202020204" pitchFamily="34" charset="0"/>
              <a:buChar char="•"/>
            </a:pPr>
            <a:r>
              <a:rPr lang="en-US" sz="1600" dirty="0"/>
              <a:t>clear fibers may run through top and bottom of the magnet, ~ half of radiation from center </a:t>
            </a:r>
          </a:p>
        </p:txBody>
      </p:sp>
      <p:pic>
        <p:nvPicPr>
          <p:cNvPr id="9" name="Picture 8">
            <a:extLst>
              <a:ext uri="{FF2B5EF4-FFF2-40B4-BE49-F238E27FC236}">
                <a16:creationId xmlns:a16="http://schemas.microsoft.com/office/drawing/2014/main" id="{F29C4D5A-A63D-A147-90AD-07050BC01C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8194" y="643380"/>
            <a:ext cx="4770012" cy="4591455"/>
          </a:xfrm>
          <a:prstGeom prst="rect">
            <a:avLst/>
          </a:prstGeom>
        </p:spPr>
      </p:pic>
    </p:spTree>
    <p:extLst>
      <p:ext uri="{BB962C8B-B14F-4D97-AF65-F5344CB8AC3E}">
        <p14:creationId xmlns:p14="http://schemas.microsoft.com/office/powerpoint/2010/main" val="2298166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8278655-AE73-E140-ADBA-7449643B8E96}"/>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1CC25D8F-620F-314B-B908-671FEC76364A}"/>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D08D7F9A-7BFD-9542-B765-80F0F7F04ACD}"/>
              </a:ext>
            </a:extLst>
          </p:cNvPr>
          <p:cNvSpPr>
            <a:spLocks noGrp="1"/>
          </p:cNvSpPr>
          <p:nvPr>
            <p:ph type="sldNum" sz="quarter" idx="12"/>
          </p:nvPr>
        </p:nvSpPr>
        <p:spPr/>
        <p:txBody>
          <a:bodyPr/>
          <a:lstStyle/>
          <a:p>
            <a:fld id="{315403F7-57E6-FB45-AA42-533AA8BFDDC1}" type="slidenum">
              <a:rPr lang="en-US" smtClean="0"/>
              <a:t>38</a:t>
            </a:fld>
            <a:endParaRPr lang="en-US"/>
          </a:p>
        </p:txBody>
      </p:sp>
      <p:sp>
        <p:nvSpPr>
          <p:cNvPr id="7" name="Rectangle 6">
            <a:extLst>
              <a:ext uri="{FF2B5EF4-FFF2-40B4-BE49-F238E27FC236}">
                <a16:creationId xmlns:a16="http://schemas.microsoft.com/office/drawing/2014/main" id="{A7AC3247-961B-1743-8BBC-C5425E28EF7C}"/>
              </a:ext>
            </a:extLst>
          </p:cNvPr>
          <p:cNvSpPr/>
          <p:nvPr/>
        </p:nvSpPr>
        <p:spPr>
          <a:xfrm>
            <a:off x="356048" y="2100659"/>
            <a:ext cx="8493369" cy="3477875"/>
          </a:xfrm>
          <a:prstGeom prst="rect">
            <a:avLst/>
          </a:prstGeom>
        </p:spPr>
        <p:txBody>
          <a:bodyPr wrap="square">
            <a:spAutoFit/>
          </a:bodyPr>
          <a:lstStyle/>
          <a:p>
            <a:pPr marL="342900" indent="-342900">
              <a:buAutoNum type="arabicParenR"/>
            </a:pPr>
            <a:r>
              <a:rPr lang="en-US" sz="2000" dirty="0">
                <a:solidFill>
                  <a:srgbClr val="000000"/>
                </a:solidFill>
                <a:latin typeface="Calibri" panose="020F0502020204030204" pitchFamily="34" charset="0"/>
              </a:rPr>
              <a:t>Conclude the analysis of </a:t>
            </a:r>
            <a:r>
              <a:rPr lang="en-US" sz="2000" dirty="0" err="1">
                <a:solidFill>
                  <a:srgbClr val="000000"/>
                </a:solidFill>
                <a:latin typeface="Calibri" panose="020F0502020204030204" pitchFamily="34" charset="0"/>
              </a:rPr>
              <a:t>p+Pb</a:t>
            </a:r>
            <a:r>
              <a:rPr lang="en-US" sz="2000" dirty="0">
                <a:solidFill>
                  <a:srgbClr val="000000"/>
                </a:solidFill>
                <a:latin typeface="Calibri" panose="020F0502020204030204" pitchFamily="34" charset="0"/>
              </a:rPr>
              <a:t> collisions at 8.2 </a:t>
            </a:r>
            <a:r>
              <a:rPr lang="en-US" sz="2000" dirty="0" err="1">
                <a:solidFill>
                  <a:srgbClr val="000000"/>
                </a:solidFill>
                <a:latin typeface="Calibri" panose="020F0502020204030204" pitchFamily="34" charset="0"/>
              </a:rPr>
              <a:t>TeV</a:t>
            </a:r>
            <a:r>
              <a:rPr lang="en-US" sz="2000" dirty="0">
                <a:solidFill>
                  <a:srgbClr val="000000"/>
                </a:solidFill>
                <a:latin typeface="Calibri" panose="020F0502020204030204" pitchFamily="34" charset="0"/>
              </a:rPr>
              <a:t> taken in 2016 to obtain yields and angular distributions of selected direct </a:t>
            </a:r>
            <a:r>
              <a:rPr lang="en-US" sz="2000" dirty="0" err="1">
                <a:solidFill>
                  <a:srgbClr val="000000"/>
                </a:solidFill>
                <a:latin typeface="Calibri" panose="020F0502020204030204" pitchFamily="34" charset="0"/>
              </a:rPr>
              <a:t>photon+hadron</a:t>
            </a:r>
            <a:r>
              <a:rPr lang="en-US" sz="2000" dirty="0">
                <a:solidFill>
                  <a:srgbClr val="000000"/>
                </a:solidFill>
                <a:latin typeface="Calibri" panose="020F0502020204030204" pitchFamily="34" charset="0"/>
              </a:rPr>
              <a:t> correlated pairs as a function of </a:t>
            </a:r>
            <a:r>
              <a:rPr lang="en-US" sz="2000" dirty="0" err="1">
                <a:solidFill>
                  <a:srgbClr val="000000"/>
                </a:solidFill>
                <a:latin typeface="Calibri" panose="020F0502020204030204" pitchFamily="34" charset="0"/>
              </a:rPr>
              <a:t>Byorken</a:t>
            </a:r>
            <a:r>
              <a:rPr lang="en-US" sz="2000" dirty="0">
                <a:solidFill>
                  <a:srgbClr val="000000"/>
                </a:solidFill>
                <a:latin typeface="Calibri" panose="020F0502020204030204" pitchFamily="34" charset="0"/>
              </a:rPr>
              <a:t>-x and momentum </a:t>
            </a:r>
            <a:r>
              <a:rPr lang="en-US" sz="2000" dirty="0" err="1">
                <a:solidFill>
                  <a:srgbClr val="000000"/>
                </a:solidFill>
                <a:latin typeface="Calibri" panose="020F0502020204030204" pitchFamily="34" charset="0"/>
              </a:rPr>
              <a:t>transfered</a:t>
            </a:r>
            <a:r>
              <a:rPr lang="en-US" sz="2000" dirty="0">
                <a:solidFill>
                  <a:srgbClr val="000000"/>
                </a:solidFill>
                <a:latin typeface="Calibri" panose="020F0502020204030204" pitchFamily="34" charset="0"/>
              </a:rPr>
              <a:t> Q</a:t>
            </a:r>
            <a:r>
              <a:rPr lang="en-US" sz="2000" baseline="30000" dirty="0">
                <a:solidFill>
                  <a:srgbClr val="000000"/>
                </a:solidFill>
                <a:latin typeface="Calibri" panose="020F0502020204030204" pitchFamily="34" charset="0"/>
              </a:rPr>
              <a:t>2</a:t>
            </a:r>
            <a:r>
              <a:rPr lang="en-US" sz="2000" dirty="0">
                <a:solidFill>
                  <a:srgbClr val="000000"/>
                </a:solidFill>
                <a:latin typeface="Calibri" panose="020F0502020204030204" pitchFamily="34" charset="0"/>
              </a:rPr>
              <a:t> variables. </a:t>
            </a:r>
          </a:p>
          <a:p>
            <a:pPr marL="342900" indent="-342900">
              <a:buAutoNum type="arabicParenR"/>
            </a:pPr>
            <a:endParaRPr lang="en-US" sz="2000" dirty="0">
              <a:solidFill>
                <a:srgbClr val="000000"/>
              </a:solidFill>
              <a:latin typeface="Calibri" panose="020F0502020204030204" pitchFamily="34" charset="0"/>
            </a:endParaRPr>
          </a:p>
          <a:p>
            <a:pPr marL="342900" indent="-342900">
              <a:buAutoNum type="arabicParenR"/>
            </a:pPr>
            <a:r>
              <a:rPr lang="en-US" sz="2000" dirty="0">
                <a:solidFill>
                  <a:srgbClr val="000000"/>
                </a:solidFill>
                <a:latin typeface="Calibri" panose="020F0502020204030204" pitchFamily="34" charset="0"/>
              </a:rPr>
              <a:t>finish a 1m vs. 20cm area MS prototype, which is designed to have four tracking planes. Each plane is made of triangular extruded scintillating bars with wavelength shifter fiber embed inside each bar. The WS fibers are connected to 6m clear fibers guiding the scintillating light to silicon photomultipliers (</a:t>
            </a:r>
            <a:r>
              <a:rPr lang="en-US" sz="2000" dirty="0" err="1">
                <a:solidFill>
                  <a:srgbClr val="000000"/>
                </a:solidFill>
                <a:latin typeface="Calibri" panose="020F0502020204030204" pitchFamily="34" charset="0"/>
              </a:rPr>
              <a:t>siPMs</a:t>
            </a:r>
            <a:r>
              <a:rPr lang="en-US" sz="2000" dirty="0">
                <a:solidFill>
                  <a:srgbClr val="000000"/>
                </a:solidFill>
                <a:latin typeface="Calibri" panose="020F0502020204030204" pitchFamily="34" charset="0"/>
              </a:rPr>
              <a:t>). This prototype will also contain the readout electronics and control boards to send the data to a laptop computer. This prototype will have 512 channels and will take cosmic data for several weeks.</a:t>
            </a:r>
          </a:p>
        </p:txBody>
      </p:sp>
      <p:sp>
        <p:nvSpPr>
          <p:cNvPr id="8" name="Title 1">
            <a:extLst>
              <a:ext uri="{FF2B5EF4-FFF2-40B4-BE49-F238E27FC236}">
                <a16:creationId xmlns:a16="http://schemas.microsoft.com/office/drawing/2014/main" id="{36336BB5-8D10-264D-A8EE-2563C3C28992}"/>
              </a:ext>
            </a:extLst>
          </p:cNvPr>
          <p:cNvSpPr>
            <a:spLocks noGrp="1"/>
          </p:cNvSpPr>
          <p:nvPr>
            <p:ph type="title"/>
          </p:nvPr>
        </p:nvSpPr>
        <p:spPr>
          <a:xfrm>
            <a:off x="99174" y="65989"/>
            <a:ext cx="9007118" cy="461101"/>
          </a:xfrm>
          <a:solidFill>
            <a:schemeClr val="accent4">
              <a:lumMod val="20000"/>
              <a:lumOff val="80000"/>
            </a:schemeClr>
          </a:solidFill>
        </p:spPr>
        <p:txBody>
          <a:bodyPr/>
          <a:lstStyle/>
          <a:p>
            <a:r>
              <a:rPr lang="en-US" sz="3200" dirty="0"/>
              <a:t>What’s is needed to conclude this ECR</a:t>
            </a:r>
          </a:p>
        </p:txBody>
      </p:sp>
      <p:sp>
        <p:nvSpPr>
          <p:cNvPr id="9" name="TextBox 8">
            <a:extLst>
              <a:ext uri="{FF2B5EF4-FFF2-40B4-BE49-F238E27FC236}">
                <a16:creationId xmlns:a16="http://schemas.microsoft.com/office/drawing/2014/main" id="{10707FE0-6DED-C942-8A86-5FCC13A66DF1}"/>
              </a:ext>
            </a:extLst>
          </p:cNvPr>
          <p:cNvSpPr txBox="1"/>
          <p:nvPr/>
        </p:nvSpPr>
        <p:spPr>
          <a:xfrm>
            <a:off x="2453054" y="1014908"/>
            <a:ext cx="3340979" cy="369332"/>
          </a:xfrm>
          <a:prstGeom prst="rect">
            <a:avLst/>
          </a:prstGeom>
          <a:noFill/>
        </p:spPr>
        <p:txBody>
          <a:bodyPr wrap="none" rtlCol="0">
            <a:spAutoFit/>
          </a:bodyPr>
          <a:lstStyle/>
          <a:p>
            <a:r>
              <a:rPr lang="en-US" b="1" dirty="0">
                <a:solidFill>
                  <a:srgbClr val="0432FF"/>
                </a:solidFill>
              </a:rPr>
              <a:t>List submitted to LDRD office</a:t>
            </a:r>
          </a:p>
        </p:txBody>
      </p:sp>
    </p:spTree>
    <p:extLst>
      <p:ext uri="{BB962C8B-B14F-4D97-AF65-F5344CB8AC3E}">
        <p14:creationId xmlns:p14="http://schemas.microsoft.com/office/powerpoint/2010/main" val="225817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A41AE0-0F7E-7545-BD88-6252981E1F3F}"/>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FD864870-641A-A646-A77B-8776E4BDA181}"/>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C9E39969-C47B-5E40-9EF6-C795BCE51671}"/>
              </a:ext>
            </a:extLst>
          </p:cNvPr>
          <p:cNvSpPr>
            <a:spLocks noGrp="1"/>
          </p:cNvSpPr>
          <p:nvPr>
            <p:ph type="sldNum" sz="quarter" idx="12"/>
          </p:nvPr>
        </p:nvSpPr>
        <p:spPr/>
        <p:txBody>
          <a:bodyPr/>
          <a:lstStyle/>
          <a:p>
            <a:fld id="{315403F7-57E6-FB45-AA42-533AA8BFDDC1}" type="slidenum">
              <a:rPr lang="en-US" smtClean="0"/>
              <a:t>39</a:t>
            </a:fld>
            <a:endParaRPr lang="en-US"/>
          </a:p>
        </p:txBody>
      </p:sp>
      <p:sp>
        <p:nvSpPr>
          <p:cNvPr id="9" name="Title 1">
            <a:extLst>
              <a:ext uri="{FF2B5EF4-FFF2-40B4-BE49-F238E27FC236}">
                <a16:creationId xmlns:a16="http://schemas.microsoft.com/office/drawing/2014/main" id="{2310A0DE-8EC6-BA49-9B8A-CD3F2D129732}"/>
              </a:ext>
            </a:extLst>
          </p:cNvPr>
          <p:cNvSpPr>
            <a:spLocks noGrp="1"/>
          </p:cNvSpPr>
          <p:nvPr>
            <p:ph type="title"/>
          </p:nvPr>
        </p:nvSpPr>
        <p:spPr>
          <a:xfrm>
            <a:off x="386862" y="-112224"/>
            <a:ext cx="8229600" cy="695281"/>
          </a:xfrm>
        </p:spPr>
        <p:txBody>
          <a:bodyPr/>
          <a:lstStyle/>
          <a:p>
            <a:r>
              <a:rPr lang="en-US" dirty="0" err="1"/>
              <a:t>SiPM</a:t>
            </a:r>
            <a:r>
              <a:rPr lang="en-US" dirty="0"/>
              <a:t> Board</a:t>
            </a:r>
          </a:p>
        </p:txBody>
      </p:sp>
      <p:grpSp>
        <p:nvGrpSpPr>
          <p:cNvPr id="27" name="Group 26">
            <a:extLst>
              <a:ext uri="{FF2B5EF4-FFF2-40B4-BE49-F238E27FC236}">
                <a16:creationId xmlns:a16="http://schemas.microsoft.com/office/drawing/2014/main" id="{0BF17D8B-6CD8-6B44-A024-4C2649204FAC}"/>
              </a:ext>
            </a:extLst>
          </p:cNvPr>
          <p:cNvGrpSpPr/>
          <p:nvPr/>
        </p:nvGrpSpPr>
        <p:grpSpPr>
          <a:xfrm>
            <a:off x="787889" y="1199007"/>
            <a:ext cx="7136421" cy="2933622"/>
            <a:chOff x="698500" y="2421058"/>
            <a:chExt cx="7136421" cy="2933622"/>
          </a:xfrm>
        </p:grpSpPr>
        <p:pic>
          <p:nvPicPr>
            <p:cNvPr id="7" name="Picture 6" descr="CarrierBoard.jpg">
              <a:extLst>
                <a:ext uri="{FF2B5EF4-FFF2-40B4-BE49-F238E27FC236}">
                  <a16:creationId xmlns:a16="http://schemas.microsoft.com/office/drawing/2014/main" id="{39C7B03B-7D3C-4C4B-89CF-B9827F587513}"/>
                </a:ext>
              </a:extLst>
            </p:cNvPr>
            <p:cNvPicPr>
              <a:picLocks noChangeAspect="1"/>
            </p:cNvPicPr>
            <p:nvPr/>
          </p:nvPicPr>
          <p:blipFill rotWithShape="1">
            <a:blip r:embed="rId2" cstate="email">
              <a:alphaModFix amt="84000"/>
              <a:extLst>
                <a:ext uri="{28A0092B-C50C-407E-A947-70E740481C1C}">
                  <a14:useLocalDpi xmlns:a14="http://schemas.microsoft.com/office/drawing/2010/main"/>
                </a:ext>
              </a:extLst>
            </a:blip>
            <a:srcRect/>
            <a:stretch/>
          </p:blipFill>
          <p:spPr>
            <a:xfrm rot="10800000">
              <a:off x="698500" y="2449030"/>
              <a:ext cx="2977535" cy="2824643"/>
            </a:xfrm>
            <a:prstGeom prst="rect">
              <a:avLst/>
            </a:prstGeom>
          </p:spPr>
        </p:pic>
        <p:pic>
          <p:nvPicPr>
            <p:cNvPr id="8" name="Picture 7" descr="SnipImage.JPG">
              <a:extLst>
                <a:ext uri="{FF2B5EF4-FFF2-40B4-BE49-F238E27FC236}">
                  <a16:creationId xmlns:a16="http://schemas.microsoft.com/office/drawing/2014/main" id="{5B7F8DA7-2236-804D-9CEC-26ED629FEE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669851" y="1189610"/>
              <a:ext cx="2933622" cy="5396518"/>
            </a:xfrm>
            <a:prstGeom prst="rect">
              <a:avLst/>
            </a:prstGeom>
          </p:spPr>
        </p:pic>
        <p:sp>
          <p:nvSpPr>
            <p:cNvPr id="10" name="Rectangle 9">
              <a:extLst>
                <a:ext uri="{FF2B5EF4-FFF2-40B4-BE49-F238E27FC236}">
                  <a16:creationId xmlns:a16="http://schemas.microsoft.com/office/drawing/2014/main" id="{E88B1776-427E-4843-8867-C16940D9B537}"/>
                </a:ext>
              </a:extLst>
            </p:cNvPr>
            <p:cNvSpPr/>
            <p:nvPr/>
          </p:nvSpPr>
          <p:spPr>
            <a:xfrm>
              <a:off x="4317999" y="25273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7545C0-D836-974E-912B-E5683E19BF57}"/>
                </a:ext>
              </a:extLst>
            </p:cNvPr>
            <p:cNvSpPr/>
            <p:nvPr/>
          </p:nvSpPr>
          <p:spPr>
            <a:xfrm>
              <a:off x="4317999" y="32131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3CD67E-B4D9-D649-BCCC-17ED19DEFB13}"/>
                </a:ext>
              </a:extLst>
            </p:cNvPr>
            <p:cNvSpPr/>
            <p:nvPr/>
          </p:nvSpPr>
          <p:spPr>
            <a:xfrm>
              <a:off x="5105399" y="25273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341D5F-43C1-4F41-ADD2-083ABAA86C5C}"/>
                </a:ext>
              </a:extLst>
            </p:cNvPr>
            <p:cNvSpPr/>
            <p:nvPr/>
          </p:nvSpPr>
          <p:spPr>
            <a:xfrm>
              <a:off x="5105399" y="32131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F6ED17-F964-704C-80CD-E7A9157C2056}"/>
                </a:ext>
              </a:extLst>
            </p:cNvPr>
            <p:cNvSpPr/>
            <p:nvPr/>
          </p:nvSpPr>
          <p:spPr>
            <a:xfrm>
              <a:off x="5918199" y="25273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25B0ED-667A-A446-821D-0DC09E829F18}"/>
                </a:ext>
              </a:extLst>
            </p:cNvPr>
            <p:cNvSpPr/>
            <p:nvPr/>
          </p:nvSpPr>
          <p:spPr>
            <a:xfrm>
              <a:off x="5918199" y="32131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B0EDBA-21CC-E146-AD9E-52A13E449C3E}"/>
                </a:ext>
              </a:extLst>
            </p:cNvPr>
            <p:cNvSpPr/>
            <p:nvPr/>
          </p:nvSpPr>
          <p:spPr>
            <a:xfrm>
              <a:off x="6680199" y="25273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D78F67-655C-A242-A3A0-4DF0C2D718C9}"/>
                </a:ext>
              </a:extLst>
            </p:cNvPr>
            <p:cNvSpPr/>
            <p:nvPr/>
          </p:nvSpPr>
          <p:spPr>
            <a:xfrm>
              <a:off x="6680199" y="3213100"/>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8D38D3-24F1-BF43-8609-249187D931AA}"/>
                </a:ext>
              </a:extLst>
            </p:cNvPr>
            <p:cNvSpPr/>
            <p:nvPr/>
          </p:nvSpPr>
          <p:spPr>
            <a:xfrm>
              <a:off x="4317998" y="39369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B257A1-E64F-6C43-8968-A6876E50C878}"/>
                </a:ext>
              </a:extLst>
            </p:cNvPr>
            <p:cNvSpPr/>
            <p:nvPr/>
          </p:nvSpPr>
          <p:spPr>
            <a:xfrm>
              <a:off x="4317998" y="46227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63CCF8-73BD-6544-9197-D715E4046CB2}"/>
                </a:ext>
              </a:extLst>
            </p:cNvPr>
            <p:cNvSpPr/>
            <p:nvPr/>
          </p:nvSpPr>
          <p:spPr>
            <a:xfrm>
              <a:off x="5105398" y="39369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8923FF-5959-054A-8A51-D49D85046E19}"/>
                </a:ext>
              </a:extLst>
            </p:cNvPr>
            <p:cNvSpPr/>
            <p:nvPr/>
          </p:nvSpPr>
          <p:spPr>
            <a:xfrm>
              <a:off x="5105398" y="46227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C089F8-4350-8D41-A176-FFF94D897E73}"/>
                </a:ext>
              </a:extLst>
            </p:cNvPr>
            <p:cNvSpPr/>
            <p:nvPr/>
          </p:nvSpPr>
          <p:spPr>
            <a:xfrm>
              <a:off x="5918198" y="39369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0BC46C-018C-9E45-95E8-849F83DC8CA6}"/>
                </a:ext>
              </a:extLst>
            </p:cNvPr>
            <p:cNvSpPr/>
            <p:nvPr/>
          </p:nvSpPr>
          <p:spPr>
            <a:xfrm>
              <a:off x="5918198" y="46227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588AAC3-D314-F446-A515-81E9132BE935}"/>
                </a:ext>
              </a:extLst>
            </p:cNvPr>
            <p:cNvSpPr/>
            <p:nvPr/>
          </p:nvSpPr>
          <p:spPr>
            <a:xfrm>
              <a:off x="6680198" y="39369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DD0286F-B3A6-4349-896D-56BF23379506}"/>
                </a:ext>
              </a:extLst>
            </p:cNvPr>
            <p:cNvSpPr/>
            <p:nvPr/>
          </p:nvSpPr>
          <p:spPr>
            <a:xfrm>
              <a:off x="6680198" y="4622798"/>
              <a:ext cx="635000" cy="58419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6D5166BD-58CD-414D-B067-065604067E8B}"/>
              </a:ext>
            </a:extLst>
          </p:cNvPr>
          <p:cNvSpPr txBox="1"/>
          <p:nvPr/>
        </p:nvSpPr>
        <p:spPr>
          <a:xfrm>
            <a:off x="167054" y="4598158"/>
            <a:ext cx="8660423" cy="1200329"/>
          </a:xfrm>
          <a:prstGeom prst="rect">
            <a:avLst/>
          </a:prstGeom>
          <a:noFill/>
        </p:spPr>
        <p:txBody>
          <a:bodyPr wrap="square" rtlCol="0">
            <a:spAutoFit/>
          </a:bodyPr>
          <a:lstStyle/>
          <a:p>
            <a:r>
              <a:rPr lang="en-US" dirty="0"/>
              <a:t>16 </a:t>
            </a:r>
            <a:r>
              <a:rPr lang="en-US" dirty="0" err="1"/>
              <a:t>SiPMs</a:t>
            </a:r>
            <a:r>
              <a:rPr lang="en-US" dirty="0"/>
              <a:t> per board, will work with production version and current test board (4 </a:t>
            </a:r>
            <a:r>
              <a:rPr lang="en-US" dirty="0" err="1"/>
              <a:t>SiPM</a:t>
            </a:r>
            <a:r>
              <a:rPr lang="en-US" dirty="0"/>
              <a:t>) because of fixed interface.</a:t>
            </a:r>
          </a:p>
          <a:p>
            <a:endParaRPr lang="en-US" dirty="0"/>
          </a:p>
          <a:p>
            <a:r>
              <a:rPr lang="en-US" dirty="0"/>
              <a:t>Gerd. Kunde.</a:t>
            </a:r>
          </a:p>
        </p:txBody>
      </p:sp>
    </p:spTree>
    <p:extLst>
      <p:ext uri="{BB962C8B-B14F-4D97-AF65-F5344CB8AC3E}">
        <p14:creationId xmlns:p14="http://schemas.microsoft.com/office/powerpoint/2010/main" val="380121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27" y="-97080"/>
            <a:ext cx="8229600" cy="566275"/>
          </a:xfrm>
        </p:spPr>
        <p:txBody>
          <a:bodyPr/>
          <a:lstStyle/>
          <a:p>
            <a:r>
              <a:rPr lang="en-US" dirty="0"/>
              <a:t>Proton Gluon Distribution</a:t>
            </a:r>
          </a:p>
        </p:txBody>
      </p:sp>
      <p:sp>
        <p:nvSpPr>
          <p:cNvPr id="4" name="Date Placeholder 3"/>
          <p:cNvSpPr>
            <a:spLocks noGrp="1"/>
          </p:cNvSpPr>
          <p:nvPr>
            <p:ph type="dt" sz="half" idx="10"/>
          </p:nvPr>
        </p:nvSpPr>
        <p:spPr/>
        <p:txBody>
          <a:bodyPr/>
          <a:lstStyle/>
          <a:p>
            <a:fld id="{D7BB5170-03DB-654F-A179-67E702664194}" type="datetime1">
              <a:rPr lang="en-US" smtClean="0"/>
              <a:t>9/19/18</a:t>
            </a:fld>
            <a:endParaRPr lang="en-US"/>
          </a:p>
        </p:txBody>
      </p:sp>
      <p:sp>
        <p:nvSpPr>
          <p:cNvPr id="5" name="Footer Placeholder 4"/>
          <p:cNvSpPr>
            <a:spLocks noGrp="1"/>
          </p:cNvSpPr>
          <p:nvPr>
            <p:ph type="ftr" sz="quarter" idx="11"/>
          </p:nvPr>
        </p:nvSpPr>
        <p:spPr/>
        <p:txBody>
          <a:bodyPr/>
          <a:lstStyle/>
          <a:p>
            <a:r>
              <a:rPr lang="en-US"/>
              <a:t>LHCb and the search of gluon saturation: a new QCD regime.</a:t>
            </a:r>
          </a:p>
        </p:txBody>
      </p:sp>
      <p:sp>
        <p:nvSpPr>
          <p:cNvPr id="6" name="Slide Number Placeholder 5"/>
          <p:cNvSpPr>
            <a:spLocks noGrp="1"/>
          </p:cNvSpPr>
          <p:nvPr>
            <p:ph type="sldNum" sz="quarter" idx="12"/>
          </p:nvPr>
        </p:nvSpPr>
        <p:spPr/>
        <p:txBody>
          <a:bodyPr/>
          <a:lstStyle/>
          <a:p>
            <a:fld id="{315403F7-57E6-FB45-AA42-533AA8BFDDC1}" type="slidenum">
              <a:rPr lang="en-US" smtClean="0"/>
              <a:t>4</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5602" y="947181"/>
            <a:ext cx="5227598" cy="4724627"/>
          </a:xfrm>
          <a:prstGeom prst="rect">
            <a:avLst/>
          </a:prstGeom>
        </p:spPr>
      </p:pic>
      <p:sp>
        <p:nvSpPr>
          <p:cNvPr id="8" name="TextBox 7"/>
          <p:cNvSpPr txBox="1"/>
          <p:nvPr/>
        </p:nvSpPr>
        <p:spPr>
          <a:xfrm>
            <a:off x="6936945" y="1638547"/>
            <a:ext cx="1492716" cy="369332"/>
          </a:xfrm>
          <a:prstGeom prst="rect">
            <a:avLst/>
          </a:prstGeom>
          <a:noFill/>
        </p:spPr>
        <p:txBody>
          <a:bodyPr wrap="none" rtlCol="0">
            <a:spAutoFit/>
          </a:bodyPr>
          <a:lstStyle/>
          <a:p>
            <a:r>
              <a:rPr lang="en-US" b="1" dirty="0"/>
              <a:t>DIS at HERA</a:t>
            </a:r>
          </a:p>
        </p:txBody>
      </p:sp>
      <p:sp>
        <p:nvSpPr>
          <p:cNvPr id="9" name="TextBox 8"/>
          <p:cNvSpPr txBox="1"/>
          <p:nvPr/>
        </p:nvSpPr>
        <p:spPr>
          <a:xfrm>
            <a:off x="1325602" y="5712772"/>
            <a:ext cx="5737468" cy="369332"/>
          </a:xfrm>
          <a:prstGeom prst="rect">
            <a:avLst/>
          </a:prstGeom>
          <a:noFill/>
        </p:spPr>
        <p:txBody>
          <a:bodyPr wrap="none" rtlCol="0">
            <a:spAutoFit/>
          </a:bodyPr>
          <a:lstStyle/>
          <a:p>
            <a:r>
              <a:rPr lang="en-US" dirty="0" err="1"/>
              <a:t>Unitarity</a:t>
            </a:r>
            <a:r>
              <a:rPr lang="en-US" dirty="0"/>
              <a:t> must be violated at some point at small-x</a:t>
            </a:r>
          </a:p>
        </p:txBody>
      </p:sp>
    </p:spTree>
    <p:extLst>
      <p:ext uri="{BB962C8B-B14F-4D97-AF65-F5344CB8AC3E}">
        <p14:creationId xmlns:p14="http://schemas.microsoft.com/office/powerpoint/2010/main" val="2789341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A8028C-DAB5-AE4F-AABD-8F0B511F5C04}"/>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9180F4A5-DC6D-BA4D-8F9F-82C4B38F97AE}"/>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A0433A6B-B243-E041-8726-166A1463D6C4}"/>
              </a:ext>
            </a:extLst>
          </p:cNvPr>
          <p:cNvSpPr>
            <a:spLocks noGrp="1"/>
          </p:cNvSpPr>
          <p:nvPr>
            <p:ph type="sldNum" sz="quarter" idx="12"/>
          </p:nvPr>
        </p:nvSpPr>
        <p:spPr/>
        <p:txBody>
          <a:bodyPr/>
          <a:lstStyle/>
          <a:p>
            <a:fld id="{315403F7-57E6-FB45-AA42-533AA8BFDDC1}" type="slidenum">
              <a:rPr lang="en-US" smtClean="0"/>
              <a:t>40</a:t>
            </a:fld>
            <a:endParaRPr lang="en-US"/>
          </a:p>
        </p:txBody>
      </p:sp>
      <p:sp>
        <p:nvSpPr>
          <p:cNvPr id="7" name="Title 1">
            <a:extLst>
              <a:ext uri="{FF2B5EF4-FFF2-40B4-BE49-F238E27FC236}">
                <a16:creationId xmlns:a16="http://schemas.microsoft.com/office/drawing/2014/main" id="{2F4A985D-F5C9-FC4A-9393-F8CF4CF69ED4}"/>
              </a:ext>
            </a:extLst>
          </p:cNvPr>
          <p:cNvSpPr>
            <a:spLocks noGrp="1"/>
          </p:cNvSpPr>
          <p:nvPr>
            <p:ph type="title"/>
          </p:nvPr>
        </p:nvSpPr>
        <p:spPr>
          <a:xfrm>
            <a:off x="369277" y="-82780"/>
            <a:ext cx="8229600" cy="674931"/>
          </a:xfrm>
        </p:spPr>
        <p:txBody>
          <a:bodyPr/>
          <a:lstStyle/>
          <a:p>
            <a:r>
              <a:rPr lang="en-US" dirty="0" err="1"/>
              <a:t>LHCb-SiPM</a:t>
            </a:r>
            <a:r>
              <a:rPr lang="en-US" dirty="0"/>
              <a:t> Board</a:t>
            </a:r>
          </a:p>
        </p:txBody>
      </p:sp>
      <p:sp>
        <p:nvSpPr>
          <p:cNvPr id="8" name="Content Placeholder 2">
            <a:extLst>
              <a:ext uri="{FF2B5EF4-FFF2-40B4-BE49-F238E27FC236}">
                <a16:creationId xmlns:a16="http://schemas.microsoft.com/office/drawing/2014/main" id="{2A731FD5-24F2-BA4A-86FC-9483C457FB1A}"/>
              </a:ext>
            </a:extLst>
          </p:cNvPr>
          <p:cNvSpPr>
            <a:spLocks noGrp="1"/>
          </p:cNvSpPr>
          <p:nvPr>
            <p:ph idx="1"/>
          </p:nvPr>
        </p:nvSpPr>
        <p:spPr>
          <a:xfrm>
            <a:off x="369277" y="5066648"/>
            <a:ext cx="8229600" cy="1071563"/>
          </a:xfrm>
        </p:spPr>
        <p:txBody>
          <a:bodyPr>
            <a:normAutofit lnSpcReduction="10000"/>
          </a:bodyPr>
          <a:lstStyle/>
          <a:p>
            <a:r>
              <a:rPr lang="en-US" dirty="0"/>
              <a:t>10 layer board, layout by ISR</a:t>
            </a:r>
          </a:p>
          <a:p>
            <a:r>
              <a:rPr lang="en-US" dirty="0"/>
              <a:t>In production, delivery 9/14</a:t>
            </a:r>
          </a:p>
        </p:txBody>
      </p:sp>
      <p:pic>
        <p:nvPicPr>
          <p:cNvPr id="9" name="Picture 8" descr="b-SiPM-OI_FAB SH1 (1).pdf">
            <a:extLst>
              <a:ext uri="{FF2B5EF4-FFF2-40B4-BE49-F238E27FC236}">
                <a16:creationId xmlns:a16="http://schemas.microsoft.com/office/drawing/2014/main" id="{0898BB7C-270E-C742-A0FC-7B52DF18DB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960064" y="-97116"/>
            <a:ext cx="3520234" cy="5440362"/>
          </a:xfrm>
          <a:prstGeom prst="rect">
            <a:avLst/>
          </a:prstGeom>
        </p:spPr>
      </p:pic>
      <p:grpSp>
        <p:nvGrpSpPr>
          <p:cNvPr id="10" name="Group 9">
            <a:extLst>
              <a:ext uri="{FF2B5EF4-FFF2-40B4-BE49-F238E27FC236}">
                <a16:creationId xmlns:a16="http://schemas.microsoft.com/office/drawing/2014/main" id="{45832FE4-888F-9646-840B-37DCB5C20391}"/>
              </a:ext>
            </a:extLst>
          </p:cNvPr>
          <p:cNvGrpSpPr/>
          <p:nvPr/>
        </p:nvGrpSpPr>
        <p:grpSpPr>
          <a:xfrm>
            <a:off x="6145304" y="862948"/>
            <a:ext cx="2663641" cy="4573032"/>
            <a:chOff x="6023159" y="1143000"/>
            <a:chExt cx="2663641" cy="4573032"/>
          </a:xfrm>
        </p:grpSpPr>
        <p:pic>
          <p:nvPicPr>
            <p:cNvPr id="11" name="Picture 10" descr="SnipImage.JPG">
              <a:extLst>
                <a:ext uri="{FF2B5EF4-FFF2-40B4-BE49-F238E27FC236}">
                  <a16:creationId xmlns:a16="http://schemas.microsoft.com/office/drawing/2014/main" id="{3031FA4E-7BAA-2E4D-ABE7-3C53657C9B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7091" y="1143000"/>
              <a:ext cx="2319709" cy="4267200"/>
            </a:xfrm>
            <a:prstGeom prst="rect">
              <a:avLst/>
            </a:prstGeom>
          </p:spPr>
        </p:pic>
        <p:sp>
          <p:nvSpPr>
            <p:cNvPr id="12" name="TextBox 11">
              <a:extLst>
                <a:ext uri="{FF2B5EF4-FFF2-40B4-BE49-F238E27FC236}">
                  <a16:creationId xmlns:a16="http://schemas.microsoft.com/office/drawing/2014/main" id="{E491A170-ACDF-1E42-91BB-694F73544ED3}"/>
                </a:ext>
              </a:extLst>
            </p:cNvPr>
            <p:cNvSpPr txBox="1"/>
            <p:nvPr/>
          </p:nvSpPr>
          <p:spPr>
            <a:xfrm>
              <a:off x="7061200" y="5346700"/>
              <a:ext cx="1092200" cy="369332"/>
            </a:xfrm>
            <a:prstGeom prst="rect">
              <a:avLst/>
            </a:prstGeom>
            <a:noFill/>
          </p:spPr>
          <p:txBody>
            <a:bodyPr wrap="square" rtlCol="0">
              <a:spAutoFit/>
            </a:bodyPr>
            <a:lstStyle/>
            <a:p>
              <a:pPr algn="ctr"/>
              <a:r>
                <a:rPr lang="en-US" dirty="0"/>
                <a:t>64 mm</a:t>
              </a:r>
            </a:p>
          </p:txBody>
        </p:sp>
        <p:sp>
          <p:nvSpPr>
            <p:cNvPr id="13" name="TextBox 12">
              <a:extLst>
                <a:ext uri="{FF2B5EF4-FFF2-40B4-BE49-F238E27FC236}">
                  <a16:creationId xmlns:a16="http://schemas.microsoft.com/office/drawing/2014/main" id="{4FBE77B5-5242-DE48-B645-30AE6EFE0CFB}"/>
                </a:ext>
              </a:extLst>
            </p:cNvPr>
            <p:cNvSpPr txBox="1"/>
            <p:nvPr/>
          </p:nvSpPr>
          <p:spPr>
            <a:xfrm rot="16200000">
              <a:off x="5661725" y="2755900"/>
              <a:ext cx="1092200" cy="369332"/>
            </a:xfrm>
            <a:prstGeom prst="rect">
              <a:avLst/>
            </a:prstGeom>
            <a:noFill/>
          </p:spPr>
          <p:txBody>
            <a:bodyPr wrap="square" rtlCol="0">
              <a:spAutoFit/>
            </a:bodyPr>
            <a:lstStyle/>
            <a:p>
              <a:pPr algn="ctr"/>
              <a:r>
                <a:rPr lang="en-US" dirty="0"/>
                <a:t>120 mm</a:t>
              </a:r>
            </a:p>
          </p:txBody>
        </p:sp>
      </p:grpSp>
    </p:spTree>
    <p:extLst>
      <p:ext uri="{BB962C8B-B14F-4D97-AF65-F5344CB8AC3E}">
        <p14:creationId xmlns:p14="http://schemas.microsoft.com/office/powerpoint/2010/main" val="2002772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2DC31F-7A2C-464F-AB39-0FC1EEEDEAAD}"/>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9A2957AF-BE91-3E4B-AF38-D92BBBD0C957}"/>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B56149AD-C552-EB40-8D81-CD0F5F1C5CD5}"/>
              </a:ext>
            </a:extLst>
          </p:cNvPr>
          <p:cNvSpPr>
            <a:spLocks noGrp="1"/>
          </p:cNvSpPr>
          <p:nvPr>
            <p:ph type="sldNum" sz="quarter" idx="12"/>
          </p:nvPr>
        </p:nvSpPr>
        <p:spPr/>
        <p:txBody>
          <a:bodyPr/>
          <a:lstStyle/>
          <a:p>
            <a:fld id="{315403F7-57E6-FB45-AA42-533AA8BFDDC1}" type="slidenum">
              <a:rPr lang="en-US" smtClean="0"/>
              <a:t>41</a:t>
            </a:fld>
            <a:endParaRPr lang="en-US"/>
          </a:p>
        </p:txBody>
      </p:sp>
      <p:pic>
        <p:nvPicPr>
          <p:cNvPr id="7" name="Picture 6">
            <a:extLst>
              <a:ext uri="{FF2B5EF4-FFF2-40B4-BE49-F238E27FC236}">
                <a16:creationId xmlns:a16="http://schemas.microsoft.com/office/drawing/2014/main" id="{E633EDAE-04AD-3D44-BACF-F4BE2F4F2D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47122"/>
            <a:ext cx="9144000" cy="2564780"/>
          </a:xfrm>
          <a:prstGeom prst="rect">
            <a:avLst/>
          </a:prstGeom>
        </p:spPr>
      </p:pic>
      <p:sp>
        <p:nvSpPr>
          <p:cNvPr id="8" name="Title 1">
            <a:extLst>
              <a:ext uri="{FF2B5EF4-FFF2-40B4-BE49-F238E27FC236}">
                <a16:creationId xmlns:a16="http://schemas.microsoft.com/office/drawing/2014/main" id="{C4770EBE-3F07-EA46-B179-F5F9E8CD7232}"/>
              </a:ext>
            </a:extLst>
          </p:cNvPr>
          <p:cNvSpPr>
            <a:spLocks noGrp="1"/>
          </p:cNvSpPr>
          <p:nvPr>
            <p:ph type="title"/>
          </p:nvPr>
        </p:nvSpPr>
        <p:spPr>
          <a:xfrm>
            <a:off x="369277" y="-82780"/>
            <a:ext cx="8229600" cy="674931"/>
          </a:xfrm>
        </p:spPr>
        <p:txBody>
          <a:bodyPr/>
          <a:lstStyle/>
          <a:p>
            <a:r>
              <a:rPr lang="en-US" dirty="0"/>
              <a:t>Readout System</a:t>
            </a:r>
          </a:p>
        </p:txBody>
      </p:sp>
      <p:sp>
        <p:nvSpPr>
          <p:cNvPr id="9" name="TextBox 8">
            <a:extLst>
              <a:ext uri="{FF2B5EF4-FFF2-40B4-BE49-F238E27FC236}">
                <a16:creationId xmlns:a16="http://schemas.microsoft.com/office/drawing/2014/main" id="{5EE4F0FF-4039-694D-85DB-1EC88B3784BB}"/>
              </a:ext>
            </a:extLst>
          </p:cNvPr>
          <p:cNvSpPr txBox="1"/>
          <p:nvPr/>
        </p:nvSpPr>
        <p:spPr>
          <a:xfrm>
            <a:off x="7280031" y="2942570"/>
            <a:ext cx="1790875" cy="369332"/>
          </a:xfrm>
          <a:prstGeom prst="rect">
            <a:avLst/>
          </a:prstGeom>
          <a:noFill/>
        </p:spPr>
        <p:txBody>
          <a:bodyPr wrap="none" rtlCol="0">
            <a:spAutoFit/>
          </a:bodyPr>
          <a:lstStyle/>
          <a:p>
            <a:r>
              <a:rPr lang="en-US" dirty="0">
                <a:latin typeface="Times" pitchFamily="2" charset="0"/>
              </a:rPr>
              <a:t>USB to LAPTOP</a:t>
            </a:r>
          </a:p>
        </p:txBody>
      </p:sp>
      <p:cxnSp>
        <p:nvCxnSpPr>
          <p:cNvPr id="11" name="Straight Arrow Connector 10">
            <a:extLst>
              <a:ext uri="{FF2B5EF4-FFF2-40B4-BE49-F238E27FC236}">
                <a16:creationId xmlns:a16="http://schemas.microsoft.com/office/drawing/2014/main" id="{5731CCB9-3751-7649-9159-B0F26CDDE391}"/>
              </a:ext>
            </a:extLst>
          </p:cNvPr>
          <p:cNvCxnSpPr/>
          <p:nvPr/>
        </p:nvCxnSpPr>
        <p:spPr>
          <a:xfrm flipV="1">
            <a:off x="8502162" y="2293281"/>
            <a:ext cx="0" cy="5539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
            <a:extLst>
              <a:ext uri="{FF2B5EF4-FFF2-40B4-BE49-F238E27FC236}">
                <a16:creationId xmlns:a16="http://schemas.microsoft.com/office/drawing/2014/main" id="{BF10AB39-B920-8C4D-9298-2AFA5048E6D8}"/>
              </a:ext>
            </a:extLst>
          </p:cNvPr>
          <p:cNvSpPr>
            <a:spLocks noChangeArrowheads="1"/>
          </p:cNvSpPr>
          <p:nvPr/>
        </p:nvSpPr>
        <p:spPr bwMode="auto">
          <a:xfrm>
            <a:off x="918825" y="3222709"/>
            <a:ext cx="7528599"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TimesNewRomanPSMT" panose="02020603050405020304" pitchFamily="18" charset="0"/>
              </a:rPr>
              <a:t>custom designed test DAQ </a:t>
            </a:r>
            <a:r>
              <a:rPr kumimoji="0" lang="en-US" altLang="en-US" sz="2000" b="0" i="0" u="none" strike="noStrike" cap="none" normalizeH="0" baseline="0" dirty="0">
                <a:ln>
                  <a:noFill/>
                </a:ln>
                <a:solidFill>
                  <a:schemeClr val="tx1"/>
                </a:solidFill>
                <a:effectLst/>
                <a:latin typeface="TimesNewRomanPSMT" panose="02020603050405020304" pitchFamily="18" charset="0"/>
              </a:rPr>
              <a:t>(PACIFICROB)</a:t>
            </a:r>
            <a:endParaRPr kumimoji="0" lang="en-US" altLang="en-US" sz="6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TimesNewRomanPSMT" panose="02020603050405020304" pitchFamily="18" charset="0"/>
              </a:rPr>
              <a:t>FMC connector intermedia board</a:t>
            </a:r>
            <a:endParaRPr kumimoji="0" lang="en-US" altLang="en-US" sz="6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TimesNewRomanPSMT" panose="02020603050405020304" pitchFamily="18" charset="0"/>
              </a:rPr>
              <a:t>DC power supply </a:t>
            </a:r>
            <a:r>
              <a:rPr kumimoji="0" lang="en-US" altLang="en-US" sz="2000" b="0" i="0" u="none" strike="noStrike" cap="none" normalizeH="0" baseline="0" dirty="0">
                <a:ln>
                  <a:noFill/>
                </a:ln>
                <a:solidFill>
                  <a:schemeClr val="tx1"/>
                </a:solidFill>
                <a:effectLst/>
                <a:latin typeface="TimesNewRomanPSMT" panose="02020603050405020304" pitchFamily="18" charset="0"/>
              </a:rPr>
              <a:t>(with output 5V/3A at least) </a:t>
            </a:r>
            <a:endParaRPr kumimoji="0" lang="en-US" altLang="en-US" sz="6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a:ln>
                  <a:noFill/>
                </a:ln>
                <a:solidFill>
                  <a:schemeClr val="tx1"/>
                </a:solidFill>
                <a:effectLst/>
                <a:latin typeface="TimesNewRomanPSMT" panose="02020603050405020304" pitchFamily="18" charset="0"/>
              </a:rPr>
              <a:t>charge injection board</a:t>
            </a:r>
            <a:endParaRPr lang="en-US" altLang="en-US" sz="2400" dirty="0">
              <a:latin typeface="Wingdings"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TimesNewRomanPSMT" panose="02020603050405020304" pitchFamily="18" charset="0"/>
              </a:rPr>
              <a:t>arbitrary waveform generator</a:t>
            </a:r>
            <a:endParaRPr lang="en-US" altLang="en-US" sz="2400" dirty="0">
              <a:latin typeface="TimesNewRomanPSMT"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err="1">
                <a:ln>
                  <a:noFill/>
                </a:ln>
                <a:solidFill>
                  <a:schemeClr val="tx1"/>
                </a:solidFill>
                <a:effectLst/>
                <a:latin typeface="TimesNewRomanPSMT" panose="02020603050405020304" pitchFamily="18" charset="0"/>
              </a:rPr>
              <a:t>linux</a:t>
            </a:r>
            <a:r>
              <a:rPr kumimoji="0" lang="en-US" altLang="en-US" sz="2400" b="0" i="0" u="none" strike="noStrike" cap="none" normalizeH="0" baseline="0" dirty="0">
                <a:ln>
                  <a:noFill/>
                </a:ln>
                <a:solidFill>
                  <a:schemeClr val="tx1"/>
                </a:solidFill>
                <a:effectLst/>
                <a:latin typeface="TimesNewRomanPSMT" panose="02020603050405020304" pitchFamily="18" charset="0"/>
              </a:rPr>
              <a:t> PC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latin typeface="TimesNewRomanPSMT" panose="02020603050405020304" pitchFamily="18" charset="0"/>
              </a:rPr>
              <a:t>PACIFIC5 board available at Heidelberg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latin typeface="TimesNewRomanPSMT" panose="02020603050405020304" pitchFamily="18" charset="0"/>
              </a:rPr>
              <a:t>Negotiating a production of the PACIFICROB for LANL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082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4A33A1-CF4F-1C4B-8981-CD4826346B5D}"/>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A5E299D2-A0E5-774A-86C1-8B3258E1198A}"/>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1DE821C7-0932-5C41-B053-2A57977E2416}"/>
              </a:ext>
            </a:extLst>
          </p:cNvPr>
          <p:cNvSpPr>
            <a:spLocks noGrp="1"/>
          </p:cNvSpPr>
          <p:nvPr>
            <p:ph type="sldNum" sz="quarter" idx="12"/>
          </p:nvPr>
        </p:nvSpPr>
        <p:spPr/>
        <p:txBody>
          <a:bodyPr/>
          <a:lstStyle/>
          <a:p>
            <a:fld id="{315403F7-57E6-FB45-AA42-533AA8BFDDC1}" type="slidenum">
              <a:rPr lang="en-US" smtClean="0"/>
              <a:t>42</a:t>
            </a:fld>
            <a:endParaRPr lang="en-US"/>
          </a:p>
        </p:txBody>
      </p:sp>
      <p:sp>
        <p:nvSpPr>
          <p:cNvPr id="15" name="Rectangle 14">
            <a:extLst>
              <a:ext uri="{FF2B5EF4-FFF2-40B4-BE49-F238E27FC236}">
                <a16:creationId xmlns:a16="http://schemas.microsoft.com/office/drawing/2014/main" id="{184BFAE1-AF39-4741-BDA1-C795F5FB231E}"/>
              </a:ext>
            </a:extLst>
          </p:cNvPr>
          <p:cNvSpPr/>
          <p:nvPr/>
        </p:nvSpPr>
        <p:spPr>
          <a:xfrm>
            <a:off x="1976949" y="0"/>
            <a:ext cx="4057521" cy="584775"/>
          </a:xfrm>
          <a:prstGeom prst="rect">
            <a:avLst/>
          </a:prstGeom>
        </p:spPr>
        <p:txBody>
          <a:bodyPr wrap="none">
            <a:spAutoFit/>
          </a:bodyPr>
          <a:lstStyle/>
          <a:p>
            <a:r>
              <a:rPr lang="en-US" sz="3200" b="1" dirty="0" err="1"/>
              <a:t>SiPM</a:t>
            </a:r>
            <a:r>
              <a:rPr lang="en-US" sz="3200" b="1" dirty="0"/>
              <a:t> Board Support</a:t>
            </a:r>
          </a:p>
        </p:txBody>
      </p:sp>
      <p:sp>
        <p:nvSpPr>
          <p:cNvPr id="16" name="TextBox 15">
            <a:extLst>
              <a:ext uri="{FF2B5EF4-FFF2-40B4-BE49-F238E27FC236}">
                <a16:creationId xmlns:a16="http://schemas.microsoft.com/office/drawing/2014/main" id="{CDF666ED-88DE-B54C-BC52-C5E8FAEB13A9}"/>
              </a:ext>
            </a:extLst>
          </p:cNvPr>
          <p:cNvSpPr txBox="1"/>
          <p:nvPr/>
        </p:nvSpPr>
        <p:spPr>
          <a:xfrm>
            <a:off x="457200" y="5539154"/>
            <a:ext cx="5968301" cy="369332"/>
          </a:xfrm>
          <a:prstGeom prst="rect">
            <a:avLst/>
          </a:prstGeom>
          <a:noFill/>
        </p:spPr>
        <p:txBody>
          <a:bodyPr wrap="none" rtlCol="0">
            <a:spAutoFit/>
          </a:bodyPr>
          <a:lstStyle/>
          <a:p>
            <a:r>
              <a:rPr lang="en-US" dirty="0"/>
              <a:t>Designed by Hubert van Hecke. 3D printed at LANL.</a:t>
            </a:r>
          </a:p>
        </p:txBody>
      </p:sp>
      <p:pic>
        <p:nvPicPr>
          <p:cNvPr id="17" name="Picture 16">
            <a:extLst>
              <a:ext uri="{FF2B5EF4-FFF2-40B4-BE49-F238E27FC236}">
                <a16:creationId xmlns:a16="http://schemas.microsoft.com/office/drawing/2014/main" id="{46A08EF6-EDE2-1641-96F4-D1E306233E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680" y="1032639"/>
            <a:ext cx="4794048" cy="3353094"/>
          </a:xfrm>
          <a:prstGeom prst="rect">
            <a:avLst/>
          </a:prstGeom>
        </p:spPr>
      </p:pic>
      <p:pic>
        <p:nvPicPr>
          <p:cNvPr id="18" name="Picture 17">
            <a:extLst>
              <a:ext uri="{FF2B5EF4-FFF2-40B4-BE49-F238E27FC236}">
                <a16:creationId xmlns:a16="http://schemas.microsoft.com/office/drawing/2014/main" id="{E94F51B2-6BF1-7D48-A701-8DDE222F74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8467" y="707943"/>
            <a:ext cx="3945466" cy="4650906"/>
          </a:xfrm>
          <a:prstGeom prst="rect">
            <a:avLst/>
          </a:prstGeom>
        </p:spPr>
      </p:pic>
    </p:spTree>
    <p:extLst>
      <p:ext uri="{BB962C8B-B14F-4D97-AF65-F5344CB8AC3E}">
        <p14:creationId xmlns:p14="http://schemas.microsoft.com/office/powerpoint/2010/main" val="983080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a:extLst>
              <a:ext uri="{FF2B5EF4-FFF2-40B4-BE49-F238E27FC236}">
                <a16:creationId xmlns:a16="http://schemas.microsoft.com/office/drawing/2014/main" id="{C632595C-C88E-4043-BF62-913F54C2B04D}"/>
              </a:ext>
            </a:extLst>
          </p:cNvPr>
          <p:cNvSpPr>
            <a:spLocks noGrp="1"/>
          </p:cNvSpPr>
          <p:nvPr>
            <p:ph type="title"/>
          </p:nvPr>
        </p:nvSpPr>
        <p:spPr>
          <a:xfrm>
            <a:off x="99174" y="65989"/>
            <a:ext cx="9007118" cy="461101"/>
          </a:xfrm>
          <a:solidFill>
            <a:schemeClr val="accent4">
              <a:lumMod val="20000"/>
              <a:lumOff val="80000"/>
            </a:schemeClr>
          </a:solidFill>
        </p:spPr>
        <p:txBody>
          <a:bodyPr/>
          <a:lstStyle/>
          <a:p>
            <a:r>
              <a:rPr lang="en-US" sz="3200" dirty="0"/>
              <a:t>DOE/OS Gets Involved</a:t>
            </a:r>
          </a:p>
        </p:txBody>
      </p:sp>
      <p:sp>
        <p:nvSpPr>
          <p:cNvPr id="2" name="TextBox 1">
            <a:extLst>
              <a:ext uri="{FF2B5EF4-FFF2-40B4-BE49-F238E27FC236}">
                <a16:creationId xmlns:a16="http://schemas.microsoft.com/office/drawing/2014/main" id="{DA1B082D-E8A2-704A-952A-726DF25E932E}"/>
              </a:ext>
            </a:extLst>
          </p:cNvPr>
          <p:cNvSpPr txBox="1"/>
          <p:nvPr/>
        </p:nvSpPr>
        <p:spPr>
          <a:xfrm>
            <a:off x="99174" y="1206630"/>
            <a:ext cx="9007118"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a:t>April: </a:t>
            </a:r>
            <a:r>
              <a:rPr lang="en-US" dirty="0"/>
              <a:t>Early Career proposal on gluon saturation submitted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May:</a:t>
            </a:r>
            <a:r>
              <a:rPr lang="en-US" dirty="0"/>
              <a:t> </a:t>
            </a:r>
            <a:r>
              <a:rPr lang="en-US" dirty="0" err="1"/>
              <a:t>LHCb</a:t>
            </a:r>
            <a:r>
              <a:rPr lang="en-US" dirty="0"/>
              <a:t> HI program included in the LANL NP strategic plan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Early June: </a:t>
            </a:r>
            <a:r>
              <a:rPr lang="en-US" dirty="0"/>
              <a:t>Jim </a:t>
            </a:r>
            <a:r>
              <a:rPr lang="en-US" dirty="0" err="1"/>
              <a:t>Sowinsky</a:t>
            </a:r>
            <a:r>
              <a:rPr lang="en-US" dirty="0"/>
              <a:t> (DOE program manager for Heavy ion physics) asks for new physics we can perform with additional $100K in our baseline budget. We suggested a small-x physics program including gluon saturation search with </a:t>
            </a:r>
            <a:r>
              <a:rPr lang="en-US" dirty="0" err="1"/>
              <a:t>LHCb</a:t>
            </a:r>
            <a:r>
              <a:rPr lang="en-US" dirty="0"/>
              <a:t>. Proposal accepted in record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Late June: </a:t>
            </a:r>
            <a:r>
              <a:rPr lang="en-US" dirty="0"/>
              <a:t>We get the DOE/OS Early Career Award: $2.5M for five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July:</a:t>
            </a:r>
            <a:r>
              <a:rPr lang="en-US" dirty="0"/>
              <a:t> </a:t>
            </a:r>
            <a:r>
              <a:rPr lang="en-US" dirty="0" err="1"/>
              <a:t>LHCb</a:t>
            </a:r>
            <a:r>
              <a:rPr lang="en-US" dirty="0"/>
              <a:t> management reiterate the wish for LANL to lead the </a:t>
            </a:r>
            <a:r>
              <a:rPr lang="en-US" dirty="0" err="1"/>
              <a:t>LHCb</a:t>
            </a:r>
            <a:r>
              <a:rPr lang="en-US" dirty="0"/>
              <a:t> HI program and Magnet Station Construction to be installed in 2025</a:t>
            </a:r>
          </a:p>
        </p:txBody>
      </p:sp>
      <p:sp>
        <p:nvSpPr>
          <p:cNvPr id="3" name="Date Placeholder 2">
            <a:extLst>
              <a:ext uri="{FF2B5EF4-FFF2-40B4-BE49-F238E27FC236}">
                <a16:creationId xmlns:a16="http://schemas.microsoft.com/office/drawing/2014/main" id="{ECA4CBFF-B2D5-EC4B-A852-52B918B8BD9E}"/>
              </a:ext>
            </a:extLst>
          </p:cNvPr>
          <p:cNvSpPr>
            <a:spLocks noGrp="1"/>
          </p:cNvSpPr>
          <p:nvPr>
            <p:ph type="dt" sz="half" idx="10"/>
          </p:nvPr>
        </p:nvSpPr>
        <p:spPr/>
        <p:txBody>
          <a:bodyPr/>
          <a:lstStyle/>
          <a:p>
            <a:fld id="{49C7A60F-F655-CD45-B96E-DE39CE581537}" type="datetime1">
              <a:rPr lang="en-US" smtClean="0"/>
              <a:t>9/19/18</a:t>
            </a:fld>
            <a:endParaRPr lang="en-US"/>
          </a:p>
        </p:txBody>
      </p:sp>
      <p:sp>
        <p:nvSpPr>
          <p:cNvPr id="4" name="Footer Placeholder 3">
            <a:extLst>
              <a:ext uri="{FF2B5EF4-FFF2-40B4-BE49-F238E27FC236}">
                <a16:creationId xmlns:a16="http://schemas.microsoft.com/office/drawing/2014/main" id="{2B3F3761-0305-6240-92B4-B624E20AD4B6}"/>
              </a:ext>
            </a:extLst>
          </p:cNvPr>
          <p:cNvSpPr>
            <a:spLocks noGrp="1"/>
          </p:cNvSpPr>
          <p:nvPr>
            <p:ph type="ftr" sz="quarter" idx="11"/>
          </p:nvPr>
        </p:nvSpPr>
        <p:spPr/>
        <p:txBody>
          <a:bodyPr/>
          <a:lstStyle/>
          <a:p>
            <a:r>
              <a:rPr lang="en-US"/>
              <a:t>LDRD ECR Cesar Luiz da Silva</a:t>
            </a:r>
          </a:p>
        </p:txBody>
      </p:sp>
      <p:sp>
        <p:nvSpPr>
          <p:cNvPr id="5" name="Slide Number Placeholder 4">
            <a:extLst>
              <a:ext uri="{FF2B5EF4-FFF2-40B4-BE49-F238E27FC236}">
                <a16:creationId xmlns:a16="http://schemas.microsoft.com/office/drawing/2014/main" id="{59134201-F141-2A41-8501-0AB8BAEC7DA2}"/>
              </a:ext>
            </a:extLst>
          </p:cNvPr>
          <p:cNvSpPr>
            <a:spLocks noGrp="1"/>
          </p:cNvSpPr>
          <p:nvPr>
            <p:ph type="sldNum" sz="quarter" idx="12"/>
          </p:nvPr>
        </p:nvSpPr>
        <p:spPr/>
        <p:txBody>
          <a:bodyPr/>
          <a:lstStyle/>
          <a:p>
            <a:fld id="{315403F7-57E6-FB45-AA42-533AA8BFDDC1}" type="slidenum">
              <a:rPr lang="en-US" smtClean="0"/>
              <a:t>43</a:t>
            </a:fld>
            <a:endParaRPr lang="en-US"/>
          </a:p>
        </p:txBody>
      </p:sp>
    </p:spTree>
    <p:extLst>
      <p:ext uri="{BB962C8B-B14F-4D97-AF65-F5344CB8AC3E}">
        <p14:creationId xmlns:p14="http://schemas.microsoft.com/office/powerpoint/2010/main" val="2918593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6500A-62C8-EB45-B865-A81FFF6CE9A1}"/>
              </a:ext>
            </a:extLst>
          </p:cNvPr>
          <p:cNvSpPr>
            <a:spLocks noGrp="1"/>
          </p:cNvSpPr>
          <p:nvPr>
            <p:ph type="title"/>
          </p:nvPr>
        </p:nvSpPr>
        <p:spPr/>
        <p:txBody>
          <a:bodyPr/>
          <a:lstStyle/>
          <a:p>
            <a:r>
              <a:rPr lang="en-US" dirty="0"/>
              <a:t>Invited Talks</a:t>
            </a:r>
          </a:p>
        </p:txBody>
      </p:sp>
      <p:sp>
        <p:nvSpPr>
          <p:cNvPr id="3" name="Date Placeholder 2">
            <a:extLst>
              <a:ext uri="{FF2B5EF4-FFF2-40B4-BE49-F238E27FC236}">
                <a16:creationId xmlns:a16="http://schemas.microsoft.com/office/drawing/2014/main" id="{350D5CF7-06AF-FB49-9359-DBF7B8F06DFD}"/>
              </a:ext>
            </a:extLst>
          </p:cNvPr>
          <p:cNvSpPr>
            <a:spLocks noGrp="1"/>
          </p:cNvSpPr>
          <p:nvPr>
            <p:ph type="dt" sz="half" idx="10"/>
          </p:nvPr>
        </p:nvSpPr>
        <p:spPr/>
        <p:txBody>
          <a:bodyPr/>
          <a:lstStyle/>
          <a:p>
            <a:fld id="{DC9C5146-A942-E445-833D-5A560C913E7C}" type="datetime1">
              <a:rPr lang="en-US" smtClean="0"/>
              <a:t>9/19/18</a:t>
            </a:fld>
            <a:endParaRPr lang="en-US"/>
          </a:p>
        </p:txBody>
      </p:sp>
      <p:sp>
        <p:nvSpPr>
          <p:cNvPr id="4" name="Footer Placeholder 3">
            <a:extLst>
              <a:ext uri="{FF2B5EF4-FFF2-40B4-BE49-F238E27FC236}">
                <a16:creationId xmlns:a16="http://schemas.microsoft.com/office/drawing/2014/main" id="{E16D378D-614E-CA46-8551-114F86C9E040}"/>
              </a:ext>
            </a:extLst>
          </p:cNvPr>
          <p:cNvSpPr>
            <a:spLocks noGrp="1"/>
          </p:cNvSpPr>
          <p:nvPr>
            <p:ph type="ftr" sz="quarter" idx="11"/>
          </p:nvPr>
        </p:nvSpPr>
        <p:spPr/>
        <p:txBody>
          <a:bodyPr/>
          <a:lstStyle/>
          <a:p>
            <a:r>
              <a:rPr lang="en-US"/>
              <a:t>LDRD ECR Cesar Luiz da Silva</a:t>
            </a:r>
            <a:endParaRPr lang="en-US" dirty="0"/>
          </a:p>
        </p:txBody>
      </p:sp>
      <p:sp>
        <p:nvSpPr>
          <p:cNvPr id="5" name="Slide Number Placeholder 4">
            <a:extLst>
              <a:ext uri="{FF2B5EF4-FFF2-40B4-BE49-F238E27FC236}">
                <a16:creationId xmlns:a16="http://schemas.microsoft.com/office/drawing/2014/main" id="{37E9EBC2-1B77-9844-BA96-8F69F2DE05A2}"/>
              </a:ext>
            </a:extLst>
          </p:cNvPr>
          <p:cNvSpPr>
            <a:spLocks noGrp="1"/>
          </p:cNvSpPr>
          <p:nvPr>
            <p:ph type="sldNum" sz="quarter" idx="12"/>
          </p:nvPr>
        </p:nvSpPr>
        <p:spPr/>
        <p:txBody>
          <a:bodyPr/>
          <a:lstStyle/>
          <a:p>
            <a:fld id="{315403F7-57E6-FB45-AA42-533AA8BFDDC1}" type="slidenum">
              <a:rPr lang="en-US" smtClean="0"/>
              <a:t>44</a:t>
            </a:fld>
            <a:endParaRPr lang="en-US"/>
          </a:p>
        </p:txBody>
      </p:sp>
      <p:sp>
        <p:nvSpPr>
          <p:cNvPr id="6" name="Rectangle 5">
            <a:extLst>
              <a:ext uri="{FF2B5EF4-FFF2-40B4-BE49-F238E27FC236}">
                <a16:creationId xmlns:a16="http://schemas.microsoft.com/office/drawing/2014/main" id="{9D58E40E-61AC-D149-9485-FA85DFF0FEB2}"/>
              </a:ext>
            </a:extLst>
          </p:cNvPr>
          <p:cNvSpPr/>
          <p:nvPr/>
        </p:nvSpPr>
        <p:spPr>
          <a:xfrm>
            <a:off x="211014" y="643165"/>
            <a:ext cx="8678008" cy="738664"/>
          </a:xfrm>
          <a:prstGeom prst="rect">
            <a:avLst/>
          </a:prstGeom>
        </p:spPr>
        <p:txBody>
          <a:bodyPr wrap="square">
            <a:spAutoFit/>
          </a:bodyPr>
          <a:lstStyle/>
          <a:p>
            <a:r>
              <a:rPr lang="en-US" dirty="0">
                <a:solidFill>
                  <a:srgbClr val="000000"/>
                </a:solidFill>
                <a:latin typeface="Roboto"/>
                <a:hlinkClick r:id="rId2"/>
              </a:rPr>
              <a:t>Forward Physics And Instrumentation From Colliders To Cosmic Rays</a:t>
            </a:r>
            <a:endParaRPr lang="en-US" dirty="0">
              <a:solidFill>
                <a:srgbClr val="555555"/>
              </a:solidFill>
              <a:latin typeface="Roboto"/>
            </a:endParaRPr>
          </a:p>
          <a:p>
            <a:r>
              <a:rPr lang="en-US" sz="1200" dirty="0">
                <a:solidFill>
                  <a:srgbClr val="000000"/>
                </a:solidFill>
                <a:latin typeface="Liberation Sans"/>
              </a:rPr>
              <a:t>17-19 October 2018</a:t>
            </a:r>
          </a:p>
          <a:p>
            <a:r>
              <a:rPr lang="en-US" sz="1200" dirty="0">
                <a:solidFill>
                  <a:srgbClr val="000000"/>
                </a:solidFill>
                <a:latin typeface="Liberation Sans"/>
              </a:rPr>
              <a:t>CFNS Stony Brook</a:t>
            </a:r>
          </a:p>
        </p:txBody>
      </p:sp>
      <p:graphicFrame>
        <p:nvGraphicFramePr>
          <p:cNvPr id="7" name="Table 6">
            <a:extLst>
              <a:ext uri="{FF2B5EF4-FFF2-40B4-BE49-F238E27FC236}">
                <a16:creationId xmlns:a16="http://schemas.microsoft.com/office/drawing/2014/main" id="{F01F0595-C85B-8D4F-B4EB-E0DA57C4B046}"/>
              </a:ext>
            </a:extLst>
          </p:cNvPr>
          <p:cNvGraphicFramePr>
            <a:graphicFrameLocks noGrp="1"/>
          </p:cNvGraphicFramePr>
          <p:nvPr>
            <p:extLst>
              <p:ext uri="{D42A27DB-BD31-4B8C-83A1-F6EECF244321}">
                <p14:modId xmlns:p14="http://schemas.microsoft.com/office/powerpoint/2010/main" val="1499778162"/>
              </p:ext>
            </p:extLst>
          </p:nvPr>
        </p:nvGraphicFramePr>
        <p:xfrm>
          <a:off x="156951" y="1381829"/>
          <a:ext cx="8529849" cy="1818970"/>
        </p:xfrm>
        <a:graphic>
          <a:graphicData uri="http://schemas.openxmlformats.org/drawingml/2006/table">
            <a:tbl>
              <a:tblPr/>
              <a:tblGrid>
                <a:gridCol w="1466449">
                  <a:extLst>
                    <a:ext uri="{9D8B030D-6E8A-4147-A177-3AD203B41FA5}">
                      <a16:colId xmlns:a16="http://schemas.microsoft.com/office/drawing/2014/main" val="3749485030"/>
                    </a:ext>
                  </a:extLst>
                </a:gridCol>
                <a:gridCol w="7063400">
                  <a:extLst>
                    <a:ext uri="{9D8B030D-6E8A-4147-A177-3AD203B41FA5}">
                      <a16:colId xmlns:a16="http://schemas.microsoft.com/office/drawing/2014/main" val="4123464666"/>
                    </a:ext>
                  </a:extLst>
                </a:gridCol>
              </a:tblGrid>
              <a:tr h="168735">
                <a:tc>
                  <a:txBody>
                    <a:bodyPr/>
                    <a:lstStyle/>
                    <a:p>
                      <a:pPr algn="r"/>
                      <a:r>
                        <a:rPr lang="en-US" sz="1200" b="0" dirty="0">
                          <a:solidFill>
                            <a:srgbClr val="999999"/>
                          </a:solidFill>
                          <a:effectLst/>
                        </a:rPr>
                        <a:t>Title</a:t>
                      </a:r>
                    </a:p>
                  </a:txBody>
                  <a:tcPr marL="87027" marR="72522" marT="43513" marB="43513" anchor="ctr">
                    <a:lnL>
                      <a:noFill/>
                    </a:lnL>
                    <a:lnR w="9525" cap="flat" cmpd="sng" algn="ctr">
                      <a:solidFill>
                        <a:srgbClr val="E1E1E1"/>
                      </a:solidFill>
                      <a:prstDash val="dash"/>
                      <a:round/>
                      <a:headEnd type="none" w="med" len="med"/>
                      <a:tailEnd type="none" w="med" len="med"/>
                    </a:lnR>
                    <a:lnT>
                      <a:noFill/>
                    </a:lnT>
                    <a:lnB w="9525" cap="flat" cmpd="sng" algn="ctr">
                      <a:solidFill>
                        <a:srgbClr val="E1E1E1"/>
                      </a:solidFill>
                      <a:prstDash val="dash"/>
                      <a:round/>
                      <a:headEnd type="none" w="med" len="med"/>
                      <a:tailEnd type="none" w="med" len="med"/>
                    </a:lnB>
                  </a:tcPr>
                </a:tc>
                <a:tc>
                  <a:txBody>
                    <a:bodyPr/>
                    <a:lstStyle/>
                    <a:p>
                      <a:pPr fontAlgn="t"/>
                      <a:r>
                        <a:rPr lang="en-US" sz="1200" dirty="0">
                          <a:solidFill>
                            <a:srgbClr val="555555"/>
                          </a:solidFill>
                          <a:effectLst/>
                        </a:rPr>
                        <a:t>The heavy ion and fixed target programs in </a:t>
                      </a:r>
                      <a:r>
                        <a:rPr lang="en-US" sz="1200" dirty="0" err="1">
                          <a:solidFill>
                            <a:srgbClr val="555555"/>
                          </a:solidFill>
                          <a:effectLst/>
                        </a:rPr>
                        <a:t>LHCb</a:t>
                      </a:r>
                      <a:endParaRPr lang="en-US" sz="1200" dirty="0">
                        <a:solidFill>
                          <a:srgbClr val="555555"/>
                        </a:solidFill>
                        <a:effectLst/>
                      </a:endParaRPr>
                    </a:p>
                  </a:txBody>
                  <a:tcPr marL="45326" marR="87027" marT="43513" marB="43513">
                    <a:lnL w="9525" cap="flat" cmpd="sng" algn="ctr">
                      <a:solidFill>
                        <a:srgbClr val="E1E1E1"/>
                      </a:solidFill>
                      <a:prstDash val="dash"/>
                      <a:round/>
                      <a:headEnd type="none" w="med" len="med"/>
                      <a:tailEnd type="none" w="med" len="med"/>
                    </a:lnL>
                    <a:lnR>
                      <a:noFill/>
                    </a:lnR>
                    <a:lnT>
                      <a:noFill/>
                    </a:lnT>
                    <a:lnB>
                      <a:noFill/>
                    </a:lnB>
                  </a:tcPr>
                </a:tc>
                <a:extLst>
                  <a:ext uri="{0D108BD9-81ED-4DB2-BD59-A6C34878D82A}">
                    <a16:rowId xmlns:a16="http://schemas.microsoft.com/office/drawing/2014/main" val="3178965239"/>
                  </a:ext>
                </a:extLst>
              </a:tr>
              <a:tr h="1549064">
                <a:tc>
                  <a:txBody>
                    <a:bodyPr/>
                    <a:lstStyle/>
                    <a:p>
                      <a:pPr algn="r"/>
                      <a:r>
                        <a:rPr lang="en-US" sz="1200" b="0">
                          <a:solidFill>
                            <a:srgbClr val="999999"/>
                          </a:solidFill>
                          <a:effectLst/>
                        </a:rPr>
                        <a:t>Abstract</a:t>
                      </a:r>
                    </a:p>
                  </a:txBody>
                  <a:tcPr marL="87027" marR="72522" marT="43513" marB="43513" anchor="ctr">
                    <a:lnL>
                      <a:noFill/>
                    </a:lnL>
                    <a:lnR w="9525" cap="flat" cmpd="sng" algn="ctr">
                      <a:solidFill>
                        <a:srgbClr val="E1E1E1"/>
                      </a:solidFill>
                      <a:prstDash val="dash"/>
                      <a:round/>
                      <a:headEnd type="none" w="med" len="med"/>
                      <a:tailEnd type="none" w="med" len="med"/>
                    </a:lnR>
                    <a:lnT w="9525" cap="flat" cmpd="sng" algn="ctr">
                      <a:solidFill>
                        <a:srgbClr val="E1E1E1"/>
                      </a:solidFill>
                      <a:prstDash val="dash"/>
                      <a:round/>
                      <a:headEnd type="none" w="med" len="med"/>
                      <a:tailEnd type="none" w="med" len="med"/>
                    </a:lnT>
                    <a:lnB w="9525" cap="flat" cmpd="sng" algn="ctr">
                      <a:solidFill>
                        <a:srgbClr val="E1E1E1"/>
                      </a:solidFill>
                      <a:prstDash val="dash"/>
                      <a:round/>
                      <a:headEnd type="none" w="med" len="med"/>
                      <a:tailEnd type="none" w="med" len="med"/>
                    </a:lnB>
                  </a:tcPr>
                </a:tc>
                <a:tc>
                  <a:txBody>
                    <a:bodyPr/>
                    <a:lstStyle/>
                    <a:p>
                      <a:pPr fontAlgn="t"/>
                      <a:r>
                        <a:rPr lang="en-US" sz="1200" dirty="0">
                          <a:solidFill>
                            <a:srgbClr val="555555"/>
                          </a:solidFill>
                          <a:effectLst/>
                        </a:rPr>
                        <a:t>The </a:t>
                      </a:r>
                      <a:r>
                        <a:rPr lang="en-US" sz="1200" dirty="0" err="1">
                          <a:solidFill>
                            <a:srgbClr val="555555"/>
                          </a:solidFill>
                          <a:effectLst/>
                        </a:rPr>
                        <a:t>LHCb</a:t>
                      </a:r>
                      <a:r>
                        <a:rPr lang="en-US" sz="1200" dirty="0">
                          <a:solidFill>
                            <a:srgbClr val="555555"/>
                          </a:solidFill>
                          <a:effectLst/>
                        </a:rPr>
                        <a:t> experiment has coverage of 1.6&lt; </a:t>
                      </a:r>
                      <a:r>
                        <a:rPr lang="el-GR" sz="1200" dirty="0">
                          <a:solidFill>
                            <a:srgbClr val="555555"/>
                          </a:solidFill>
                          <a:effectLst/>
                        </a:rPr>
                        <a:t>η &lt;4.9 </a:t>
                      </a:r>
                      <a:r>
                        <a:rPr lang="en-US" sz="1200" dirty="0">
                          <a:solidFill>
                            <a:srgbClr val="555555"/>
                          </a:solidFill>
                          <a:effectLst/>
                        </a:rPr>
                        <a:t>including vertex detector, K/pi/p particle identification, tracking, electromagnetic/hadronic calorimetry and muon identification for particles. The ion and fixed target program in </a:t>
                      </a:r>
                      <a:r>
                        <a:rPr lang="en-US" sz="1200" dirty="0" err="1">
                          <a:solidFill>
                            <a:srgbClr val="555555"/>
                          </a:solidFill>
                          <a:effectLst/>
                        </a:rPr>
                        <a:t>LHCb</a:t>
                      </a:r>
                      <a:r>
                        <a:rPr lang="en-US" sz="1200" dirty="0">
                          <a:solidFill>
                            <a:srgbClr val="555555"/>
                          </a:solidFill>
                          <a:effectLst/>
                        </a:rPr>
                        <a:t> has provided several results on heavy flavor, </a:t>
                      </a:r>
                      <a:r>
                        <a:rPr lang="en-US" sz="1200" dirty="0" err="1">
                          <a:solidFill>
                            <a:srgbClr val="555555"/>
                          </a:solidFill>
                          <a:effectLst/>
                        </a:rPr>
                        <a:t>quarkonia</a:t>
                      </a:r>
                      <a:r>
                        <a:rPr lang="en-US" sz="1200" dirty="0">
                          <a:solidFill>
                            <a:srgbClr val="555555"/>
                          </a:solidFill>
                          <a:effectLst/>
                        </a:rPr>
                        <a:t>, particle collectivity and ratios, ultra-peripheral collisions and others. </a:t>
                      </a:r>
                      <a:r>
                        <a:rPr lang="en-US" sz="1200" dirty="0" err="1">
                          <a:solidFill>
                            <a:srgbClr val="555555"/>
                          </a:solidFill>
                          <a:effectLst/>
                        </a:rPr>
                        <a:t>LHCb</a:t>
                      </a:r>
                      <a:r>
                        <a:rPr lang="en-US" sz="1200" dirty="0">
                          <a:solidFill>
                            <a:srgbClr val="555555"/>
                          </a:solidFill>
                          <a:effectLst/>
                        </a:rPr>
                        <a:t> can cover </a:t>
                      </a:r>
                      <a:r>
                        <a:rPr lang="en-US" sz="1200" dirty="0" err="1">
                          <a:solidFill>
                            <a:srgbClr val="555555"/>
                          </a:solidFill>
                          <a:effectLst/>
                        </a:rPr>
                        <a:t>Byorken</a:t>
                      </a:r>
                      <a:r>
                        <a:rPr lang="en-US" sz="1200" dirty="0">
                          <a:solidFill>
                            <a:srgbClr val="555555"/>
                          </a:solidFill>
                          <a:effectLst/>
                        </a:rPr>
                        <a:t>-x as small as 10^-5, where gluon saturation is expected to exist for Q^2&lt;20 (GeV/c)^2. This presentation will summarize the </a:t>
                      </a:r>
                      <a:r>
                        <a:rPr lang="en-US" sz="1200" dirty="0" err="1">
                          <a:solidFill>
                            <a:srgbClr val="555555"/>
                          </a:solidFill>
                          <a:effectLst/>
                        </a:rPr>
                        <a:t>LHCb</a:t>
                      </a:r>
                      <a:r>
                        <a:rPr lang="en-US" sz="1200" dirty="0">
                          <a:solidFill>
                            <a:srgbClr val="555555"/>
                          </a:solidFill>
                          <a:effectLst/>
                        </a:rPr>
                        <a:t> program and its implications in understanding forward physics in nucleus.</a:t>
                      </a:r>
                    </a:p>
                  </a:txBody>
                  <a:tcPr marL="45326" marR="87027" marT="43513" marB="43513">
                    <a:lnL w="9525" cap="flat" cmpd="sng" algn="ctr">
                      <a:solidFill>
                        <a:srgbClr val="E1E1E1"/>
                      </a:solidFill>
                      <a:prstDash val="dash"/>
                      <a:round/>
                      <a:headEnd type="none" w="med" len="med"/>
                      <a:tailEnd type="none" w="med" len="med"/>
                    </a:lnL>
                    <a:lnR>
                      <a:noFill/>
                    </a:lnR>
                    <a:lnT>
                      <a:noFill/>
                    </a:lnT>
                    <a:lnB>
                      <a:noFill/>
                    </a:lnB>
                  </a:tcPr>
                </a:tc>
                <a:extLst>
                  <a:ext uri="{0D108BD9-81ED-4DB2-BD59-A6C34878D82A}">
                    <a16:rowId xmlns:a16="http://schemas.microsoft.com/office/drawing/2014/main" val="909997170"/>
                  </a:ext>
                </a:extLst>
              </a:tr>
            </a:tbl>
          </a:graphicData>
        </a:graphic>
      </p:graphicFrame>
      <p:sp>
        <p:nvSpPr>
          <p:cNvPr id="8" name="Rectangle 1">
            <a:extLst>
              <a:ext uri="{FF2B5EF4-FFF2-40B4-BE49-F238E27FC236}">
                <a16:creationId xmlns:a16="http://schemas.microsoft.com/office/drawing/2014/main" id="{A4B64D7E-23AF-C34B-B5FC-557C8C141E7D}"/>
              </a:ext>
            </a:extLst>
          </p:cNvPr>
          <p:cNvSpPr>
            <a:spLocks noChangeArrowheads="1"/>
          </p:cNvSpPr>
          <p:nvPr/>
        </p:nvSpPr>
        <p:spPr bwMode="auto">
          <a:xfrm>
            <a:off x="1408113" y="182562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31740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777777"/>
                </a:solidFill>
                <a:effectLst/>
                <a:latin typeface="Roboto"/>
              </a:rPr>
            </a:b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2B68F544-6A71-E248-8733-DF6BF298BA4D}"/>
              </a:ext>
            </a:extLst>
          </p:cNvPr>
          <p:cNvSpPr txBox="1"/>
          <p:nvPr/>
        </p:nvSpPr>
        <p:spPr>
          <a:xfrm>
            <a:off x="23446" y="3320171"/>
            <a:ext cx="3491661" cy="646331"/>
          </a:xfrm>
          <a:prstGeom prst="rect">
            <a:avLst/>
          </a:prstGeom>
          <a:noFill/>
        </p:spPr>
        <p:txBody>
          <a:bodyPr wrap="none" rtlCol="0">
            <a:spAutoFit/>
          </a:bodyPr>
          <a:lstStyle/>
          <a:p>
            <a:r>
              <a:rPr lang="en-US" b="1" u="sng" dirty="0">
                <a:solidFill>
                  <a:srgbClr val="0432FF"/>
                </a:solidFill>
              </a:rPr>
              <a:t>Heavy Ion Tea in LBNL. Oct 09</a:t>
            </a:r>
          </a:p>
          <a:p>
            <a:endParaRPr lang="en-US" b="1" u="sng" dirty="0">
              <a:solidFill>
                <a:srgbClr val="0432FF"/>
              </a:solidFill>
            </a:endParaRPr>
          </a:p>
        </p:txBody>
      </p:sp>
      <p:sp>
        <p:nvSpPr>
          <p:cNvPr id="10" name="Rectangle 9">
            <a:extLst>
              <a:ext uri="{FF2B5EF4-FFF2-40B4-BE49-F238E27FC236}">
                <a16:creationId xmlns:a16="http://schemas.microsoft.com/office/drawing/2014/main" id="{D17E6287-7C05-BA4D-A88F-DDDB4009260C}"/>
              </a:ext>
            </a:extLst>
          </p:cNvPr>
          <p:cNvSpPr/>
          <p:nvPr/>
        </p:nvSpPr>
        <p:spPr>
          <a:xfrm>
            <a:off x="0" y="3754636"/>
            <a:ext cx="9230613" cy="1384995"/>
          </a:xfrm>
          <a:prstGeom prst="rect">
            <a:avLst/>
          </a:prstGeom>
        </p:spPr>
        <p:txBody>
          <a:bodyPr wrap="square">
            <a:spAutoFit/>
          </a:bodyPr>
          <a:lstStyle/>
          <a:p>
            <a:pPr>
              <a:buFont typeface="Arial" panose="020B0604020202020204" pitchFamily="34" charset="0"/>
              <a:buChar char="•"/>
            </a:pPr>
            <a:r>
              <a:rPr lang="en-US" sz="1200" dirty="0">
                <a:solidFill>
                  <a:srgbClr val="000000"/>
                </a:solidFill>
                <a:latin typeface="Helvetica" pitchFamily="2" charset="0"/>
              </a:rPr>
              <a:t>Forward physics with the </a:t>
            </a:r>
            <a:r>
              <a:rPr lang="en-US" sz="1200" dirty="0" err="1">
                <a:solidFill>
                  <a:srgbClr val="000000"/>
                </a:solidFill>
                <a:latin typeface="Helvetica" pitchFamily="2" charset="0"/>
              </a:rPr>
              <a:t>LHCb</a:t>
            </a:r>
            <a:r>
              <a:rPr lang="en-US" sz="1200" dirty="0">
                <a:solidFill>
                  <a:srgbClr val="000000"/>
                </a:solidFill>
                <a:latin typeface="Helvetica" pitchFamily="2" charset="0"/>
              </a:rPr>
              <a:t> experiment.</a:t>
            </a:r>
            <a:br>
              <a:rPr lang="en-US" sz="1200" dirty="0"/>
            </a:br>
            <a:r>
              <a:rPr lang="en-US" sz="1200" dirty="0">
                <a:solidFill>
                  <a:srgbClr val="222222"/>
                </a:solidFill>
                <a:latin typeface="arial" panose="020B0604020202020204" pitchFamily="34" charset="0"/>
              </a:rPr>
              <a:t>Abstract</a:t>
            </a:r>
          </a:p>
          <a:p>
            <a:r>
              <a:rPr lang="en-US" sz="1200" dirty="0">
                <a:solidFill>
                  <a:srgbClr val="555555"/>
                </a:solidFill>
                <a:latin typeface="Roboto"/>
              </a:rPr>
              <a:t>The </a:t>
            </a:r>
            <a:r>
              <a:rPr lang="en-US" sz="1200" dirty="0" err="1">
                <a:solidFill>
                  <a:srgbClr val="555555"/>
                </a:solidFill>
                <a:latin typeface="Roboto"/>
              </a:rPr>
              <a:t>LHCb</a:t>
            </a:r>
            <a:r>
              <a:rPr lang="en-US" sz="1200" dirty="0">
                <a:solidFill>
                  <a:srgbClr val="555555"/>
                </a:solidFill>
                <a:latin typeface="Roboto"/>
              </a:rPr>
              <a:t> experiment has coverage of 1.6&lt;eta&lt;4.9 including vertex detector, K/pi/p particle identification, tracking, electromagnetic/hadronic calorimetry and muon identification for particles. The ion and fixed target program in </a:t>
            </a:r>
            <a:r>
              <a:rPr lang="en-US" sz="1200" dirty="0" err="1">
                <a:solidFill>
                  <a:srgbClr val="555555"/>
                </a:solidFill>
                <a:latin typeface="Roboto"/>
              </a:rPr>
              <a:t>LHCb</a:t>
            </a:r>
            <a:r>
              <a:rPr lang="en-US" sz="1200" dirty="0">
                <a:solidFill>
                  <a:srgbClr val="555555"/>
                </a:solidFill>
                <a:latin typeface="Roboto"/>
              </a:rPr>
              <a:t> has provided several results on heavy flavor, </a:t>
            </a:r>
            <a:r>
              <a:rPr lang="en-US" sz="1200" dirty="0" err="1">
                <a:solidFill>
                  <a:srgbClr val="555555"/>
                </a:solidFill>
                <a:latin typeface="Roboto"/>
              </a:rPr>
              <a:t>quarkonia</a:t>
            </a:r>
            <a:r>
              <a:rPr lang="en-US" sz="1200" dirty="0">
                <a:solidFill>
                  <a:srgbClr val="555555"/>
                </a:solidFill>
                <a:latin typeface="Roboto"/>
              </a:rPr>
              <a:t>, particle collectivity and ratios, ultra-peripheral collisions and others. </a:t>
            </a:r>
            <a:r>
              <a:rPr lang="en-US" sz="1200" dirty="0" err="1">
                <a:solidFill>
                  <a:srgbClr val="555555"/>
                </a:solidFill>
                <a:latin typeface="Roboto"/>
              </a:rPr>
              <a:t>LHCb</a:t>
            </a:r>
            <a:r>
              <a:rPr lang="en-US" sz="1200" dirty="0">
                <a:solidFill>
                  <a:srgbClr val="555555"/>
                </a:solidFill>
                <a:latin typeface="Roboto"/>
              </a:rPr>
              <a:t> can cover </a:t>
            </a:r>
            <a:r>
              <a:rPr lang="en-US" sz="1200" dirty="0" err="1">
                <a:solidFill>
                  <a:srgbClr val="555555"/>
                </a:solidFill>
                <a:latin typeface="Roboto"/>
              </a:rPr>
              <a:t>Byorken</a:t>
            </a:r>
            <a:r>
              <a:rPr lang="en-US" sz="1200" dirty="0">
                <a:solidFill>
                  <a:srgbClr val="555555"/>
                </a:solidFill>
                <a:latin typeface="Roboto"/>
              </a:rPr>
              <a:t>-x as small as 10^-5, where gluon saturation is expected to exist for Q^2&lt;20 (GeV/c)^2. This presentation will summarize the </a:t>
            </a:r>
            <a:r>
              <a:rPr lang="en-US" sz="1200" dirty="0" err="1">
                <a:solidFill>
                  <a:srgbClr val="555555"/>
                </a:solidFill>
                <a:latin typeface="Roboto"/>
              </a:rPr>
              <a:t>LHCb</a:t>
            </a:r>
            <a:r>
              <a:rPr lang="en-US" sz="1200" dirty="0">
                <a:solidFill>
                  <a:srgbClr val="555555"/>
                </a:solidFill>
                <a:latin typeface="Roboto"/>
              </a:rPr>
              <a:t> program and its potential implications for small-x physics and the future </a:t>
            </a:r>
            <a:r>
              <a:rPr lang="en-US" sz="1200" dirty="0" err="1">
                <a:solidFill>
                  <a:srgbClr val="555555"/>
                </a:solidFill>
                <a:latin typeface="Roboto"/>
              </a:rPr>
              <a:t>eIC</a:t>
            </a:r>
            <a:r>
              <a:rPr lang="en-US" sz="1200" dirty="0">
                <a:solidFill>
                  <a:srgbClr val="555555"/>
                </a:solidFill>
                <a:latin typeface="Roboto"/>
              </a:rPr>
              <a:t> program.</a:t>
            </a:r>
            <a:endParaRPr lang="en-US" sz="1200" dirty="0"/>
          </a:p>
        </p:txBody>
      </p:sp>
      <p:sp>
        <p:nvSpPr>
          <p:cNvPr id="11" name="TextBox 10">
            <a:extLst>
              <a:ext uri="{FF2B5EF4-FFF2-40B4-BE49-F238E27FC236}">
                <a16:creationId xmlns:a16="http://schemas.microsoft.com/office/drawing/2014/main" id="{4729F06E-308F-6042-9216-AE212FADDC0D}"/>
              </a:ext>
            </a:extLst>
          </p:cNvPr>
          <p:cNvSpPr txBox="1"/>
          <p:nvPr/>
        </p:nvSpPr>
        <p:spPr>
          <a:xfrm>
            <a:off x="0" y="5306196"/>
            <a:ext cx="9056077" cy="923330"/>
          </a:xfrm>
          <a:prstGeom prst="rect">
            <a:avLst/>
          </a:prstGeom>
          <a:noFill/>
        </p:spPr>
        <p:txBody>
          <a:bodyPr wrap="square" rtlCol="0">
            <a:spAutoFit/>
          </a:bodyPr>
          <a:lstStyle/>
          <a:p>
            <a:r>
              <a:rPr lang="en-US" u="sng" dirty="0"/>
              <a:t>Also presented in </a:t>
            </a:r>
          </a:p>
          <a:p>
            <a:pPr marL="285750" indent="-285750">
              <a:buFont typeface="Arial" panose="020B0604020202020204" pitchFamily="34" charset="0"/>
              <a:buChar char="•"/>
            </a:pPr>
            <a:r>
              <a:rPr lang="en-US" u="sng" dirty="0"/>
              <a:t>DNP/APS in </a:t>
            </a:r>
            <a:r>
              <a:rPr lang="en-US" u="sng" dirty="0" err="1"/>
              <a:t>Pitsburg</a:t>
            </a:r>
            <a:r>
              <a:rPr lang="en-US" u="sng" dirty="0"/>
              <a:t> 2017</a:t>
            </a:r>
          </a:p>
          <a:p>
            <a:pPr marL="285750" indent="-285750">
              <a:buFont typeface="Arial" panose="020B0604020202020204" pitchFamily="34" charset="0"/>
              <a:buChar char="•"/>
            </a:pPr>
            <a:r>
              <a:rPr lang="en-US" u="sng" dirty="0"/>
              <a:t>poster in Quark Matter 2018 in Venice.</a:t>
            </a:r>
          </a:p>
        </p:txBody>
      </p:sp>
    </p:spTree>
    <p:extLst>
      <p:ext uri="{BB962C8B-B14F-4D97-AF65-F5344CB8AC3E}">
        <p14:creationId xmlns:p14="http://schemas.microsoft.com/office/powerpoint/2010/main" val="4152901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8E7AFC-CBE0-D14A-AB98-314E9F949E98}"/>
              </a:ext>
            </a:extLst>
          </p:cNvPr>
          <p:cNvSpPr>
            <a:spLocks noGrp="1"/>
          </p:cNvSpPr>
          <p:nvPr>
            <p:ph type="dt" sz="half" idx="10"/>
          </p:nvPr>
        </p:nvSpPr>
        <p:spPr/>
        <p:txBody>
          <a:bodyPr/>
          <a:lstStyle/>
          <a:p>
            <a:fld id="{DC9C5146-A942-E445-833D-5A560C913E7C}" type="datetime1">
              <a:rPr lang="en-US" smtClean="0"/>
              <a:t>9/19/18</a:t>
            </a:fld>
            <a:endParaRPr lang="en-US"/>
          </a:p>
        </p:txBody>
      </p:sp>
      <p:sp>
        <p:nvSpPr>
          <p:cNvPr id="4" name="Footer Placeholder 3">
            <a:extLst>
              <a:ext uri="{FF2B5EF4-FFF2-40B4-BE49-F238E27FC236}">
                <a16:creationId xmlns:a16="http://schemas.microsoft.com/office/drawing/2014/main" id="{F2C30AB3-8931-EE4C-B087-597B6420251B}"/>
              </a:ext>
            </a:extLst>
          </p:cNvPr>
          <p:cNvSpPr>
            <a:spLocks noGrp="1"/>
          </p:cNvSpPr>
          <p:nvPr>
            <p:ph type="ftr" sz="quarter" idx="11"/>
          </p:nvPr>
        </p:nvSpPr>
        <p:spPr/>
        <p:txBody>
          <a:bodyPr/>
          <a:lstStyle/>
          <a:p>
            <a:r>
              <a:rPr lang="en-US"/>
              <a:t>LDRD ECR Cesar Luiz da Silva</a:t>
            </a:r>
            <a:endParaRPr lang="en-US" dirty="0"/>
          </a:p>
        </p:txBody>
      </p:sp>
      <p:sp>
        <p:nvSpPr>
          <p:cNvPr id="5" name="Slide Number Placeholder 4">
            <a:extLst>
              <a:ext uri="{FF2B5EF4-FFF2-40B4-BE49-F238E27FC236}">
                <a16:creationId xmlns:a16="http://schemas.microsoft.com/office/drawing/2014/main" id="{68F64455-0BF4-0A42-9BD4-682AB0A9C5EA}"/>
              </a:ext>
            </a:extLst>
          </p:cNvPr>
          <p:cNvSpPr>
            <a:spLocks noGrp="1"/>
          </p:cNvSpPr>
          <p:nvPr>
            <p:ph type="sldNum" sz="quarter" idx="12"/>
          </p:nvPr>
        </p:nvSpPr>
        <p:spPr/>
        <p:txBody>
          <a:bodyPr/>
          <a:lstStyle/>
          <a:p>
            <a:fld id="{315403F7-57E6-FB45-AA42-533AA8BFDDC1}" type="slidenum">
              <a:rPr lang="en-US" smtClean="0"/>
              <a:t>45</a:t>
            </a:fld>
            <a:endParaRPr lang="en-US"/>
          </a:p>
        </p:txBody>
      </p:sp>
      <p:pic>
        <p:nvPicPr>
          <p:cNvPr id="6" name="Picture 5">
            <a:extLst>
              <a:ext uri="{FF2B5EF4-FFF2-40B4-BE49-F238E27FC236}">
                <a16:creationId xmlns:a16="http://schemas.microsoft.com/office/drawing/2014/main" id="{EA800478-8F40-2849-90A0-F7EF2775EE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9133" y="651934"/>
            <a:ext cx="4326468" cy="3716075"/>
          </a:xfrm>
          <a:prstGeom prst="rect">
            <a:avLst/>
          </a:prstGeom>
        </p:spPr>
      </p:pic>
      <p:sp>
        <p:nvSpPr>
          <p:cNvPr id="7" name="Title 1">
            <a:extLst>
              <a:ext uri="{FF2B5EF4-FFF2-40B4-BE49-F238E27FC236}">
                <a16:creationId xmlns:a16="http://schemas.microsoft.com/office/drawing/2014/main" id="{F11DE336-6441-AF46-8CC8-780B81E184BE}"/>
              </a:ext>
            </a:extLst>
          </p:cNvPr>
          <p:cNvSpPr>
            <a:spLocks noGrp="1"/>
          </p:cNvSpPr>
          <p:nvPr>
            <p:ph type="title"/>
          </p:nvPr>
        </p:nvSpPr>
        <p:spPr>
          <a:xfrm>
            <a:off x="0" y="-143939"/>
            <a:ext cx="8067675" cy="619125"/>
          </a:xfrm>
        </p:spPr>
        <p:txBody>
          <a:bodyPr/>
          <a:lstStyle/>
          <a:p>
            <a:r>
              <a:rPr lang="en-US" dirty="0"/>
              <a:t>Paper Publication</a:t>
            </a:r>
          </a:p>
        </p:txBody>
      </p:sp>
      <p:sp>
        <p:nvSpPr>
          <p:cNvPr id="8" name="TextBox 7">
            <a:extLst>
              <a:ext uri="{FF2B5EF4-FFF2-40B4-BE49-F238E27FC236}">
                <a16:creationId xmlns:a16="http://schemas.microsoft.com/office/drawing/2014/main" id="{884403FB-B347-3649-97C8-B645494EE3D0}"/>
              </a:ext>
            </a:extLst>
          </p:cNvPr>
          <p:cNvSpPr txBox="1"/>
          <p:nvPr/>
        </p:nvSpPr>
        <p:spPr>
          <a:xfrm>
            <a:off x="177800" y="4368009"/>
            <a:ext cx="8729134" cy="2031325"/>
          </a:xfrm>
          <a:prstGeom prst="rect">
            <a:avLst/>
          </a:prstGeom>
          <a:noFill/>
        </p:spPr>
        <p:txBody>
          <a:bodyPr wrap="square" rtlCol="0">
            <a:spAutoFit/>
          </a:bodyPr>
          <a:lstStyle/>
          <a:p>
            <a:r>
              <a:rPr lang="en-US" b="1" dirty="0">
                <a:solidFill>
                  <a:srgbClr val="FF0000"/>
                </a:solidFill>
              </a:rPr>
              <a:t>42 publications with LANL as associated Institution.</a:t>
            </a:r>
          </a:p>
          <a:p>
            <a:endParaRPr lang="en-US" dirty="0"/>
          </a:p>
          <a:p>
            <a:r>
              <a:rPr lang="en-US" dirty="0"/>
              <a:t>Services to the collaboration: </a:t>
            </a:r>
          </a:p>
          <a:p>
            <a:pPr marL="285750" indent="-285750">
              <a:buFont typeface="Arial" panose="020B0604020202020204" pitchFamily="34" charset="0"/>
              <a:buChar char="•"/>
            </a:pPr>
            <a:r>
              <a:rPr lang="en-US" dirty="0"/>
              <a:t>analysis and paper reviews</a:t>
            </a:r>
          </a:p>
          <a:p>
            <a:pPr marL="285750" indent="-285750">
              <a:buFont typeface="Arial" panose="020B0604020202020204" pitchFamily="34" charset="0"/>
              <a:buChar char="•"/>
            </a:pPr>
            <a:r>
              <a:rPr lang="en-US" dirty="0"/>
              <a:t>Signed Shift Leader</a:t>
            </a:r>
          </a:p>
          <a:p>
            <a:pPr marL="285750" indent="-285750">
              <a:buFont typeface="Arial" panose="020B0604020202020204" pitchFamily="34" charset="0"/>
              <a:buChar char="•"/>
            </a:pPr>
            <a:r>
              <a:rPr lang="en-US" dirty="0"/>
              <a:t>R&amp;D for the Magnet Station, also considered an important service to the collaboration</a:t>
            </a:r>
          </a:p>
        </p:txBody>
      </p:sp>
    </p:spTree>
    <p:extLst>
      <p:ext uri="{BB962C8B-B14F-4D97-AF65-F5344CB8AC3E}">
        <p14:creationId xmlns:p14="http://schemas.microsoft.com/office/powerpoint/2010/main" val="1582457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AE53-98FD-694F-8F28-20A00F242845}"/>
              </a:ext>
            </a:extLst>
          </p:cNvPr>
          <p:cNvSpPr>
            <a:spLocks noGrp="1"/>
          </p:cNvSpPr>
          <p:nvPr>
            <p:ph type="title"/>
          </p:nvPr>
        </p:nvSpPr>
        <p:spPr>
          <a:xfrm>
            <a:off x="0" y="-52752"/>
            <a:ext cx="8067675" cy="619125"/>
          </a:xfrm>
        </p:spPr>
        <p:txBody>
          <a:bodyPr/>
          <a:lstStyle/>
          <a:p>
            <a:r>
              <a:rPr lang="en-US" dirty="0"/>
              <a:t>Conclusions</a:t>
            </a:r>
          </a:p>
        </p:txBody>
      </p:sp>
      <p:sp>
        <p:nvSpPr>
          <p:cNvPr id="3" name="Date Placeholder 2">
            <a:extLst>
              <a:ext uri="{FF2B5EF4-FFF2-40B4-BE49-F238E27FC236}">
                <a16:creationId xmlns:a16="http://schemas.microsoft.com/office/drawing/2014/main" id="{C651BF66-8285-9D4C-ADC0-3D1005C7367C}"/>
              </a:ext>
            </a:extLst>
          </p:cNvPr>
          <p:cNvSpPr>
            <a:spLocks noGrp="1"/>
          </p:cNvSpPr>
          <p:nvPr>
            <p:ph type="dt" sz="half" idx="10"/>
          </p:nvPr>
        </p:nvSpPr>
        <p:spPr/>
        <p:txBody>
          <a:bodyPr/>
          <a:lstStyle/>
          <a:p>
            <a:fld id="{DC9C5146-A942-E445-833D-5A560C913E7C}" type="datetime1">
              <a:rPr lang="en-US" smtClean="0"/>
              <a:t>9/19/18</a:t>
            </a:fld>
            <a:endParaRPr lang="en-US"/>
          </a:p>
        </p:txBody>
      </p:sp>
      <p:sp>
        <p:nvSpPr>
          <p:cNvPr id="4" name="Footer Placeholder 3">
            <a:extLst>
              <a:ext uri="{FF2B5EF4-FFF2-40B4-BE49-F238E27FC236}">
                <a16:creationId xmlns:a16="http://schemas.microsoft.com/office/drawing/2014/main" id="{6D30E41A-442C-0E4B-BE35-630181CDBCD8}"/>
              </a:ext>
            </a:extLst>
          </p:cNvPr>
          <p:cNvSpPr>
            <a:spLocks noGrp="1"/>
          </p:cNvSpPr>
          <p:nvPr>
            <p:ph type="ftr" sz="quarter" idx="11"/>
          </p:nvPr>
        </p:nvSpPr>
        <p:spPr/>
        <p:txBody>
          <a:bodyPr/>
          <a:lstStyle/>
          <a:p>
            <a:r>
              <a:rPr lang="en-US"/>
              <a:t>LDRD ECR Cesar Luiz da Silva</a:t>
            </a:r>
            <a:endParaRPr lang="en-US" dirty="0"/>
          </a:p>
        </p:txBody>
      </p:sp>
      <p:sp>
        <p:nvSpPr>
          <p:cNvPr id="5" name="Slide Number Placeholder 4">
            <a:extLst>
              <a:ext uri="{FF2B5EF4-FFF2-40B4-BE49-F238E27FC236}">
                <a16:creationId xmlns:a16="http://schemas.microsoft.com/office/drawing/2014/main" id="{C0CA1FE7-0525-CD4C-B328-4C85EE915C07}"/>
              </a:ext>
            </a:extLst>
          </p:cNvPr>
          <p:cNvSpPr>
            <a:spLocks noGrp="1"/>
          </p:cNvSpPr>
          <p:nvPr>
            <p:ph type="sldNum" sz="quarter" idx="12"/>
          </p:nvPr>
        </p:nvSpPr>
        <p:spPr/>
        <p:txBody>
          <a:bodyPr/>
          <a:lstStyle/>
          <a:p>
            <a:fld id="{315403F7-57E6-FB45-AA42-533AA8BFDDC1}" type="slidenum">
              <a:rPr lang="en-US" smtClean="0"/>
              <a:t>46</a:t>
            </a:fld>
            <a:endParaRPr lang="en-US"/>
          </a:p>
        </p:txBody>
      </p:sp>
      <p:sp>
        <p:nvSpPr>
          <p:cNvPr id="6" name="TextBox 5">
            <a:extLst>
              <a:ext uri="{FF2B5EF4-FFF2-40B4-BE49-F238E27FC236}">
                <a16:creationId xmlns:a16="http://schemas.microsoft.com/office/drawing/2014/main" id="{DD4854CA-8446-5046-BC39-46E91E36B152}"/>
              </a:ext>
            </a:extLst>
          </p:cNvPr>
          <p:cNvSpPr txBox="1"/>
          <p:nvPr/>
        </p:nvSpPr>
        <p:spPr>
          <a:xfrm>
            <a:off x="0" y="707048"/>
            <a:ext cx="9144000" cy="5509200"/>
          </a:xfrm>
          <a:prstGeom prst="rect">
            <a:avLst/>
          </a:prstGeom>
          <a:noFill/>
        </p:spPr>
        <p:txBody>
          <a:bodyPr wrap="square" rtlCol="0">
            <a:spAutoFit/>
          </a:bodyPr>
          <a:lstStyle/>
          <a:p>
            <a:pPr marL="285750" indent="-285750">
              <a:buFont typeface="Arial" panose="020B0604020202020204" pitchFamily="34" charset="0"/>
              <a:buChar char="•"/>
            </a:pPr>
            <a:r>
              <a:rPr lang="en-US" sz="1600" dirty="0"/>
              <a:t>Gluon saturation search is one of the most appealing topics in QCD which still demands an unambiguous observation. </a:t>
            </a:r>
            <a:r>
              <a:rPr lang="en-US" sz="1600" dirty="0" err="1"/>
              <a:t>LHCb</a:t>
            </a:r>
            <a:r>
              <a:rPr lang="en-US" sz="1600" dirty="0"/>
              <a:t> is the experiment with the highest potential for discovery today and in the foreseen future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Direct photon from gluons are hard to obtain because of the neutral decay background. The analysis technique developed in this ECR was recognized as sound and high impact potential by the DOE referees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Observed direct photons in the potential gluon saturated region, work ongoing to quantify the yield and its possible modification with collision centrality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Future progress in this research depends on detector upgrade. This LDRD identified the technology needed with extruded triangular scintillators, used in </a:t>
            </a:r>
            <a:r>
              <a:rPr lang="en-US" sz="1600" dirty="0" err="1"/>
              <a:t>Tevatron</a:t>
            </a:r>
            <a:r>
              <a:rPr lang="en-US" sz="1600" dirty="0"/>
              <a:t>/DO but now with moderns </a:t>
            </a:r>
            <a:r>
              <a:rPr lang="en-US" sz="1600" dirty="0" err="1"/>
              <a:t>SiPM</a:t>
            </a:r>
            <a:r>
              <a:rPr lang="en-US" sz="1600" dirty="0"/>
              <a:t>, bar coating and readout system. Prototype still under construction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Potential for many applications of this scintillating system at LANL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This R&amp;D was awarded by DOE and provided another source of stable funding for P-division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We should pursue the leadership of the </a:t>
            </a:r>
            <a:r>
              <a:rPr lang="en-US" sz="1600" dirty="0" err="1"/>
              <a:t>LHCb</a:t>
            </a:r>
            <a:r>
              <a:rPr lang="en-US" sz="1600" dirty="0"/>
              <a:t> heavy ion program as one of the best opportunities to expand LANL’s rule in DOE/OS</a:t>
            </a:r>
          </a:p>
        </p:txBody>
      </p:sp>
    </p:spTree>
    <p:extLst>
      <p:ext uri="{BB962C8B-B14F-4D97-AF65-F5344CB8AC3E}">
        <p14:creationId xmlns:p14="http://schemas.microsoft.com/office/powerpoint/2010/main" val="280369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469B9E-6976-EF4F-A3B0-B53F0BAD6C8F}"/>
              </a:ext>
            </a:extLst>
          </p:cNvPr>
          <p:cNvSpPr>
            <a:spLocks noGrp="1"/>
          </p:cNvSpPr>
          <p:nvPr>
            <p:ph type="dt" sz="half" idx="10"/>
          </p:nvPr>
        </p:nvSpPr>
        <p:spPr/>
        <p:txBody>
          <a:bodyPr/>
          <a:lstStyle/>
          <a:p>
            <a:fld id="{DC9C5146-A942-E445-833D-5A560C913E7C}" type="datetime1">
              <a:rPr lang="en-US" smtClean="0"/>
              <a:t>9/19/18</a:t>
            </a:fld>
            <a:endParaRPr lang="en-US"/>
          </a:p>
        </p:txBody>
      </p:sp>
      <p:sp>
        <p:nvSpPr>
          <p:cNvPr id="4" name="Footer Placeholder 3">
            <a:extLst>
              <a:ext uri="{FF2B5EF4-FFF2-40B4-BE49-F238E27FC236}">
                <a16:creationId xmlns:a16="http://schemas.microsoft.com/office/drawing/2014/main" id="{0AC70596-7301-6B47-9CB7-6A161D74A7C8}"/>
              </a:ext>
            </a:extLst>
          </p:cNvPr>
          <p:cNvSpPr>
            <a:spLocks noGrp="1"/>
          </p:cNvSpPr>
          <p:nvPr>
            <p:ph type="ftr" sz="quarter" idx="11"/>
          </p:nvPr>
        </p:nvSpPr>
        <p:spPr/>
        <p:txBody>
          <a:bodyPr/>
          <a:lstStyle/>
          <a:p>
            <a:r>
              <a:rPr lang="en-US"/>
              <a:t>LDRD ECR Cesar Luiz da Silva</a:t>
            </a:r>
            <a:endParaRPr lang="en-US" dirty="0"/>
          </a:p>
        </p:txBody>
      </p:sp>
      <p:sp>
        <p:nvSpPr>
          <p:cNvPr id="5" name="Slide Number Placeholder 4">
            <a:extLst>
              <a:ext uri="{FF2B5EF4-FFF2-40B4-BE49-F238E27FC236}">
                <a16:creationId xmlns:a16="http://schemas.microsoft.com/office/drawing/2014/main" id="{DCB88BCC-58E3-FA45-AAFE-CCF409211C48}"/>
              </a:ext>
            </a:extLst>
          </p:cNvPr>
          <p:cNvSpPr>
            <a:spLocks noGrp="1"/>
          </p:cNvSpPr>
          <p:nvPr>
            <p:ph type="sldNum" sz="quarter" idx="12"/>
          </p:nvPr>
        </p:nvSpPr>
        <p:spPr/>
        <p:txBody>
          <a:bodyPr/>
          <a:lstStyle/>
          <a:p>
            <a:fld id="{315403F7-57E6-FB45-AA42-533AA8BFDDC1}" type="slidenum">
              <a:rPr lang="en-US" smtClean="0"/>
              <a:t>47</a:t>
            </a:fld>
            <a:endParaRPr lang="en-US"/>
          </a:p>
        </p:txBody>
      </p:sp>
      <p:pic>
        <p:nvPicPr>
          <p:cNvPr id="6" name="Picture 5">
            <a:extLst>
              <a:ext uri="{FF2B5EF4-FFF2-40B4-BE49-F238E27FC236}">
                <a16:creationId xmlns:a16="http://schemas.microsoft.com/office/drawing/2014/main" id="{AD392551-C855-AE40-B143-BB84F32EF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732" y="658441"/>
            <a:ext cx="6105525" cy="4387386"/>
          </a:xfrm>
          <a:prstGeom prst="rect">
            <a:avLst/>
          </a:prstGeom>
        </p:spPr>
      </p:pic>
      <p:sp>
        <p:nvSpPr>
          <p:cNvPr id="2" name="TextBox 1">
            <a:extLst>
              <a:ext uri="{FF2B5EF4-FFF2-40B4-BE49-F238E27FC236}">
                <a16:creationId xmlns:a16="http://schemas.microsoft.com/office/drawing/2014/main" id="{D0507B73-A84D-EC40-B236-D87EFBA93E9F}"/>
              </a:ext>
            </a:extLst>
          </p:cNvPr>
          <p:cNvSpPr txBox="1"/>
          <p:nvPr/>
        </p:nvSpPr>
        <p:spPr>
          <a:xfrm>
            <a:off x="1178999" y="5129356"/>
            <a:ext cx="6795450" cy="1077218"/>
          </a:xfrm>
          <a:prstGeom prst="rect">
            <a:avLst/>
          </a:prstGeom>
          <a:noFill/>
        </p:spPr>
        <p:txBody>
          <a:bodyPr wrap="none" rtlCol="0">
            <a:spAutoFit/>
          </a:bodyPr>
          <a:lstStyle/>
          <a:p>
            <a:pPr algn="ctr"/>
            <a:r>
              <a:rPr lang="en-US" sz="3200" b="1" dirty="0">
                <a:latin typeface="LingWai SC Medium" panose="03050602040302020204" pitchFamily="66" charset="-122"/>
                <a:ea typeface="LingWai SC Medium" panose="03050602040302020204" pitchFamily="66" charset="-122"/>
                <a:cs typeface="LingWai SC Medium" panose="03050602040302020204" pitchFamily="66" charset="-122"/>
              </a:rPr>
              <a:t>THANKS FOR THE ECR INDICATION AND </a:t>
            </a:r>
          </a:p>
          <a:p>
            <a:pPr algn="ctr"/>
            <a:r>
              <a:rPr lang="en-US" sz="3200" b="1" dirty="0">
                <a:latin typeface="LingWai SC Medium" panose="03050602040302020204" pitchFamily="66" charset="-122"/>
                <a:ea typeface="LingWai SC Medium" panose="03050602040302020204" pitchFamily="66" charset="-122"/>
                <a:cs typeface="LingWai SC Medium" panose="03050602040302020204" pitchFamily="66" charset="-122"/>
              </a:rPr>
              <a:t>THE LDRD OFFICE FOR ALL SUPPORT !!!</a:t>
            </a:r>
          </a:p>
        </p:txBody>
      </p:sp>
    </p:spTree>
    <p:extLst>
      <p:ext uri="{BB962C8B-B14F-4D97-AF65-F5344CB8AC3E}">
        <p14:creationId xmlns:p14="http://schemas.microsoft.com/office/powerpoint/2010/main" val="4214194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4D4B-D5E0-3C41-9F78-06842A976635}"/>
              </a:ext>
            </a:extLst>
          </p:cNvPr>
          <p:cNvSpPr>
            <a:spLocks noGrp="1"/>
          </p:cNvSpPr>
          <p:nvPr>
            <p:ph type="title"/>
          </p:nvPr>
        </p:nvSpPr>
        <p:spPr>
          <a:xfrm>
            <a:off x="568325" y="2659619"/>
            <a:ext cx="8229600" cy="1143000"/>
          </a:xfrm>
        </p:spPr>
        <p:txBody>
          <a:bodyPr/>
          <a:lstStyle/>
          <a:p>
            <a:r>
              <a:rPr lang="en-US" dirty="0"/>
              <a:t>BACKUP SLIDES</a:t>
            </a:r>
          </a:p>
        </p:txBody>
      </p:sp>
      <p:sp>
        <p:nvSpPr>
          <p:cNvPr id="4" name="Date Placeholder 3">
            <a:extLst>
              <a:ext uri="{FF2B5EF4-FFF2-40B4-BE49-F238E27FC236}">
                <a16:creationId xmlns:a16="http://schemas.microsoft.com/office/drawing/2014/main" id="{97149FCE-E9D8-B849-910A-E126DA60B13F}"/>
              </a:ext>
            </a:extLst>
          </p:cNvPr>
          <p:cNvSpPr>
            <a:spLocks noGrp="1"/>
          </p:cNvSpPr>
          <p:nvPr>
            <p:ph type="dt" sz="half" idx="10"/>
          </p:nvPr>
        </p:nvSpPr>
        <p:spPr/>
        <p:txBody>
          <a:bodyPr/>
          <a:lstStyle/>
          <a:p>
            <a:fld id="{F3230DAF-7DA9-2948-8CA7-8D9FF0960F5D}" type="datetime1">
              <a:rPr lang="en-US" smtClean="0"/>
              <a:t>9/19/18</a:t>
            </a:fld>
            <a:endParaRPr lang="en-US"/>
          </a:p>
        </p:txBody>
      </p:sp>
      <p:sp>
        <p:nvSpPr>
          <p:cNvPr id="5" name="Footer Placeholder 4">
            <a:extLst>
              <a:ext uri="{FF2B5EF4-FFF2-40B4-BE49-F238E27FC236}">
                <a16:creationId xmlns:a16="http://schemas.microsoft.com/office/drawing/2014/main" id="{75A9B3F4-1E1E-C344-9EA4-87976D8DA279}"/>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DFFAB845-914E-CD4D-9EF4-38172F1A37CC}"/>
              </a:ext>
            </a:extLst>
          </p:cNvPr>
          <p:cNvSpPr>
            <a:spLocks noGrp="1"/>
          </p:cNvSpPr>
          <p:nvPr>
            <p:ph type="sldNum" sz="quarter" idx="12"/>
          </p:nvPr>
        </p:nvSpPr>
        <p:spPr/>
        <p:txBody>
          <a:bodyPr/>
          <a:lstStyle/>
          <a:p>
            <a:fld id="{315403F7-57E6-FB45-AA42-533AA8BFDDC1}" type="slidenum">
              <a:rPr lang="en-US" smtClean="0"/>
              <a:t>48</a:t>
            </a:fld>
            <a:endParaRPr lang="en-US"/>
          </a:p>
        </p:txBody>
      </p:sp>
    </p:spTree>
    <p:extLst>
      <p:ext uri="{BB962C8B-B14F-4D97-AF65-F5344CB8AC3E}">
        <p14:creationId xmlns:p14="http://schemas.microsoft.com/office/powerpoint/2010/main" val="2222338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1C893C-6C06-994C-B640-42ABD9EBE510}"/>
              </a:ext>
            </a:extLst>
          </p:cNvPr>
          <p:cNvSpPr>
            <a:spLocks noGrp="1"/>
          </p:cNvSpPr>
          <p:nvPr>
            <p:ph type="dt" sz="half" idx="10"/>
          </p:nvPr>
        </p:nvSpPr>
        <p:spPr/>
        <p:txBody>
          <a:bodyPr/>
          <a:lstStyle/>
          <a:p>
            <a:fld id="{8DC953DB-4A6A-DB4F-9146-82C5435DF364}" type="datetime1">
              <a:rPr lang="en-US" smtClean="0"/>
              <a:t>9/19/18</a:t>
            </a:fld>
            <a:endParaRPr lang="en-US"/>
          </a:p>
        </p:txBody>
      </p:sp>
      <p:sp>
        <p:nvSpPr>
          <p:cNvPr id="5" name="Footer Placeholder 4">
            <a:extLst>
              <a:ext uri="{FF2B5EF4-FFF2-40B4-BE49-F238E27FC236}">
                <a16:creationId xmlns:a16="http://schemas.microsoft.com/office/drawing/2014/main" id="{6CEC9368-5F32-9D4A-BF2E-8395767EAE43}"/>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317E9D3D-6243-8F49-B3F5-FF43CE0BC5CA}"/>
              </a:ext>
            </a:extLst>
          </p:cNvPr>
          <p:cNvSpPr>
            <a:spLocks noGrp="1"/>
          </p:cNvSpPr>
          <p:nvPr>
            <p:ph type="sldNum" sz="quarter" idx="12"/>
          </p:nvPr>
        </p:nvSpPr>
        <p:spPr/>
        <p:txBody>
          <a:bodyPr/>
          <a:lstStyle/>
          <a:p>
            <a:fld id="{315403F7-57E6-FB45-AA42-533AA8BFDDC1}" type="slidenum">
              <a:rPr lang="en-US" smtClean="0"/>
              <a:t>49</a:t>
            </a:fld>
            <a:endParaRPr lang="en-US"/>
          </a:p>
        </p:txBody>
      </p:sp>
      <p:sp>
        <p:nvSpPr>
          <p:cNvPr id="7" name="Rectangle 6">
            <a:extLst>
              <a:ext uri="{FF2B5EF4-FFF2-40B4-BE49-F238E27FC236}">
                <a16:creationId xmlns:a16="http://schemas.microsoft.com/office/drawing/2014/main" id="{63FF57DF-6FD3-DA48-A6A1-BFC646A7EFCC}"/>
              </a:ext>
            </a:extLst>
          </p:cNvPr>
          <p:cNvSpPr/>
          <p:nvPr/>
        </p:nvSpPr>
        <p:spPr>
          <a:xfrm>
            <a:off x="0" y="678342"/>
            <a:ext cx="9083040" cy="5509200"/>
          </a:xfrm>
          <a:prstGeom prst="rect">
            <a:avLst/>
          </a:prstGeom>
        </p:spPr>
        <p:txBody>
          <a:bodyPr wrap="square">
            <a:spAutoFit/>
          </a:bodyPr>
          <a:lstStyle/>
          <a:p>
            <a:r>
              <a:rPr lang="en-US" sz="1100" dirty="0">
                <a:solidFill>
                  <a:srgbClr val="000000"/>
                </a:solidFill>
                <a:latin typeface="Calibri" panose="020F0502020204030204" pitchFamily="34" charset="0"/>
              </a:rPr>
              <a:t>The LANL/ECR has two goals:</a:t>
            </a:r>
          </a:p>
          <a:p>
            <a:r>
              <a:rPr lang="en-US" sz="1100" dirty="0">
                <a:solidFill>
                  <a:srgbClr val="000000"/>
                </a:solidFill>
                <a:latin typeface="Calibri" panose="020F0502020204030204" pitchFamily="34" charset="0"/>
              </a:rPr>
              <a:t>1) publish a first physics result on hints for gluon saturation using </a:t>
            </a:r>
            <a:r>
              <a:rPr lang="en-US" sz="1100" dirty="0" err="1">
                <a:solidFill>
                  <a:srgbClr val="000000"/>
                </a:solidFill>
                <a:latin typeface="Calibri" panose="020F0502020204030204" pitchFamily="34" charset="0"/>
              </a:rPr>
              <a:t>LHCb</a:t>
            </a:r>
            <a:r>
              <a:rPr lang="en-US" sz="1100" dirty="0">
                <a:solidFill>
                  <a:srgbClr val="000000"/>
                </a:solidFill>
                <a:latin typeface="Calibri" panose="020F0502020204030204" pitchFamily="34" charset="0"/>
              </a:rPr>
              <a:t> data taken in 2016. </a:t>
            </a:r>
          </a:p>
          <a:p>
            <a:r>
              <a:rPr lang="en-US" sz="1100" dirty="0">
                <a:solidFill>
                  <a:srgbClr val="000000"/>
                </a:solidFill>
                <a:latin typeface="Calibri" panose="020F0502020204030204" pitchFamily="34" charset="0"/>
              </a:rPr>
              <a:t>2) produce a small scale prototype for a scintillator-based tracker (called Magnet Station tracker - MS)</a:t>
            </a:r>
          </a:p>
          <a:p>
            <a:br>
              <a:rPr lang="en-US" sz="1100" dirty="0">
                <a:solidFill>
                  <a:srgbClr val="000000"/>
                </a:solidFill>
                <a:latin typeface="Calibri" panose="020F0502020204030204" pitchFamily="34" charset="0"/>
              </a:rPr>
            </a:br>
            <a:endParaRPr lang="en-US" sz="1100" dirty="0">
              <a:solidFill>
                <a:srgbClr val="000000"/>
              </a:solidFill>
              <a:latin typeface="Calibri" panose="020F0502020204030204" pitchFamily="34" charset="0"/>
            </a:endParaRPr>
          </a:p>
          <a:p>
            <a:r>
              <a:rPr lang="en-US" sz="1100" dirty="0">
                <a:solidFill>
                  <a:srgbClr val="000000"/>
                </a:solidFill>
                <a:latin typeface="Calibri" panose="020F0502020204030204" pitchFamily="34" charset="0"/>
              </a:rPr>
              <a:t>The DOE/ECR has many goals:</a:t>
            </a:r>
          </a:p>
          <a:p>
            <a:r>
              <a:rPr lang="en-US" sz="1100" dirty="0">
                <a:solidFill>
                  <a:srgbClr val="000000"/>
                </a:solidFill>
                <a:latin typeface="Calibri" panose="020F0502020204030204" pitchFamily="34" charset="0"/>
              </a:rPr>
              <a:t>1) continue the analysis of the data taken in 2016 using more channels and elaborated techniques</a:t>
            </a:r>
          </a:p>
          <a:p>
            <a:r>
              <a:rPr lang="en-US" sz="1100" dirty="0">
                <a:solidFill>
                  <a:srgbClr val="000000"/>
                </a:solidFill>
                <a:latin typeface="Calibri" panose="020F0502020204030204" pitchFamily="34" charset="0"/>
              </a:rPr>
              <a:t>2) introduce regular nuclear effects in particle generator simulations</a:t>
            </a:r>
          </a:p>
          <a:p>
            <a:r>
              <a:rPr lang="en-US" sz="1100" dirty="0">
                <a:solidFill>
                  <a:srgbClr val="000000"/>
                </a:solidFill>
                <a:latin typeface="Calibri" panose="020F0502020204030204" pitchFamily="34" charset="0"/>
              </a:rPr>
              <a:t>3) develop a high-level trigger for isolated photons used to probe gluons</a:t>
            </a:r>
          </a:p>
          <a:p>
            <a:r>
              <a:rPr lang="en-US" sz="1100" dirty="0">
                <a:solidFill>
                  <a:srgbClr val="000000"/>
                </a:solidFill>
                <a:latin typeface="Calibri" panose="020F0502020204030204" pitchFamily="34" charset="0"/>
              </a:rPr>
              <a:t>3) produce two final-version MS panels and install them inside the </a:t>
            </a:r>
            <a:r>
              <a:rPr lang="en-US" sz="1100" dirty="0" err="1">
                <a:solidFill>
                  <a:srgbClr val="000000"/>
                </a:solidFill>
                <a:latin typeface="Calibri" panose="020F0502020204030204" pitchFamily="34" charset="0"/>
              </a:rPr>
              <a:t>LHCb</a:t>
            </a:r>
            <a:r>
              <a:rPr lang="en-US" sz="1100" dirty="0">
                <a:solidFill>
                  <a:srgbClr val="000000"/>
                </a:solidFill>
                <a:latin typeface="Calibri" panose="020F0502020204030204" pitchFamily="34" charset="0"/>
              </a:rPr>
              <a:t> magnet</a:t>
            </a:r>
          </a:p>
          <a:p>
            <a:r>
              <a:rPr lang="en-US" sz="1100" dirty="0">
                <a:solidFill>
                  <a:srgbClr val="000000"/>
                </a:solidFill>
                <a:latin typeface="Calibri" panose="020F0502020204030204" pitchFamily="34" charset="0"/>
              </a:rPr>
              <a:t>4) take and analyze high-statistics data in 2022</a:t>
            </a:r>
          </a:p>
          <a:p>
            <a:br>
              <a:rPr lang="en-US" sz="1100" dirty="0">
                <a:solidFill>
                  <a:srgbClr val="000000"/>
                </a:solidFill>
                <a:latin typeface="Calibri" panose="020F0502020204030204" pitchFamily="34" charset="0"/>
              </a:rPr>
            </a:br>
            <a:endParaRPr lang="en-US" sz="1100" dirty="0">
              <a:solidFill>
                <a:srgbClr val="000000"/>
              </a:solidFill>
              <a:latin typeface="Calibri" panose="020F0502020204030204" pitchFamily="34" charset="0"/>
            </a:endParaRPr>
          </a:p>
          <a:p>
            <a:r>
              <a:rPr lang="en-US" sz="1100" dirty="0">
                <a:solidFill>
                  <a:srgbClr val="000000"/>
                </a:solidFill>
                <a:latin typeface="Calibri" panose="020F0502020204030204" pitchFamily="34" charset="0"/>
              </a:rPr>
              <a:t>According to DOE/NP program manager, Jim </a:t>
            </a:r>
            <a:r>
              <a:rPr lang="en-US" sz="1100" dirty="0" err="1">
                <a:solidFill>
                  <a:srgbClr val="000000"/>
                </a:solidFill>
                <a:latin typeface="Calibri" panose="020F0502020204030204" pitchFamily="34" charset="0"/>
              </a:rPr>
              <a:t>Sowinsky</a:t>
            </a:r>
            <a:r>
              <a:rPr lang="en-US" sz="1100" dirty="0">
                <a:solidFill>
                  <a:srgbClr val="000000"/>
                </a:solidFill>
                <a:latin typeface="Calibri" panose="020F0502020204030204" pitchFamily="34" charset="0"/>
              </a:rPr>
              <a:t>, DOE funding will start to be sent in August or September. That means, the two funding streams will overlap between August(or September) and December this year. The activities during this period will have the following boundaries:</a:t>
            </a:r>
          </a:p>
          <a:p>
            <a:br>
              <a:rPr lang="en-US" sz="1100" dirty="0">
                <a:solidFill>
                  <a:srgbClr val="000000"/>
                </a:solidFill>
                <a:latin typeface="Calibri" panose="020F0502020204030204" pitchFamily="34" charset="0"/>
              </a:rPr>
            </a:br>
            <a:endParaRPr lang="en-US" sz="1100" dirty="0">
              <a:solidFill>
                <a:srgbClr val="000000"/>
              </a:solidFill>
              <a:latin typeface="Calibri" panose="020F0502020204030204" pitchFamily="34" charset="0"/>
            </a:endParaRPr>
          </a:p>
          <a:p>
            <a:r>
              <a:rPr lang="en-US" sz="1100" dirty="0">
                <a:solidFill>
                  <a:srgbClr val="000000"/>
                </a:solidFill>
                <a:latin typeface="Calibri" panose="020F0502020204030204" pitchFamily="34" charset="0"/>
              </a:rPr>
              <a:t>For LANL/ECR:</a:t>
            </a:r>
            <a:br>
              <a:rPr lang="en-US" sz="1100" dirty="0">
                <a:solidFill>
                  <a:srgbClr val="000000"/>
                </a:solidFill>
                <a:latin typeface="Calibri" panose="020F0502020204030204" pitchFamily="34" charset="0"/>
              </a:rPr>
            </a:br>
            <a:endParaRPr lang="en-US" sz="1100" dirty="0">
              <a:solidFill>
                <a:srgbClr val="000000"/>
              </a:solidFill>
              <a:latin typeface="Calibri" panose="020F0502020204030204" pitchFamily="34" charset="0"/>
            </a:endParaRPr>
          </a:p>
          <a:p>
            <a:r>
              <a:rPr lang="en-US" sz="1100" dirty="0">
                <a:solidFill>
                  <a:srgbClr val="000000"/>
                </a:solidFill>
                <a:latin typeface="Calibri" panose="020F0502020204030204" pitchFamily="34" charset="0"/>
              </a:rPr>
              <a:t>1) Conclude the analysis of </a:t>
            </a:r>
            <a:r>
              <a:rPr lang="en-US" sz="1100" dirty="0" err="1">
                <a:solidFill>
                  <a:srgbClr val="000000"/>
                </a:solidFill>
                <a:latin typeface="Calibri" panose="020F0502020204030204" pitchFamily="34" charset="0"/>
              </a:rPr>
              <a:t>p+Pb</a:t>
            </a:r>
            <a:r>
              <a:rPr lang="en-US" sz="1100" dirty="0">
                <a:solidFill>
                  <a:srgbClr val="000000"/>
                </a:solidFill>
                <a:latin typeface="Calibri" panose="020F0502020204030204" pitchFamily="34" charset="0"/>
              </a:rPr>
              <a:t> collisions at 8.2 </a:t>
            </a:r>
            <a:r>
              <a:rPr lang="en-US" sz="1100" dirty="0" err="1">
                <a:solidFill>
                  <a:srgbClr val="000000"/>
                </a:solidFill>
                <a:latin typeface="Calibri" panose="020F0502020204030204" pitchFamily="34" charset="0"/>
              </a:rPr>
              <a:t>TeV</a:t>
            </a:r>
            <a:r>
              <a:rPr lang="en-US" sz="1100" dirty="0">
                <a:solidFill>
                  <a:srgbClr val="000000"/>
                </a:solidFill>
                <a:latin typeface="Calibri" panose="020F0502020204030204" pitchFamily="34" charset="0"/>
              </a:rPr>
              <a:t> taken in 2016 to obtain yields and angular distributions of selected direct </a:t>
            </a:r>
            <a:r>
              <a:rPr lang="en-US" sz="1100" dirty="0" err="1">
                <a:solidFill>
                  <a:srgbClr val="000000"/>
                </a:solidFill>
                <a:latin typeface="Calibri" panose="020F0502020204030204" pitchFamily="34" charset="0"/>
              </a:rPr>
              <a:t>photon+hadron</a:t>
            </a:r>
            <a:r>
              <a:rPr lang="en-US" sz="1100" dirty="0">
                <a:solidFill>
                  <a:srgbClr val="000000"/>
                </a:solidFill>
                <a:latin typeface="Calibri" panose="020F0502020204030204" pitchFamily="34" charset="0"/>
              </a:rPr>
              <a:t> correlated pairs as a function of </a:t>
            </a:r>
            <a:r>
              <a:rPr lang="en-US" sz="1100" dirty="0" err="1">
                <a:solidFill>
                  <a:srgbClr val="000000"/>
                </a:solidFill>
                <a:latin typeface="Calibri" panose="020F0502020204030204" pitchFamily="34" charset="0"/>
              </a:rPr>
              <a:t>Byorken</a:t>
            </a:r>
            <a:r>
              <a:rPr lang="en-US" sz="1100" dirty="0">
                <a:solidFill>
                  <a:srgbClr val="000000"/>
                </a:solidFill>
                <a:latin typeface="Calibri" panose="020F0502020204030204" pitchFamily="34" charset="0"/>
              </a:rPr>
              <a:t>-x and momentum </a:t>
            </a:r>
            <a:r>
              <a:rPr lang="en-US" sz="1100" dirty="0" err="1">
                <a:solidFill>
                  <a:srgbClr val="000000"/>
                </a:solidFill>
                <a:latin typeface="Calibri" panose="020F0502020204030204" pitchFamily="34" charset="0"/>
              </a:rPr>
              <a:t>transfered</a:t>
            </a:r>
            <a:r>
              <a:rPr lang="en-US" sz="1100" dirty="0">
                <a:solidFill>
                  <a:srgbClr val="000000"/>
                </a:solidFill>
                <a:latin typeface="Calibri" panose="020F0502020204030204" pitchFamily="34" charset="0"/>
              </a:rPr>
              <a:t> Q^2 variables. </a:t>
            </a:r>
          </a:p>
          <a:p>
            <a:r>
              <a:rPr lang="en-US" sz="1100" dirty="0">
                <a:solidFill>
                  <a:srgbClr val="000000"/>
                </a:solidFill>
                <a:latin typeface="Calibri" panose="020F0502020204030204" pitchFamily="34" charset="0"/>
              </a:rPr>
              <a:t>2) finish a 1m vs. 20cm area MS prototype, which is designed to have four tracking planes. Each plane is made of triangular extruded scintillating bars with wavelength shifter fiber embed inside each bar. The WS fibers are connected to 6m clear fibers guiding the scintillating light to silicon photomultipliers (</a:t>
            </a:r>
            <a:r>
              <a:rPr lang="en-US" sz="1100" dirty="0" err="1">
                <a:solidFill>
                  <a:srgbClr val="000000"/>
                </a:solidFill>
                <a:latin typeface="Calibri" panose="020F0502020204030204" pitchFamily="34" charset="0"/>
              </a:rPr>
              <a:t>siPMs</a:t>
            </a:r>
            <a:r>
              <a:rPr lang="en-US" sz="1100" dirty="0">
                <a:solidFill>
                  <a:srgbClr val="000000"/>
                </a:solidFill>
                <a:latin typeface="Calibri" panose="020F0502020204030204" pitchFamily="34" charset="0"/>
              </a:rPr>
              <a:t>). This prototype will also contain the readout electronics and control boards to send the data to a laptop computer. This prototype will have 512 channels and will take cosmic data for several weeks.</a:t>
            </a:r>
          </a:p>
          <a:p>
            <a:br>
              <a:rPr lang="en-US" sz="1100" dirty="0">
                <a:solidFill>
                  <a:srgbClr val="000000"/>
                </a:solidFill>
                <a:latin typeface="Calibri" panose="020F0502020204030204" pitchFamily="34" charset="0"/>
              </a:rPr>
            </a:br>
            <a:endParaRPr lang="en-US" sz="1100" dirty="0">
              <a:solidFill>
                <a:srgbClr val="000000"/>
              </a:solidFill>
              <a:latin typeface="Calibri" panose="020F0502020204030204" pitchFamily="34" charset="0"/>
            </a:endParaRPr>
          </a:p>
          <a:p>
            <a:r>
              <a:rPr lang="en-US" sz="1100" dirty="0">
                <a:solidFill>
                  <a:srgbClr val="000000"/>
                </a:solidFill>
                <a:latin typeface="Calibri" panose="020F0502020204030204" pitchFamily="34" charset="0"/>
              </a:rPr>
              <a:t>For DOE/ECR:</a:t>
            </a:r>
          </a:p>
          <a:p>
            <a:r>
              <a:rPr lang="en-US" sz="1100" dirty="0">
                <a:solidFill>
                  <a:srgbClr val="000000"/>
                </a:solidFill>
                <a:latin typeface="Calibri" panose="020F0502020204030204" pitchFamily="34" charset="0"/>
              </a:rPr>
              <a:t>1) Analyze direct </a:t>
            </a:r>
            <a:r>
              <a:rPr lang="en-US" sz="1100" dirty="0" err="1">
                <a:solidFill>
                  <a:srgbClr val="000000"/>
                </a:solidFill>
                <a:latin typeface="Calibri" panose="020F0502020204030204" pitchFamily="34" charset="0"/>
              </a:rPr>
              <a:t>photon+hadron</a:t>
            </a:r>
            <a:r>
              <a:rPr lang="en-US" sz="1100" dirty="0">
                <a:solidFill>
                  <a:srgbClr val="000000"/>
                </a:solidFill>
                <a:latin typeface="Calibri" panose="020F0502020204030204" pitchFamily="34" charset="0"/>
              </a:rPr>
              <a:t> correlated pairs in </a:t>
            </a:r>
            <a:r>
              <a:rPr lang="en-US" sz="1100" dirty="0" err="1">
                <a:solidFill>
                  <a:srgbClr val="000000"/>
                </a:solidFill>
                <a:latin typeface="Calibri" panose="020F0502020204030204" pitchFamily="34" charset="0"/>
              </a:rPr>
              <a:t>p+p</a:t>
            </a:r>
            <a:r>
              <a:rPr lang="en-US" sz="1100" dirty="0">
                <a:solidFill>
                  <a:srgbClr val="000000"/>
                </a:solidFill>
                <a:latin typeface="Calibri" panose="020F0502020204030204" pitchFamily="34" charset="0"/>
              </a:rPr>
              <a:t> collisions at 13 </a:t>
            </a:r>
            <a:r>
              <a:rPr lang="en-US" sz="1100" dirty="0" err="1">
                <a:solidFill>
                  <a:srgbClr val="000000"/>
                </a:solidFill>
                <a:latin typeface="Calibri" panose="020F0502020204030204" pitchFamily="34" charset="0"/>
              </a:rPr>
              <a:t>TeV</a:t>
            </a:r>
            <a:r>
              <a:rPr lang="en-US" sz="1100" dirty="0">
                <a:solidFill>
                  <a:srgbClr val="000000"/>
                </a:solidFill>
                <a:latin typeface="Calibri" panose="020F0502020204030204" pitchFamily="34" charset="0"/>
              </a:rPr>
              <a:t> obtained in 2016. The measured yields will serve as a reference for the result (1) obtained with the LANL/ECR activity.</a:t>
            </a:r>
          </a:p>
          <a:p>
            <a:r>
              <a:rPr lang="en-US" sz="1100" dirty="0">
                <a:solidFill>
                  <a:srgbClr val="000000"/>
                </a:solidFill>
                <a:latin typeface="Calibri" panose="020F0502020204030204" pitchFamily="34" charset="0"/>
              </a:rPr>
              <a:t>2) Produce a first version of a detector simulation for the final 3m x 2m MS detector.</a:t>
            </a:r>
          </a:p>
          <a:p>
            <a:r>
              <a:rPr lang="en-US" sz="1100" dirty="0">
                <a:solidFill>
                  <a:srgbClr val="000000"/>
                </a:solidFill>
                <a:latin typeface="Calibri" panose="020F0502020204030204" pitchFamily="34" charset="0"/>
              </a:rPr>
              <a:t>3) prepare the mechanical design of rails and support structure for the future MS to be installed inside the dipole magnet of </a:t>
            </a:r>
            <a:r>
              <a:rPr lang="en-US" sz="1100" dirty="0" err="1">
                <a:solidFill>
                  <a:srgbClr val="000000"/>
                </a:solidFill>
                <a:latin typeface="Calibri" panose="020F0502020204030204" pitchFamily="34" charset="0"/>
              </a:rPr>
              <a:t>LHCb</a:t>
            </a:r>
            <a:r>
              <a:rPr lang="en-US" sz="1100"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103649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15" y="-72804"/>
            <a:ext cx="9079285" cy="622900"/>
          </a:xfrm>
          <a:solidFill>
            <a:schemeClr val="accent4">
              <a:lumMod val="20000"/>
              <a:lumOff val="80000"/>
            </a:schemeClr>
          </a:solidFill>
        </p:spPr>
        <p:txBody>
          <a:bodyPr/>
          <a:lstStyle/>
          <a:p>
            <a:r>
              <a:rPr lang="en-US" dirty="0"/>
              <a:t>Gluon evolution in the nucleon</a:t>
            </a:r>
          </a:p>
        </p:txBody>
      </p:sp>
      <p:sp>
        <p:nvSpPr>
          <p:cNvPr id="4" name="Date Placeholder 3"/>
          <p:cNvSpPr>
            <a:spLocks noGrp="1"/>
          </p:cNvSpPr>
          <p:nvPr>
            <p:ph type="dt" sz="half" idx="10"/>
          </p:nvPr>
        </p:nvSpPr>
        <p:spPr/>
        <p:txBody>
          <a:bodyPr/>
          <a:lstStyle/>
          <a:p>
            <a:fld id="{D7BB5170-03DB-654F-A179-67E702664194}" type="datetime1">
              <a:rPr lang="en-US" smtClean="0"/>
              <a:t>9/19/18</a:t>
            </a:fld>
            <a:endParaRPr lang="en-US"/>
          </a:p>
        </p:txBody>
      </p:sp>
      <p:sp>
        <p:nvSpPr>
          <p:cNvPr id="5" name="Footer Placeholder 4"/>
          <p:cNvSpPr>
            <a:spLocks noGrp="1"/>
          </p:cNvSpPr>
          <p:nvPr>
            <p:ph type="ftr" sz="quarter" idx="11"/>
          </p:nvPr>
        </p:nvSpPr>
        <p:spPr/>
        <p:txBody>
          <a:bodyPr/>
          <a:lstStyle/>
          <a:p>
            <a:r>
              <a:rPr lang="en-US"/>
              <a:t>LHCb and the search of gluon saturation: a new QCD regime.</a:t>
            </a:r>
          </a:p>
        </p:txBody>
      </p:sp>
      <p:sp>
        <p:nvSpPr>
          <p:cNvPr id="6" name="Slide Number Placeholder 5"/>
          <p:cNvSpPr>
            <a:spLocks noGrp="1"/>
          </p:cNvSpPr>
          <p:nvPr>
            <p:ph type="sldNum" sz="quarter" idx="12"/>
          </p:nvPr>
        </p:nvSpPr>
        <p:spPr/>
        <p:txBody>
          <a:bodyPr/>
          <a:lstStyle/>
          <a:p>
            <a:fld id="{315403F7-57E6-FB45-AA42-533AA8BFDDC1}" type="slidenum">
              <a:rPr lang="en-US" smtClean="0"/>
              <a:t>5</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7318" y="1339756"/>
            <a:ext cx="5889047" cy="4040718"/>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025" y="2581085"/>
            <a:ext cx="1353284" cy="715307"/>
          </a:xfrm>
          <a:prstGeom prst="rect">
            <a:avLst/>
          </a:prstGeom>
        </p:spPr>
      </p:pic>
    </p:spTree>
    <p:extLst>
      <p:ext uri="{BB962C8B-B14F-4D97-AF65-F5344CB8AC3E}">
        <p14:creationId xmlns:p14="http://schemas.microsoft.com/office/powerpoint/2010/main" val="1373964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EC578D-611F-7A40-8EF4-EA7B071E5222}"/>
              </a:ext>
            </a:extLst>
          </p:cNvPr>
          <p:cNvSpPr>
            <a:spLocks noGrp="1"/>
          </p:cNvSpPr>
          <p:nvPr>
            <p:ph type="dt" sz="half" idx="10"/>
          </p:nvPr>
        </p:nvSpPr>
        <p:spPr/>
        <p:txBody>
          <a:bodyPr/>
          <a:lstStyle/>
          <a:p>
            <a:fld id="{BBA11B92-4DF4-2449-BA92-8EAE858EA2A9}" type="datetime1">
              <a:rPr lang="en-US" smtClean="0"/>
              <a:t>9/19/18</a:t>
            </a:fld>
            <a:endParaRPr lang="en-US"/>
          </a:p>
        </p:txBody>
      </p:sp>
      <p:sp>
        <p:nvSpPr>
          <p:cNvPr id="5" name="Footer Placeholder 4">
            <a:extLst>
              <a:ext uri="{FF2B5EF4-FFF2-40B4-BE49-F238E27FC236}">
                <a16:creationId xmlns:a16="http://schemas.microsoft.com/office/drawing/2014/main" id="{D8BA9365-3B51-9143-8B22-243423257973}"/>
              </a:ext>
            </a:extLst>
          </p:cNvPr>
          <p:cNvSpPr>
            <a:spLocks noGrp="1"/>
          </p:cNvSpPr>
          <p:nvPr>
            <p:ph type="ftr" sz="quarter" idx="11"/>
          </p:nvPr>
        </p:nvSpPr>
        <p:spPr/>
        <p:txBody>
          <a:bodyPr/>
          <a:lstStyle/>
          <a:p>
            <a:r>
              <a:rPr lang="en-US"/>
              <a:t>LDRD ECR Cesar Luiz da Silva</a:t>
            </a:r>
          </a:p>
        </p:txBody>
      </p:sp>
      <p:sp>
        <p:nvSpPr>
          <p:cNvPr id="6" name="Slide Number Placeholder 5">
            <a:extLst>
              <a:ext uri="{FF2B5EF4-FFF2-40B4-BE49-F238E27FC236}">
                <a16:creationId xmlns:a16="http://schemas.microsoft.com/office/drawing/2014/main" id="{CC9D1F6C-932C-134F-83E2-5DCE6236377C}"/>
              </a:ext>
            </a:extLst>
          </p:cNvPr>
          <p:cNvSpPr>
            <a:spLocks noGrp="1"/>
          </p:cNvSpPr>
          <p:nvPr>
            <p:ph type="sldNum" sz="quarter" idx="12"/>
          </p:nvPr>
        </p:nvSpPr>
        <p:spPr/>
        <p:txBody>
          <a:bodyPr/>
          <a:lstStyle/>
          <a:p>
            <a:fld id="{315403F7-57E6-FB45-AA42-533AA8BFDDC1}" type="slidenum">
              <a:rPr lang="en-US" smtClean="0"/>
              <a:t>50</a:t>
            </a:fld>
            <a:endParaRPr lang="en-US"/>
          </a:p>
        </p:txBody>
      </p:sp>
      <p:sp>
        <p:nvSpPr>
          <p:cNvPr id="7" name="Rectangle 6">
            <a:extLst>
              <a:ext uri="{FF2B5EF4-FFF2-40B4-BE49-F238E27FC236}">
                <a16:creationId xmlns:a16="http://schemas.microsoft.com/office/drawing/2014/main" id="{2049FF38-30C8-4A4F-8207-AAA18EBFEEF4}"/>
              </a:ext>
            </a:extLst>
          </p:cNvPr>
          <p:cNvSpPr/>
          <p:nvPr/>
        </p:nvSpPr>
        <p:spPr>
          <a:xfrm>
            <a:off x="76201" y="860899"/>
            <a:ext cx="8948057" cy="4832092"/>
          </a:xfrm>
          <a:prstGeom prst="rect">
            <a:avLst/>
          </a:prstGeom>
        </p:spPr>
        <p:txBody>
          <a:bodyPr wrap="square">
            <a:spAutoFit/>
          </a:bodyPr>
          <a:lstStyle/>
          <a:p>
            <a:r>
              <a:rPr lang="en-US" sz="1400" dirty="0">
                <a:solidFill>
                  <a:srgbClr val="212121"/>
                </a:solidFill>
                <a:latin typeface="Tahoma" panose="020B0604030504040204" pitchFamily="34" charset="0"/>
              </a:rPr>
              <a:t>The additional 100K, added with our current budget, would allow the development of a long range small-x physics program, regardless if the ECR is granted. This small-x program would include </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1 - constraints to nuclear PDFs, especially at small-x and low Q^2 where uncertainties are the largest</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2 - systematic experimental study of initial state effect models such as </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   2a - shadowing</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   2b - partonic energy loss in nucleus, as a continuation of the study we are performing in E906 but towards lower </a:t>
            </a:r>
            <a:r>
              <a:rPr lang="en-US" sz="1400" dirty="0" err="1">
                <a:solidFill>
                  <a:srgbClr val="212121"/>
                </a:solidFill>
                <a:latin typeface="Tahoma" panose="020B0604030504040204" pitchFamily="34" charset="0"/>
              </a:rPr>
              <a:t>Byorken</a:t>
            </a:r>
            <a:r>
              <a:rPr lang="en-US" sz="1400" dirty="0">
                <a:solidFill>
                  <a:srgbClr val="212121"/>
                </a:solidFill>
                <a:latin typeface="Tahoma" panose="020B0604030504040204" pitchFamily="34" charset="0"/>
              </a:rPr>
              <a:t>-x regions</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   2c - understanding of the Cronin effect</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3 - gluon saturation/condensation</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4 - constraints to initial parameters in hydrodynamic models used to describe QGP</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The small-x physics can be explored in a combination of </a:t>
            </a:r>
            <a:endParaRPr lang="en-US" sz="1400" dirty="0">
              <a:solidFill>
                <a:srgbClr val="000000"/>
              </a:solidFill>
              <a:latin typeface="Calibri" panose="020F0502020204030204" pitchFamily="34" charset="0"/>
            </a:endParaRPr>
          </a:p>
          <a:p>
            <a:r>
              <a:rPr lang="en-US" sz="1400" dirty="0" err="1">
                <a:solidFill>
                  <a:srgbClr val="212121"/>
                </a:solidFill>
                <a:latin typeface="Tahoma" panose="020B0604030504040204" pitchFamily="34" charset="0"/>
              </a:rPr>
              <a:t>i</a:t>
            </a:r>
            <a:r>
              <a:rPr lang="en-US" sz="1400" dirty="0">
                <a:solidFill>
                  <a:srgbClr val="212121"/>
                </a:solidFill>
                <a:latin typeface="Tahoma" panose="020B0604030504040204" pitchFamily="34" charset="0"/>
              </a:rPr>
              <a:t> - current PHENIX data</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ii - current E906 data</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iii - </a:t>
            </a:r>
            <a:r>
              <a:rPr lang="en-US" sz="1400" dirty="0" err="1">
                <a:solidFill>
                  <a:srgbClr val="212121"/>
                </a:solidFill>
                <a:latin typeface="Tahoma" panose="020B0604030504040204" pitchFamily="34" charset="0"/>
              </a:rPr>
              <a:t>LHCb</a:t>
            </a:r>
            <a:r>
              <a:rPr lang="en-US" sz="1400" dirty="0">
                <a:solidFill>
                  <a:srgbClr val="212121"/>
                </a:solidFill>
                <a:latin typeface="Tahoma" panose="020B0604030504040204" pitchFamily="34" charset="0"/>
              </a:rPr>
              <a:t> data</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iv - any possible </a:t>
            </a:r>
            <a:r>
              <a:rPr lang="en-US" sz="1400" dirty="0" err="1">
                <a:solidFill>
                  <a:srgbClr val="212121"/>
                </a:solidFill>
                <a:latin typeface="Tahoma" panose="020B0604030504040204" pitchFamily="34" charset="0"/>
              </a:rPr>
              <a:t>sPHENIX</a:t>
            </a:r>
            <a:r>
              <a:rPr lang="en-US" sz="1400" dirty="0">
                <a:solidFill>
                  <a:srgbClr val="212121"/>
                </a:solidFill>
                <a:latin typeface="Tahoma" panose="020B0604030504040204" pitchFamily="34" charset="0"/>
              </a:rPr>
              <a:t> forward upgrade</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v -  future EIC.</a:t>
            </a:r>
            <a:endParaRPr lang="en-US" sz="1400" dirty="0">
              <a:solidFill>
                <a:srgbClr val="000000"/>
              </a:solidFill>
              <a:latin typeface="Calibri" panose="020F0502020204030204" pitchFamily="34" charset="0"/>
            </a:endParaRPr>
          </a:p>
          <a:p>
            <a:r>
              <a:rPr lang="en-US" sz="1400" dirty="0">
                <a:solidFill>
                  <a:srgbClr val="212121"/>
                </a:solidFill>
                <a:latin typeface="Tahoma" panose="020B0604030504040204" pitchFamily="34" charset="0"/>
              </a:rPr>
              <a:t>In this scenario, a small participation in </a:t>
            </a:r>
            <a:r>
              <a:rPr lang="en-US" sz="1400" dirty="0" err="1">
                <a:solidFill>
                  <a:srgbClr val="212121"/>
                </a:solidFill>
                <a:latin typeface="Tahoma" panose="020B0604030504040204" pitchFamily="34" charset="0"/>
              </a:rPr>
              <a:t>LHCb</a:t>
            </a:r>
            <a:r>
              <a:rPr lang="en-US" sz="1400" dirty="0">
                <a:solidFill>
                  <a:srgbClr val="212121"/>
                </a:solidFill>
                <a:latin typeface="Tahoma" panose="020B0604030504040204" pitchFamily="34" charset="0"/>
              </a:rPr>
              <a:t> would be possible. The LANL group would make few analysis towards the item mentioned above, but would not be co-leading the </a:t>
            </a:r>
            <a:r>
              <a:rPr lang="en-US" sz="1400" dirty="0" err="1">
                <a:solidFill>
                  <a:srgbClr val="212121"/>
                </a:solidFill>
                <a:latin typeface="Tahoma" panose="020B0604030504040204" pitchFamily="34" charset="0"/>
              </a:rPr>
              <a:t>LHCb</a:t>
            </a:r>
            <a:r>
              <a:rPr lang="en-US" sz="1400" dirty="0">
                <a:solidFill>
                  <a:srgbClr val="212121"/>
                </a:solidFill>
                <a:latin typeface="Tahoma" panose="020B0604030504040204" pitchFamily="34" charset="0"/>
              </a:rPr>
              <a:t> heavy ion group.</a:t>
            </a:r>
            <a:endParaRPr lang="en-US" sz="14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 </a:t>
            </a:r>
          </a:p>
          <a:p>
            <a:r>
              <a:rPr lang="en-US" sz="1400" dirty="0">
                <a:solidFill>
                  <a:srgbClr val="212121"/>
                </a:solidFill>
                <a:latin typeface="Tahoma" panose="020B0604030504040204" pitchFamily="34" charset="0"/>
              </a:rPr>
              <a:t>In the scenario where the ECR is granted, the efforts in </a:t>
            </a:r>
            <a:r>
              <a:rPr lang="en-US" sz="1400" dirty="0" err="1">
                <a:solidFill>
                  <a:srgbClr val="212121"/>
                </a:solidFill>
                <a:latin typeface="Tahoma" panose="020B0604030504040204" pitchFamily="34" charset="0"/>
              </a:rPr>
              <a:t>LHCb</a:t>
            </a:r>
            <a:r>
              <a:rPr lang="en-US" sz="1400" dirty="0">
                <a:solidFill>
                  <a:srgbClr val="212121"/>
                </a:solidFill>
                <a:latin typeface="Tahoma" panose="020B0604030504040204" pitchFamily="34" charset="0"/>
              </a:rPr>
              <a:t> would be enhanced, allowing the LANL group to actually co-lead the </a:t>
            </a:r>
            <a:r>
              <a:rPr lang="en-US" sz="1400" dirty="0" err="1">
                <a:solidFill>
                  <a:srgbClr val="212121"/>
                </a:solidFill>
                <a:latin typeface="Tahoma" panose="020B0604030504040204" pitchFamily="34" charset="0"/>
              </a:rPr>
              <a:t>LHCb</a:t>
            </a:r>
            <a:r>
              <a:rPr lang="en-US" sz="1400" dirty="0">
                <a:solidFill>
                  <a:srgbClr val="212121"/>
                </a:solidFill>
                <a:latin typeface="Tahoma" panose="020B0604030504040204" pitchFamily="34" charset="0"/>
              </a:rPr>
              <a:t> heavy ion group. Even though results from the ECR on </a:t>
            </a:r>
            <a:r>
              <a:rPr lang="en-US" sz="1400" dirty="0" err="1">
                <a:solidFill>
                  <a:srgbClr val="212121"/>
                </a:solidFill>
                <a:latin typeface="Tahoma" panose="020B0604030504040204" pitchFamily="34" charset="0"/>
              </a:rPr>
              <a:t>LHCb</a:t>
            </a:r>
            <a:r>
              <a:rPr lang="en-US" sz="1400" dirty="0">
                <a:solidFill>
                  <a:srgbClr val="212121"/>
                </a:solidFill>
                <a:latin typeface="Tahoma" panose="020B0604030504040204" pitchFamily="34" charset="0"/>
              </a:rPr>
              <a:t> can bring a contribution to the EIC physics, the ECR does not cover a long range program/activities towards </a:t>
            </a:r>
            <a:r>
              <a:rPr lang="en-US" sz="1400" dirty="0" err="1">
                <a:solidFill>
                  <a:srgbClr val="212121"/>
                </a:solidFill>
                <a:latin typeface="Tahoma" panose="020B0604030504040204" pitchFamily="34" charset="0"/>
              </a:rPr>
              <a:t>eIC</a:t>
            </a:r>
            <a:r>
              <a:rPr lang="en-US" sz="1400" dirty="0">
                <a:solidFill>
                  <a:srgbClr val="212121"/>
                </a:solidFill>
                <a:latin typeface="Tahoma" panose="020B0604030504040204" pitchFamily="34" charset="0"/>
              </a:rPr>
              <a:t>.</a:t>
            </a:r>
            <a:endParaRPr lang="en-US" sz="1400" dirty="0">
              <a:solidFill>
                <a:srgbClr val="000000"/>
              </a:solidFill>
              <a:latin typeface="Calibri" panose="020F0502020204030204" pitchFamily="34" charset="0"/>
            </a:endParaRPr>
          </a:p>
        </p:txBody>
      </p:sp>
      <p:sp>
        <p:nvSpPr>
          <p:cNvPr id="8" name="TextBox 7">
            <a:extLst>
              <a:ext uri="{FF2B5EF4-FFF2-40B4-BE49-F238E27FC236}">
                <a16:creationId xmlns:a16="http://schemas.microsoft.com/office/drawing/2014/main" id="{7E08E2AC-E038-7D47-BDA9-7E8F4D3CB12A}"/>
              </a:ext>
            </a:extLst>
          </p:cNvPr>
          <p:cNvSpPr txBox="1"/>
          <p:nvPr/>
        </p:nvSpPr>
        <p:spPr>
          <a:xfrm>
            <a:off x="1315069" y="0"/>
            <a:ext cx="6304931" cy="523220"/>
          </a:xfrm>
          <a:prstGeom prst="rect">
            <a:avLst/>
          </a:prstGeom>
          <a:noFill/>
        </p:spPr>
        <p:txBody>
          <a:bodyPr wrap="none" rtlCol="0">
            <a:spAutoFit/>
          </a:bodyPr>
          <a:lstStyle/>
          <a:p>
            <a:r>
              <a:rPr lang="en-US" sz="2800" b="1" dirty="0"/>
              <a:t>Small-x program accepted by DOE</a:t>
            </a:r>
          </a:p>
        </p:txBody>
      </p:sp>
    </p:spTree>
    <p:extLst>
      <p:ext uri="{BB962C8B-B14F-4D97-AF65-F5344CB8AC3E}">
        <p14:creationId xmlns:p14="http://schemas.microsoft.com/office/powerpoint/2010/main" val="1190645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520516-E202-5F41-A59C-1B47CD331C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43070"/>
            <a:ext cx="4310784" cy="2852441"/>
          </a:xfrm>
          <a:prstGeom prst="rect">
            <a:avLst/>
          </a:prstGeom>
        </p:spPr>
      </p:pic>
      <p:sp>
        <p:nvSpPr>
          <p:cNvPr id="2" name="Title 1">
            <a:extLst>
              <a:ext uri="{FF2B5EF4-FFF2-40B4-BE49-F238E27FC236}">
                <a16:creationId xmlns:a16="http://schemas.microsoft.com/office/drawing/2014/main" id="{BF9CEACC-0B33-2C4D-8176-E7A44B04F4CC}"/>
              </a:ext>
            </a:extLst>
          </p:cNvPr>
          <p:cNvSpPr>
            <a:spLocks noGrp="1"/>
          </p:cNvSpPr>
          <p:nvPr>
            <p:ph type="title"/>
          </p:nvPr>
        </p:nvSpPr>
        <p:spPr>
          <a:xfrm>
            <a:off x="341790" y="-20545"/>
            <a:ext cx="8229600" cy="1143000"/>
          </a:xfrm>
        </p:spPr>
        <p:txBody>
          <a:bodyPr/>
          <a:lstStyle/>
          <a:p>
            <a:r>
              <a:rPr lang="en-US" dirty="0"/>
              <a:t>Mechanical Structure</a:t>
            </a:r>
          </a:p>
        </p:txBody>
      </p:sp>
      <p:sp>
        <p:nvSpPr>
          <p:cNvPr id="4" name="Date Placeholder 3">
            <a:extLst>
              <a:ext uri="{FF2B5EF4-FFF2-40B4-BE49-F238E27FC236}">
                <a16:creationId xmlns:a16="http://schemas.microsoft.com/office/drawing/2014/main" id="{E2E931A3-A0B2-0C49-92E7-3A9C123D8D0F}"/>
              </a:ext>
            </a:extLst>
          </p:cNvPr>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a:extLst>
              <a:ext uri="{FF2B5EF4-FFF2-40B4-BE49-F238E27FC236}">
                <a16:creationId xmlns:a16="http://schemas.microsoft.com/office/drawing/2014/main" id="{B6E47E7A-6FEB-884A-9441-538B5978B50D}"/>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343D718-6C05-7449-8480-6721971358ED}"/>
              </a:ext>
            </a:extLst>
          </p:cNvPr>
          <p:cNvSpPr>
            <a:spLocks noGrp="1"/>
          </p:cNvSpPr>
          <p:nvPr>
            <p:ph type="sldNum" sz="quarter" idx="12"/>
          </p:nvPr>
        </p:nvSpPr>
        <p:spPr/>
        <p:txBody>
          <a:bodyPr/>
          <a:lstStyle/>
          <a:p>
            <a:fld id="{315403F7-57E6-FB45-AA42-533AA8BFDDC1}" type="slidenum">
              <a:rPr lang="en-US" smtClean="0"/>
              <a:t>51</a:t>
            </a:fld>
            <a:endParaRPr lang="en-US"/>
          </a:p>
        </p:txBody>
      </p:sp>
      <p:sp>
        <p:nvSpPr>
          <p:cNvPr id="10" name="TextBox 9">
            <a:extLst>
              <a:ext uri="{FF2B5EF4-FFF2-40B4-BE49-F238E27FC236}">
                <a16:creationId xmlns:a16="http://schemas.microsoft.com/office/drawing/2014/main" id="{04775A6B-C1CF-1741-87AB-3D91D7143ACD}"/>
              </a:ext>
            </a:extLst>
          </p:cNvPr>
          <p:cNvSpPr txBox="1"/>
          <p:nvPr/>
        </p:nvSpPr>
        <p:spPr>
          <a:xfrm>
            <a:off x="209285" y="3669436"/>
            <a:ext cx="878889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Planning for installation of rails during LS II, when beam pipe and </a:t>
            </a:r>
            <a:r>
              <a:rPr lang="en-US" dirty="0" err="1"/>
              <a:t>spiderweb</a:t>
            </a:r>
            <a:r>
              <a:rPr lang="en-US" dirty="0"/>
              <a:t> will not be present</a:t>
            </a:r>
          </a:p>
          <a:p>
            <a:pPr marL="285750" indent="-285750">
              <a:buFont typeface="Arial" panose="020B0604020202020204" pitchFamily="34" charset="0"/>
              <a:buChar char="•"/>
            </a:pPr>
            <a:r>
              <a:rPr lang="en-US" dirty="0"/>
              <a:t>Discussion with </a:t>
            </a:r>
            <a:r>
              <a:rPr lang="en-US" dirty="0" err="1"/>
              <a:t>LHCb</a:t>
            </a:r>
            <a:r>
              <a:rPr lang="en-US" dirty="0"/>
              <a:t> and LANL engineering teams for implementation using LANL manpower under </a:t>
            </a:r>
            <a:r>
              <a:rPr lang="en-US" dirty="0" err="1"/>
              <a:t>LHCb</a:t>
            </a:r>
            <a:r>
              <a:rPr lang="en-US" dirty="0"/>
              <a:t> engineering team supervision</a:t>
            </a:r>
          </a:p>
          <a:p>
            <a:pPr marL="285750" indent="-285750">
              <a:buFont typeface="Arial" panose="020B0604020202020204" pitchFamily="34" charset="0"/>
              <a:buChar char="•"/>
            </a:pPr>
            <a:r>
              <a:rPr lang="en-US" dirty="0"/>
              <a:t>Still depends on approval </a:t>
            </a:r>
          </a:p>
          <a:p>
            <a:pPr marL="742950" lvl="1" indent="-285750">
              <a:buFont typeface="Arial" panose="020B0604020202020204" pitchFamily="34" charset="0"/>
              <a:buChar char="•"/>
            </a:pPr>
            <a:r>
              <a:rPr lang="en-US" dirty="0" err="1"/>
              <a:t>LHCb</a:t>
            </a:r>
            <a:r>
              <a:rPr lang="en-US" dirty="0"/>
              <a:t> upgrade team official approval of safety, design, technical details, schedule</a:t>
            </a:r>
          </a:p>
          <a:p>
            <a:pPr marL="285750" indent="-285750">
              <a:buFont typeface="Arial" panose="020B0604020202020204" pitchFamily="34" charset="0"/>
              <a:buChar char="•"/>
            </a:pPr>
            <a:r>
              <a:rPr lang="en-US" b="1" dirty="0">
                <a:solidFill>
                  <a:srgbClr val="FF0000"/>
                </a:solidFill>
              </a:rPr>
              <a:t>Must have minimal interference with schedule LSII activities</a:t>
            </a:r>
          </a:p>
        </p:txBody>
      </p:sp>
      <p:pic>
        <p:nvPicPr>
          <p:cNvPr id="3" name="Picture 2">
            <a:extLst>
              <a:ext uri="{FF2B5EF4-FFF2-40B4-BE49-F238E27FC236}">
                <a16:creationId xmlns:a16="http://schemas.microsoft.com/office/drawing/2014/main" id="{70A080AE-92A5-D547-83F7-844A9FFB6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3732" y="656165"/>
            <a:ext cx="4540267" cy="3013271"/>
          </a:xfrm>
          <a:prstGeom prst="rect">
            <a:avLst/>
          </a:prstGeom>
        </p:spPr>
      </p:pic>
    </p:spTree>
    <p:extLst>
      <p:ext uri="{BB962C8B-B14F-4D97-AF65-F5344CB8AC3E}">
        <p14:creationId xmlns:p14="http://schemas.microsoft.com/office/powerpoint/2010/main" val="3543082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EACC-0B33-2C4D-8176-E7A44B04F4CC}"/>
              </a:ext>
            </a:extLst>
          </p:cNvPr>
          <p:cNvSpPr>
            <a:spLocks noGrp="1"/>
          </p:cNvSpPr>
          <p:nvPr>
            <p:ph type="title"/>
          </p:nvPr>
        </p:nvSpPr>
        <p:spPr>
          <a:xfrm>
            <a:off x="341790" y="-20545"/>
            <a:ext cx="8229600" cy="1143000"/>
          </a:xfrm>
        </p:spPr>
        <p:txBody>
          <a:bodyPr/>
          <a:lstStyle/>
          <a:p>
            <a:r>
              <a:rPr lang="en-US" dirty="0"/>
              <a:t>Installation</a:t>
            </a:r>
          </a:p>
        </p:txBody>
      </p:sp>
      <p:sp>
        <p:nvSpPr>
          <p:cNvPr id="4" name="Date Placeholder 3">
            <a:extLst>
              <a:ext uri="{FF2B5EF4-FFF2-40B4-BE49-F238E27FC236}">
                <a16:creationId xmlns:a16="http://schemas.microsoft.com/office/drawing/2014/main" id="{E2E931A3-A0B2-0C49-92E7-3A9C123D8D0F}"/>
              </a:ext>
            </a:extLst>
          </p:cNvPr>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a:extLst>
              <a:ext uri="{FF2B5EF4-FFF2-40B4-BE49-F238E27FC236}">
                <a16:creationId xmlns:a16="http://schemas.microsoft.com/office/drawing/2014/main" id="{B6E47E7A-6FEB-884A-9441-538B5978B50D}"/>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343D718-6C05-7449-8480-6721971358ED}"/>
              </a:ext>
            </a:extLst>
          </p:cNvPr>
          <p:cNvSpPr>
            <a:spLocks noGrp="1"/>
          </p:cNvSpPr>
          <p:nvPr>
            <p:ph type="sldNum" sz="quarter" idx="12"/>
          </p:nvPr>
        </p:nvSpPr>
        <p:spPr/>
        <p:txBody>
          <a:bodyPr/>
          <a:lstStyle/>
          <a:p>
            <a:fld id="{315403F7-57E6-FB45-AA42-533AA8BFDDC1}" type="slidenum">
              <a:rPr lang="en-US" smtClean="0"/>
              <a:t>52</a:t>
            </a:fld>
            <a:endParaRPr lang="en-US"/>
          </a:p>
        </p:txBody>
      </p:sp>
      <p:pic>
        <p:nvPicPr>
          <p:cNvPr id="11" name="Picture 10">
            <a:extLst>
              <a:ext uri="{FF2B5EF4-FFF2-40B4-BE49-F238E27FC236}">
                <a16:creationId xmlns:a16="http://schemas.microsoft.com/office/drawing/2014/main" id="{F9F3F411-9674-D34A-8CA6-3FD89431B1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8002" y="627745"/>
            <a:ext cx="4182399" cy="3136800"/>
          </a:xfrm>
          <a:prstGeom prst="rect">
            <a:avLst/>
          </a:prstGeom>
        </p:spPr>
      </p:pic>
      <p:sp>
        <p:nvSpPr>
          <p:cNvPr id="12" name="TextBox 11">
            <a:extLst>
              <a:ext uri="{FF2B5EF4-FFF2-40B4-BE49-F238E27FC236}">
                <a16:creationId xmlns:a16="http://schemas.microsoft.com/office/drawing/2014/main" id="{51CD8DB7-2759-0E4E-9346-BC05BACB759F}"/>
              </a:ext>
            </a:extLst>
          </p:cNvPr>
          <p:cNvSpPr txBox="1"/>
          <p:nvPr/>
        </p:nvSpPr>
        <p:spPr>
          <a:xfrm>
            <a:off x="0" y="3762091"/>
            <a:ext cx="9144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Installation planning using a realistic 1:21 replica of the magnet in card board (vertical bars are only for the model)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panels installed on rails, rails can fold during installation</a:t>
            </a:r>
          </a:p>
          <a:p>
            <a:endParaRPr lang="en-US" dirty="0"/>
          </a:p>
          <a:p>
            <a:pPr marL="285750" indent="-285750">
              <a:buFont typeface="Arial" panose="020B0604020202020204" pitchFamily="34" charset="0"/>
              <a:buChar char="•"/>
            </a:pPr>
            <a:r>
              <a:rPr lang="en-US" dirty="0"/>
              <a:t>So far just just one conflict:  one cable from </a:t>
            </a:r>
            <a:r>
              <a:rPr lang="en-US" dirty="0" err="1"/>
              <a:t>spiderweb</a:t>
            </a:r>
            <a:r>
              <a:rPr lang="en-US" dirty="0"/>
              <a:t> (green arrow on right)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Connectors may allow ~1mm freedom for magnet moves when changing polarities</a:t>
            </a:r>
          </a:p>
          <a:p>
            <a:pPr marL="285750" indent="-285750">
              <a:buFont typeface="Arial" panose="020B0604020202020204" pitchFamily="34" charset="0"/>
              <a:buChar char="•"/>
            </a:pPr>
            <a:endParaRPr lang="en-US" b="1" dirty="0">
              <a:solidFill>
                <a:srgbClr val="FF0000"/>
              </a:solidFill>
            </a:endParaRPr>
          </a:p>
        </p:txBody>
      </p:sp>
      <p:pic>
        <p:nvPicPr>
          <p:cNvPr id="7" name="Picture 6">
            <a:extLst>
              <a:ext uri="{FF2B5EF4-FFF2-40B4-BE49-F238E27FC236}">
                <a16:creationId xmlns:a16="http://schemas.microsoft.com/office/drawing/2014/main" id="{2F4FE5B1-A95B-2F44-A7E6-2F1A1DA524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15" y="637079"/>
            <a:ext cx="4136053" cy="3102040"/>
          </a:xfrm>
          <a:prstGeom prst="rect">
            <a:avLst/>
          </a:prstGeom>
        </p:spPr>
      </p:pic>
    </p:spTree>
    <p:extLst>
      <p:ext uri="{BB962C8B-B14F-4D97-AF65-F5344CB8AC3E}">
        <p14:creationId xmlns:p14="http://schemas.microsoft.com/office/powerpoint/2010/main" val="506125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53</a:t>
            </a:fld>
            <a:endParaRPr lang="en-US"/>
          </a:p>
        </p:txBody>
      </p:sp>
      <p:sp>
        <p:nvSpPr>
          <p:cNvPr id="7" name="TextBox 6"/>
          <p:cNvSpPr txBox="1"/>
          <p:nvPr/>
        </p:nvSpPr>
        <p:spPr>
          <a:xfrm>
            <a:off x="3022538" y="-84848"/>
            <a:ext cx="3159839" cy="646331"/>
          </a:xfrm>
          <a:prstGeom prst="rect">
            <a:avLst/>
          </a:prstGeom>
          <a:noFill/>
        </p:spPr>
        <p:txBody>
          <a:bodyPr wrap="none" rtlCol="0">
            <a:spAutoFit/>
          </a:bodyPr>
          <a:lstStyle/>
          <a:p>
            <a:r>
              <a:rPr lang="en-US" sz="3600" b="1" dirty="0"/>
              <a:t>COST for bars</a:t>
            </a:r>
          </a:p>
        </p:txBody>
      </p:sp>
      <p:graphicFrame>
        <p:nvGraphicFramePr>
          <p:cNvPr id="9" name="Table 8"/>
          <p:cNvGraphicFramePr>
            <a:graphicFrameLocks noGrp="1"/>
          </p:cNvGraphicFramePr>
          <p:nvPr>
            <p:extLst/>
          </p:nvPr>
        </p:nvGraphicFramePr>
        <p:xfrm>
          <a:off x="159574" y="1291590"/>
          <a:ext cx="8885766" cy="4037616"/>
        </p:xfrm>
        <a:graphic>
          <a:graphicData uri="http://schemas.openxmlformats.org/drawingml/2006/table">
            <a:tbl>
              <a:tblPr firstRow="1" bandRow="1">
                <a:tableStyleId>{69C7853C-536D-4A76-A0AE-DD22124D55A5}</a:tableStyleId>
              </a:tblPr>
              <a:tblGrid>
                <a:gridCol w="5796336">
                  <a:extLst>
                    <a:ext uri="{9D8B030D-6E8A-4147-A177-3AD203B41FA5}">
                      <a16:colId xmlns:a16="http://schemas.microsoft.com/office/drawing/2014/main" val="20000"/>
                    </a:ext>
                  </a:extLst>
                </a:gridCol>
                <a:gridCol w="3089430">
                  <a:extLst>
                    <a:ext uri="{9D8B030D-6E8A-4147-A177-3AD203B41FA5}">
                      <a16:colId xmlns:a16="http://schemas.microsoft.com/office/drawing/2014/main" val="20002"/>
                    </a:ext>
                  </a:extLst>
                </a:gridCol>
              </a:tblGrid>
              <a:tr h="479896">
                <a:tc>
                  <a:txBody>
                    <a:bodyPr/>
                    <a:lstStyle/>
                    <a:p>
                      <a:pPr algn="ctr"/>
                      <a:endParaRPr lang="en-US" dirty="0"/>
                    </a:p>
                  </a:txBody>
                  <a:tcPr/>
                </a:tc>
                <a:tc>
                  <a:txBody>
                    <a:bodyPr/>
                    <a:lstStyle/>
                    <a:p>
                      <a:pPr algn="ctr"/>
                      <a:endParaRPr lang="en-US" sz="2800" dirty="0">
                        <a:solidFill>
                          <a:srgbClr val="000000"/>
                        </a:solidFill>
                      </a:endParaRPr>
                    </a:p>
                  </a:txBody>
                  <a:tcPr/>
                </a:tc>
                <a:extLst>
                  <a:ext uri="{0D108BD9-81ED-4DB2-BD59-A6C34878D82A}">
                    <a16:rowId xmlns:a16="http://schemas.microsoft.com/office/drawing/2014/main" val="10000"/>
                  </a:ext>
                </a:extLst>
              </a:tr>
              <a:tr h="479896">
                <a:tc>
                  <a:txBody>
                    <a:bodyPr/>
                    <a:lstStyle/>
                    <a:p>
                      <a:pPr algn="ctr"/>
                      <a:r>
                        <a:rPr lang="en-US" dirty="0"/>
                        <a:t>Mechanical Structure: rails and support</a:t>
                      </a:r>
                    </a:p>
                  </a:txBody>
                  <a:tcPr/>
                </a:tc>
                <a:tc>
                  <a:txBody>
                    <a:bodyPr/>
                    <a:lstStyle/>
                    <a:p>
                      <a:pPr algn="ctr"/>
                      <a:r>
                        <a:rPr lang="en-US" dirty="0"/>
                        <a:t>~50 KCHF</a:t>
                      </a:r>
                    </a:p>
                  </a:txBody>
                  <a:tcPr/>
                </a:tc>
                <a:extLst>
                  <a:ext uri="{0D108BD9-81ED-4DB2-BD59-A6C34878D82A}">
                    <a16:rowId xmlns:a16="http://schemas.microsoft.com/office/drawing/2014/main" val="3921668098"/>
                  </a:ext>
                </a:extLst>
              </a:tr>
              <a:tr h="479896">
                <a:tc>
                  <a:txBody>
                    <a:bodyPr/>
                    <a:lstStyle/>
                    <a:p>
                      <a:pPr algn="ctr"/>
                      <a:r>
                        <a:rPr lang="en-US" dirty="0"/>
                        <a:t>Fibers / </a:t>
                      </a:r>
                      <a:r>
                        <a:rPr lang="en-US" dirty="0" err="1"/>
                        <a:t>bars+WS</a:t>
                      </a:r>
                      <a:endParaRPr lang="en-US" dirty="0"/>
                    </a:p>
                  </a:txBody>
                  <a:tcPr/>
                </a:tc>
                <a:tc>
                  <a:txBody>
                    <a:bodyPr/>
                    <a:lstStyle/>
                    <a:p>
                      <a:pPr algn="ctr"/>
                      <a:r>
                        <a:rPr lang="en-US" dirty="0"/>
                        <a:t>~120 KCHF</a:t>
                      </a:r>
                    </a:p>
                  </a:txBody>
                  <a:tcPr/>
                </a:tc>
                <a:extLst>
                  <a:ext uri="{0D108BD9-81ED-4DB2-BD59-A6C34878D82A}">
                    <a16:rowId xmlns:a16="http://schemas.microsoft.com/office/drawing/2014/main" val="10001"/>
                  </a:ext>
                </a:extLst>
              </a:tr>
              <a:tr h="479896">
                <a:tc>
                  <a:txBody>
                    <a:bodyPr/>
                    <a:lstStyle/>
                    <a:p>
                      <a:pPr algn="ctr"/>
                      <a:r>
                        <a:rPr lang="en-US" dirty="0"/>
                        <a:t>Clear fibers</a:t>
                      </a:r>
                    </a:p>
                  </a:txBody>
                  <a:tcPr/>
                </a:tc>
                <a:tc>
                  <a:txBody>
                    <a:bodyPr/>
                    <a:lstStyle/>
                    <a:p>
                      <a:pPr algn="ctr"/>
                      <a:r>
                        <a:rPr lang="en-US" dirty="0"/>
                        <a:t>~180 KCHF</a:t>
                      </a:r>
                    </a:p>
                  </a:txBody>
                  <a:tcPr/>
                </a:tc>
                <a:extLst>
                  <a:ext uri="{0D108BD9-81ED-4DB2-BD59-A6C34878D82A}">
                    <a16:rowId xmlns:a16="http://schemas.microsoft.com/office/drawing/2014/main" val="10002"/>
                  </a:ext>
                </a:extLst>
              </a:tr>
              <a:tr h="479896">
                <a:tc>
                  <a:txBody>
                    <a:bodyPr/>
                    <a:lstStyle/>
                    <a:p>
                      <a:pPr algn="ctr"/>
                      <a:r>
                        <a:rPr lang="en-US" dirty="0" err="1"/>
                        <a:t>SiPM</a:t>
                      </a:r>
                      <a:endParaRPr lang="en-US" dirty="0"/>
                    </a:p>
                  </a:txBody>
                  <a:tcPr/>
                </a:tc>
                <a:tc>
                  <a:txBody>
                    <a:bodyPr/>
                    <a:lstStyle/>
                    <a:p>
                      <a:pPr algn="ctr"/>
                      <a:r>
                        <a:rPr lang="en-US" dirty="0"/>
                        <a:t>~300 KCHF</a:t>
                      </a:r>
                    </a:p>
                  </a:txBody>
                  <a:tcPr/>
                </a:tc>
                <a:extLst>
                  <a:ext uri="{0D108BD9-81ED-4DB2-BD59-A6C34878D82A}">
                    <a16:rowId xmlns:a16="http://schemas.microsoft.com/office/drawing/2014/main" val="10003"/>
                  </a:ext>
                </a:extLst>
              </a:tr>
              <a:tr h="479896">
                <a:tc>
                  <a:txBody>
                    <a:bodyPr/>
                    <a:lstStyle/>
                    <a:p>
                      <a:pPr algn="ctr"/>
                      <a:r>
                        <a:rPr lang="en-US" dirty="0"/>
                        <a:t>Electronics(PACIFIC,</a:t>
                      </a:r>
                      <a:r>
                        <a:rPr lang="en-US" baseline="0" dirty="0"/>
                        <a:t> </a:t>
                      </a:r>
                      <a:r>
                        <a:rPr lang="en-US" baseline="0" dirty="0" err="1"/>
                        <a:t>GBTx</a:t>
                      </a:r>
                      <a:r>
                        <a:rPr lang="en-US" baseline="0" dirty="0"/>
                        <a:t>, TELL40, </a:t>
                      </a:r>
                      <a:r>
                        <a:rPr lang="en-US" baseline="0" dirty="0" err="1"/>
                        <a:t>etc</a:t>
                      </a:r>
                      <a:r>
                        <a:rPr lang="mr-IN" baseline="0" dirty="0"/>
                        <a:t>…</a:t>
                      </a:r>
                      <a:r>
                        <a:rPr lang="en-US" baseline="0" dirty="0"/>
                        <a:t>) 10CHF/channel</a:t>
                      </a:r>
                      <a:endParaRPr lang="en-US" dirty="0"/>
                    </a:p>
                  </a:txBody>
                  <a:tcPr/>
                </a:tc>
                <a:tc>
                  <a:txBody>
                    <a:bodyPr/>
                    <a:lstStyle/>
                    <a:p>
                      <a:pPr algn="ctr"/>
                      <a:r>
                        <a:rPr lang="en-US" dirty="0"/>
                        <a:t>~400 KCHF</a:t>
                      </a:r>
                    </a:p>
                  </a:txBody>
                  <a:tcPr/>
                </a:tc>
                <a:extLst>
                  <a:ext uri="{0D108BD9-81ED-4DB2-BD59-A6C34878D82A}">
                    <a16:rowId xmlns:a16="http://schemas.microsoft.com/office/drawing/2014/main" val="10004"/>
                  </a:ext>
                </a:extLst>
              </a:tr>
              <a:tr h="479896">
                <a:tc>
                  <a:txBody>
                    <a:bodyPr/>
                    <a:lstStyle/>
                    <a:p>
                      <a:pPr algn="ctr"/>
                      <a:r>
                        <a:rPr lang="en-US" dirty="0"/>
                        <a:t>Infrastructure, cooling</a:t>
                      </a:r>
                    </a:p>
                  </a:txBody>
                  <a:tcPr/>
                </a:tc>
                <a:tc>
                  <a:txBody>
                    <a:bodyPr/>
                    <a:lstStyle/>
                    <a:p>
                      <a:pPr algn="ctr"/>
                      <a:r>
                        <a:rPr lang="en-US" dirty="0"/>
                        <a:t>200 KCHF</a:t>
                      </a:r>
                    </a:p>
                  </a:txBody>
                  <a:tcPr/>
                </a:tc>
                <a:extLst>
                  <a:ext uri="{0D108BD9-81ED-4DB2-BD59-A6C34878D82A}">
                    <a16:rowId xmlns:a16="http://schemas.microsoft.com/office/drawing/2014/main" val="10005"/>
                  </a:ext>
                </a:extLst>
              </a:tr>
              <a:tr h="479896">
                <a:tc>
                  <a:txBody>
                    <a:bodyPr/>
                    <a:lstStyle/>
                    <a:p>
                      <a:pPr algn="ctr"/>
                      <a:r>
                        <a:rPr lang="en-US" b="1" dirty="0"/>
                        <a:t>TOTAL</a:t>
                      </a:r>
                    </a:p>
                  </a:txBody>
                  <a:tcPr/>
                </a:tc>
                <a:tc>
                  <a:txBody>
                    <a:bodyPr/>
                    <a:lstStyle/>
                    <a:p>
                      <a:pPr algn="ctr"/>
                      <a:r>
                        <a:rPr lang="en-US" b="1" dirty="0"/>
                        <a:t>~ 1.3</a:t>
                      </a:r>
                      <a:r>
                        <a:rPr lang="en-US" b="1" baseline="0" dirty="0"/>
                        <a:t> MCHF</a:t>
                      </a:r>
                      <a:endParaRPr lang="en-US" b="1"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12640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54</a:t>
            </a:fld>
            <a:endParaRPr lang="en-US"/>
          </a:p>
        </p:txBody>
      </p:sp>
      <p:sp>
        <p:nvSpPr>
          <p:cNvPr id="7" name="TextBox 6"/>
          <p:cNvSpPr txBox="1"/>
          <p:nvPr/>
        </p:nvSpPr>
        <p:spPr>
          <a:xfrm>
            <a:off x="2257103" y="0"/>
            <a:ext cx="4629794" cy="646331"/>
          </a:xfrm>
          <a:prstGeom prst="rect">
            <a:avLst/>
          </a:prstGeom>
          <a:noFill/>
        </p:spPr>
        <p:txBody>
          <a:bodyPr wrap="none" rtlCol="0">
            <a:spAutoFit/>
          </a:bodyPr>
          <a:lstStyle/>
          <a:p>
            <a:r>
              <a:rPr lang="en-US" sz="3600" b="1" dirty="0"/>
              <a:t>SCHEDULE and Effort</a:t>
            </a:r>
          </a:p>
        </p:txBody>
      </p:sp>
      <p:sp>
        <p:nvSpPr>
          <p:cNvPr id="8" name="TextBox 7"/>
          <p:cNvSpPr txBox="1"/>
          <p:nvPr/>
        </p:nvSpPr>
        <p:spPr>
          <a:xfrm>
            <a:off x="457200" y="1054517"/>
            <a:ext cx="8341567" cy="4893647"/>
          </a:xfrm>
          <a:prstGeom prst="rect">
            <a:avLst/>
          </a:prstGeom>
          <a:noFill/>
        </p:spPr>
        <p:txBody>
          <a:bodyPr wrap="square" rtlCol="0">
            <a:spAutoFit/>
          </a:bodyPr>
          <a:lstStyle/>
          <a:p>
            <a:pPr marL="457200" indent="-457200">
              <a:buFont typeface="Arial"/>
              <a:buChar char="•"/>
            </a:pPr>
            <a:r>
              <a:rPr lang="en-US" sz="2400" dirty="0">
                <a:latin typeface="Times"/>
                <a:cs typeface="Times"/>
              </a:rPr>
              <a:t>LANL is submitting a proposal to DOE in two weeks</a:t>
            </a:r>
          </a:p>
          <a:p>
            <a:pPr marL="914400" lvl="1" indent="-457200">
              <a:buFont typeface="Arial"/>
              <a:buChar char="•"/>
            </a:pPr>
            <a:r>
              <a:rPr lang="en-US" sz="2400" dirty="0">
                <a:latin typeface="Times"/>
                <a:cs typeface="Times"/>
              </a:rPr>
              <a:t>Magnet Station R&amp;D</a:t>
            </a:r>
          </a:p>
          <a:p>
            <a:pPr marL="914400" lvl="1" indent="-457200">
              <a:buFont typeface="Arial"/>
              <a:buChar char="•"/>
            </a:pPr>
            <a:r>
              <a:rPr lang="en-US" sz="2400" dirty="0">
                <a:latin typeface="Times"/>
                <a:cs typeface="Times"/>
              </a:rPr>
              <a:t>Mechanical structure installation during LSII</a:t>
            </a:r>
          </a:p>
          <a:p>
            <a:pPr marL="914400" lvl="1" indent="-457200">
              <a:buFont typeface="Arial"/>
              <a:buChar char="•"/>
            </a:pPr>
            <a:r>
              <a:rPr lang="en-US" sz="2400" dirty="0">
                <a:latin typeface="Times"/>
                <a:cs typeface="Times"/>
              </a:rPr>
              <a:t>2/24 panels and corresponding electronics installed in 2022</a:t>
            </a:r>
          </a:p>
          <a:p>
            <a:pPr lvl="1"/>
            <a:r>
              <a:rPr lang="en-US" sz="2400" dirty="0">
                <a:latin typeface="Times"/>
                <a:cs typeface="Times"/>
              </a:rPr>
              <a:t> </a:t>
            </a:r>
          </a:p>
          <a:p>
            <a:pPr marL="457200" indent="-457200">
              <a:buFont typeface="Arial"/>
              <a:buChar char="•"/>
            </a:pPr>
            <a:r>
              <a:rPr lang="en-US" sz="2400" dirty="0">
                <a:latin typeface="Times"/>
                <a:cs typeface="Times"/>
              </a:rPr>
              <a:t>Mechanical structure and two panels will allow </a:t>
            </a:r>
          </a:p>
          <a:p>
            <a:pPr marL="800100" lvl="1" indent="-342900">
              <a:buFont typeface="Arial" panose="020B0604020202020204" pitchFamily="34" charset="0"/>
              <a:buChar char="•"/>
            </a:pPr>
            <a:r>
              <a:rPr lang="en-US" sz="2400" dirty="0">
                <a:latin typeface="Times"/>
                <a:cs typeface="Times"/>
              </a:rPr>
              <a:t>Background studies</a:t>
            </a:r>
          </a:p>
          <a:p>
            <a:pPr marL="800100" lvl="1" indent="-342900">
              <a:buFont typeface="Arial" panose="020B0604020202020204" pitchFamily="34" charset="0"/>
              <a:buChar char="•"/>
            </a:pPr>
            <a:r>
              <a:rPr lang="en-US" sz="2400" dirty="0">
                <a:latin typeface="Times"/>
                <a:cs typeface="Times"/>
              </a:rPr>
              <a:t>Occupancies</a:t>
            </a:r>
          </a:p>
          <a:p>
            <a:pPr marL="800100" lvl="1" indent="-342900">
              <a:buFont typeface="Arial" panose="020B0604020202020204" pitchFamily="34" charset="0"/>
              <a:buChar char="•"/>
            </a:pPr>
            <a:r>
              <a:rPr lang="en-US" sz="2400" dirty="0">
                <a:latin typeface="Times"/>
                <a:cs typeface="Times"/>
              </a:rPr>
              <a:t>Aging</a:t>
            </a:r>
          </a:p>
          <a:p>
            <a:pPr marL="800100" lvl="1" indent="-342900">
              <a:buFont typeface="Arial" panose="020B0604020202020204" pitchFamily="34" charset="0"/>
              <a:buChar char="•"/>
            </a:pPr>
            <a:r>
              <a:rPr lang="en-US" sz="2400" dirty="0">
                <a:latin typeface="Times"/>
                <a:cs typeface="Times"/>
              </a:rPr>
              <a:t>Tracking</a:t>
            </a:r>
          </a:p>
          <a:p>
            <a:pPr marL="800100" lvl="1" indent="-342900">
              <a:buFont typeface="Arial" panose="020B0604020202020204" pitchFamily="34" charset="0"/>
              <a:buChar char="•"/>
            </a:pPr>
            <a:r>
              <a:rPr lang="en-US" sz="2400" dirty="0">
                <a:latin typeface="Times"/>
                <a:cs typeface="Times"/>
              </a:rPr>
              <a:t>Perhaps, first physics results</a:t>
            </a:r>
          </a:p>
          <a:p>
            <a:pPr lvl="1"/>
            <a:endParaRPr lang="en-US" sz="2400" dirty="0">
              <a:latin typeface="Times"/>
              <a:cs typeface="Times"/>
            </a:endParaRPr>
          </a:p>
          <a:p>
            <a:pPr marL="457200" indent="-457200">
              <a:buFont typeface="Arial"/>
              <a:buChar char="•"/>
            </a:pPr>
            <a:r>
              <a:rPr lang="en-US" sz="2400" dirty="0">
                <a:latin typeface="Times"/>
                <a:cs typeface="Times"/>
              </a:rPr>
              <a:t>Design open for new ideas, as long it fits the rails 😁  </a:t>
            </a:r>
          </a:p>
        </p:txBody>
      </p:sp>
    </p:spTree>
    <p:extLst>
      <p:ext uri="{BB962C8B-B14F-4D97-AF65-F5344CB8AC3E}">
        <p14:creationId xmlns:p14="http://schemas.microsoft.com/office/powerpoint/2010/main" val="2594613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3299FB4-4795-3C47-80C1-6B1E7A7C7865}"/>
              </a:ext>
            </a:extLst>
          </p:cNvPr>
          <p:cNvSpPr>
            <a:spLocks noGrp="1"/>
          </p:cNvSpPr>
          <p:nvPr>
            <p:ph type="dt" sz="half" idx="10"/>
          </p:nvPr>
        </p:nvSpPr>
        <p:spPr/>
        <p:txBody>
          <a:bodyPr/>
          <a:lstStyle/>
          <a:p>
            <a:fld id="{022C9808-E35B-4E47-B821-3C81EBA6B56B}" type="datetime1">
              <a:rPr lang="en-US" smtClean="0"/>
              <a:t>9/19/18</a:t>
            </a:fld>
            <a:endParaRPr lang="en-US"/>
          </a:p>
        </p:txBody>
      </p:sp>
      <p:sp>
        <p:nvSpPr>
          <p:cNvPr id="5" name="Footer Placeholder 4">
            <a:extLst>
              <a:ext uri="{FF2B5EF4-FFF2-40B4-BE49-F238E27FC236}">
                <a16:creationId xmlns:a16="http://schemas.microsoft.com/office/drawing/2014/main" id="{172BF6C2-BC24-944C-86C4-5EC8C3D8EEC3}"/>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49C864DE-1F69-9144-BACC-BA2BBFA6BA54}"/>
              </a:ext>
            </a:extLst>
          </p:cNvPr>
          <p:cNvSpPr>
            <a:spLocks noGrp="1"/>
          </p:cNvSpPr>
          <p:nvPr>
            <p:ph type="sldNum" sz="quarter" idx="12"/>
          </p:nvPr>
        </p:nvSpPr>
        <p:spPr/>
        <p:txBody>
          <a:bodyPr/>
          <a:lstStyle/>
          <a:p>
            <a:fld id="{315403F7-57E6-FB45-AA42-533AA8BFDDC1}" type="slidenum">
              <a:rPr lang="en-US" smtClean="0"/>
              <a:t>55</a:t>
            </a:fld>
            <a:endParaRPr lang="en-US"/>
          </a:p>
        </p:txBody>
      </p:sp>
      <p:sp>
        <p:nvSpPr>
          <p:cNvPr id="8" name="TextBox 7">
            <a:extLst>
              <a:ext uri="{FF2B5EF4-FFF2-40B4-BE49-F238E27FC236}">
                <a16:creationId xmlns:a16="http://schemas.microsoft.com/office/drawing/2014/main" id="{C65E9086-8005-BE41-9BEA-16B56294C6CC}"/>
              </a:ext>
            </a:extLst>
          </p:cNvPr>
          <p:cNvSpPr txBox="1"/>
          <p:nvPr/>
        </p:nvSpPr>
        <p:spPr>
          <a:xfrm>
            <a:off x="1118587" y="5273336"/>
            <a:ext cx="5844870" cy="369332"/>
          </a:xfrm>
          <a:prstGeom prst="rect">
            <a:avLst/>
          </a:prstGeom>
          <a:noFill/>
        </p:spPr>
        <p:txBody>
          <a:bodyPr wrap="none" rtlCol="0">
            <a:spAutoFit/>
          </a:bodyPr>
          <a:lstStyle/>
          <a:p>
            <a:r>
              <a:rPr lang="en-US" dirty="0"/>
              <a:t>May need ~300 optical fibers for data transmission </a:t>
            </a:r>
          </a:p>
        </p:txBody>
      </p:sp>
      <p:pic>
        <p:nvPicPr>
          <p:cNvPr id="11" name="Picture 10">
            <a:extLst>
              <a:ext uri="{FF2B5EF4-FFF2-40B4-BE49-F238E27FC236}">
                <a16:creationId xmlns:a16="http://schemas.microsoft.com/office/drawing/2014/main" id="{9A644C5A-FC6D-B74E-9546-F2B5784CA7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0681"/>
            <a:ext cx="9144000" cy="3096638"/>
          </a:xfrm>
          <a:prstGeom prst="rect">
            <a:avLst/>
          </a:prstGeom>
        </p:spPr>
      </p:pic>
    </p:spTree>
    <p:extLst>
      <p:ext uri="{BB962C8B-B14F-4D97-AF65-F5344CB8AC3E}">
        <p14:creationId xmlns:p14="http://schemas.microsoft.com/office/powerpoint/2010/main" val="9239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4" y="0"/>
            <a:ext cx="9062796" cy="559837"/>
          </a:xfrm>
          <a:solidFill>
            <a:srgbClr val="E6E0EC"/>
          </a:solidFill>
        </p:spPr>
        <p:txBody>
          <a:bodyPr/>
          <a:lstStyle/>
          <a:p>
            <a:pPr>
              <a:lnSpc>
                <a:spcPct val="80000"/>
              </a:lnSpc>
            </a:pPr>
            <a:r>
              <a:rPr lang="en-US" sz="4000" dirty="0"/>
              <a:t>Where Gluon Saturation is Expected</a:t>
            </a:r>
          </a:p>
        </p:txBody>
      </p:sp>
      <p:sp>
        <p:nvSpPr>
          <p:cNvPr id="4" name="Date Placeholder 3"/>
          <p:cNvSpPr>
            <a:spLocks noGrp="1"/>
          </p:cNvSpPr>
          <p:nvPr>
            <p:ph type="dt" sz="half" idx="10"/>
          </p:nvPr>
        </p:nvSpPr>
        <p:spPr/>
        <p:txBody>
          <a:bodyPr/>
          <a:lstStyle/>
          <a:p>
            <a:fld id="{D7BB5170-03DB-654F-A179-67E702664194}" type="datetime1">
              <a:rPr lang="en-US" smtClean="0"/>
              <a:t>9/19/18</a:t>
            </a:fld>
            <a:endParaRPr lang="en-US"/>
          </a:p>
        </p:txBody>
      </p:sp>
      <p:sp>
        <p:nvSpPr>
          <p:cNvPr id="5" name="Footer Placeholder 4"/>
          <p:cNvSpPr>
            <a:spLocks noGrp="1"/>
          </p:cNvSpPr>
          <p:nvPr>
            <p:ph type="ftr" sz="quarter" idx="11"/>
          </p:nvPr>
        </p:nvSpPr>
        <p:spPr/>
        <p:txBody>
          <a:bodyPr/>
          <a:lstStyle/>
          <a:p>
            <a:r>
              <a:rPr lang="en-US"/>
              <a:t>LHCb and the search of gluon saturation: a new QCD regime.</a:t>
            </a:r>
          </a:p>
        </p:txBody>
      </p:sp>
      <p:sp>
        <p:nvSpPr>
          <p:cNvPr id="6" name="Slide Number Placeholder 5"/>
          <p:cNvSpPr>
            <a:spLocks noGrp="1"/>
          </p:cNvSpPr>
          <p:nvPr>
            <p:ph type="sldNum" sz="quarter" idx="12"/>
          </p:nvPr>
        </p:nvSpPr>
        <p:spPr/>
        <p:txBody>
          <a:bodyPr/>
          <a:lstStyle/>
          <a:p>
            <a:fld id="{315403F7-57E6-FB45-AA42-533AA8BFDDC1}" type="slidenum">
              <a:rPr lang="en-US" smtClean="0"/>
              <a:t>6</a:t>
            </a:fld>
            <a:endParaRPr lang="en-US"/>
          </a:p>
        </p:txBody>
      </p:sp>
      <p:grpSp>
        <p:nvGrpSpPr>
          <p:cNvPr id="12" name="Group 11"/>
          <p:cNvGrpSpPr/>
          <p:nvPr/>
        </p:nvGrpSpPr>
        <p:grpSpPr>
          <a:xfrm>
            <a:off x="116200" y="1203522"/>
            <a:ext cx="5652617" cy="3959218"/>
            <a:chOff x="457199" y="860237"/>
            <a:chExt cx="5950249" cy="4082712"/>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199" y="860237"/>
              <a:ext cx="5950249" cy="4082712"/>
            </a:xfrm>
            <a:prstGeom prst="rect">
              <a:avLst/>
            </a:prstGeom>
          </p:spPr>
        </p:pic>
        <p:cxnSp>
          <p:nvCxnSpPr>
            <p:cNvPr id="9" name="Straight Connector 8"/>
            <p:cNvCxnSpPr/>
            <p:nvPr/>
          </p:nvCxnSpPr>
          <p:spPr>
            <a:xfrm>
              <a:off x="928567" y="2608020"/>
              <a:ext cx="2778996" cy="19116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latex-image-1.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2827" y="3909385"/>
              <a:ext cx="1498178" cy="569307"/>
            </a:xfrm>
            <a:prstGeom prst="rect">
              <a:avLst/>
            </a:prstGeom>
          </p:spPr>
        </p:pic>
      </p:grpSp>
      <p:grpSp>
        <p:nvGrpSpPr>
          <p:cNvPr id="8" name="Group 7"/>
          <p:cNvGrpSpPr/>
          <p:nvPr/>
        </p:nvGrpSpPr>
        <p:grpSpPr>
          <a:xfrm>
            <a:off x="5868428" y="1353934"/>
            <a:ext cx="3275572" cy="4255636"/>
            <a:chOff x="5868428" y="1353934"/>
            <a:chExt cx="3275572" cy="4255636"/>
          </a:xfrm>
        </p:grpSpPr>
        <p:grpSp>
          <p:nvGrpSpPr>
            <p:cNvPr id="11" name="Group 10"/>
            <p:cNvGrpSpPr/>
            <p:nvPr/>
          </p:nvGrpSpPr>
          <p:grpSpPr>
            <a:xfrm>
              <a:off x="5868428" y="1353934"/>
              <a:ext cx="3216789" cy="3398319"/>
              <a:chOff x="2015015" y="1228909"/>
              <a:chExt cx="4785375" cy="4651384"/>
            </a:xfrm>
          </p:grpSpPr>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5015" y="1228909"/>
                <a:ext cx="4785375" cy="4651384"/>
              </a:xfrm>
              <a:prstGeom prst="rect">
                <a:avLst/>
              </a:prstGeom>
            </p:spPr>
          </p:pic>
          <p:sp>
            <p:nvSpPr>
              <p:cNvPr id="15" name="TextBox 14"/>
              <p:cNvSpPr txBox="1"/>
              <p:nvPr/>
            </p:nvSpPr>
            <p:spPr>
              <a:xfrm>
                <a:off x="5489472" y="1406419"/>
                <a:ext cx="827570" cy="369332"/>
              </a:xfrm>
              <a:prstGeom prst="rect">
                <a:avLst/>
              </a:prstGeom>
              <a:noFill/>
            </p:spPr>
            <p:txBody>
              <a:bodyPr wrap="none" rtlCol="0">
                <a:spAutoFit/>
              </a:bodyPr>
              <a:lstStyle/>
              <a:p>
                <a:r>
                  <a:rPr lang="en-US" dirty="0"/>
                  <a:t>x&lt;10</a:t>
                </a:r>
                <a:r>
                  <a:rPr lang="en-US" baseline="30000" dirty="0"/>
                  <a:t>-2</a:t>
                </a:r>
              </a:p>
            </p:txBody>
          </p:sp>
        </p:grpSp>
        <p:sp>
          <p:nvSpPr>
            <p:cNvPr id="14" name="TextBox 13"/>
            <p:cNvSpPr txBox="1"/>
            <p:nvPr/>
          </p:nvSpPr>
          <p:spPr>
            <a:xfrm>
              <a:off x="6077878" y="4963239"/>
              <a:ext cx="3066122" cy="646331"/>
            </a:xfrm>
            <a:prstGeom prst="rect">
              <a:avLst/>
            </a:prstGeom>
            <a:noFill/>
          </p:spPr>
          <p:txBody>
            <a:bodyPr wrap="square" rtlCol="0">
              <a:spAutoFit/>
            </a:bodyPr>
            <a:lstStyle/>
            <a:p>
              <a:r>
                <a:rPr lang="en-US" dirty="0"/>
                <a:t>x</a:t>
              </a:r>
              <a:r>
                <a:rPr lang="en-US" baseline="-25000" dirty="0"/>
                <a:t>0</a:t>
              </a:r>
              <a:r>
                <a:rPr lang="en-US" dirty="0"/>
                <a:t> and </a:t>
              </a:r>
              <a:r>
                <a:rPr lang="en-US" dirty="0" err="1"/>
                <a:t>λ</a:t>
              </a:r>
              <a:r>
                <a:rPr lang="en-US" dirty="0"/>
                <a:t> determined from DIS data fits. </a:t>
              </a:r>
            </a:p>
          </p:txBody>
        </p:sp>
      </p:grpSp>
      <p:sp>
        <p:nvSpPr>
          <p:cNvPr id="3" name="TextBox 2">
            <a:extLst>
              <a:ext uri="{FF2B5EF4-FFF2-40B4-BE49-F238E27FC236}">
                <a16:creationId xmlns:a16="http://schemas.microsoft.com/office/drawing/2014/main" id="{BB262A3C-C2C2-804A-A9FC-9CB514E01E27}"/>
              </a:ext>
            </a:extLst>
          </p:cNvPr>
          <p:cNvSpPr txBox="1"/>
          <p:nvPr/>
        </p:nvSpPr>
        <p:spPr>
          <a:xfrm>
            <a:off x="7088734" y="984602"/>
            <a:ext cx="776175" cy="369332"/>
          </a:xfrm>
          <a:prstGeom prst="rect">
            <a:avLst/>
          </a:prstGeom>
          <a:noFill/>
        </p:spPr>
        <p:txBody>
          <a:bodyPr wrap="none" rtlCol="0">
            <a:spAutoFit/>
          </a:bodyPr>
          <a:lstStyle/>
          <a:p>
            <a:r>
              <a:rPr lang="en-US" b="1" dirty="0"/>
              <a:t>HERA</a:t>
            </a:r>
          </a:p>
        </p:txBody>
      </p:sp>
    </p:spTree>
    <p:extLst>
      <p:ext uri="{BB962C8B-B14F-4D97-AF65-F5344CB8AC3E}">
        <p14:creationId xmlns:p14="http://schemas.microsoft.com/office/powerpoint/2010/main" val="409321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7BB5170-03DB-654F-A179-67E702664194}" type="datetime1">
              <a:rPr lang="en-US" smtClean="0"/>
              <a:t>9/19/18</a:t>
            </a:fld>
            <a:endParaRPr lang="en-US"/>
          </a:p>
        </p:txBody>
      </p:sp>
      <p:sp>
        <p:nvSpPr>
          <p:cNvPr id="5" name="Footer Placeholder 4"/>
          <p:cNvSpPr>
            <a:spLocks noGrp="1"/>
          </p:cNvSpPr>
          <p:nvPr>
            <p:ph type="ftr" sz="quarter" idx="11"/>
          </p:nvPr>
        </p:nvSpPr>
        <p:spPr/>
        <p:txBody>
          <a:bodyPr/>
          <a:lstStyle/>
          <a:p>
            <a:r>
              <a:rPr lang="en-US"/>
              <a:t>LHCb and the search of gluon saturation: a new QCD regime.</a:t>
            </a:r>
          </a:p>
        </p:txBody>
      </p:sp>
      <p:sp>
        <p:nvSpPr>
          <p:cNvPr id="6" name="Slide Number Placeholder 5"/>
          <p:cNvSpPr>
            <a:spLocks noGrp="1"/>
          </p:cNvSpPr>
          <p:nvPr>
            <p:ph type="sldNum" sz="quarter" idx="12"/>
          </p:nvPr>
        </p:nvSpPr>
        <p:spPr/>
        <p:txBody>
          <a:bodyPr/>
          <a:lstStyle/>
          <a:p>
            <a:fld id="{315403F7-57E6-FB45-AA42-533AA8BFDDC1}" type="slidenum">
              <a:rPr lang="en-US" smtClean="0"/>
              <a:t>7</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9125" y="645769"/>
            <a:ext cx="5387201" cy="4069056"/>
          </a:xfrm>
          <a:prstGeom prst="rect">
            <a:avLst/>
          </a:prstGeom>
        </p:spPr>
      </p:pic>
      <p:sp>
        <p:nvSpPr>
          <p:cNvPr id="8" name="Title 1"/>
          <p:cNvSpPr>
            <a:spLocks noGrp="1"/>
          </p:cNvSpPr>
          <p:nvPr>
            <p:ph type="title"/>
          </p:nvPr>
        </p:nvSpPr>
        <p:spPr>
          <a:xfrm>
            <a:off x="81204" y="0"/>
            <a:ext cx="9062796" cy="559837"/>
          </a:xfrm>
          <a:solidFill>
            <a:srgbClr val="E6E0EC"/>
          </a:solidFill>
        </p:spPr>
        <p:txBody>
          <a:bodyPr/>
          <a:lstStyle/>
          <a:p>
            <a:pPr>
              <a:lnSpc>
                <a:spcPct val="80000"/>
              </a:lnSpc>
            </a:pPr>
            <a:r>
              <a:rPr lang="en-US" sz="4000" dirty="0"/>
              <a:t>Color Glass Condensate (CGC)</a:t>
            </a:r>
          </a:p>
        </p:txBody>
      </p:sp>
      <p:sp>
        <p:nvSpPr>
          <p:cNvPr id="9" name="TextBox 8"/>
          <p:cNvSpPr txBox="1"/>
          <p:nvPr/>
        </p:nvSpPr>
        <p:spPr>
          <a:xfrm>
            <a:off x="81204" y="4813168"/>
            <a:ext cx="9062796" cy="1754327"/>
          </a:xfrm>
          <a:prstGeom prst="rect">
            <a:avLst/>
          </a:prstGeom>
          <a:noFill/>
        </p:spPr>
        <p:txBody>
          <a:bodyPr wrap="square" rtlCol="0">
            <a:spAutoFit/>
          </a:bodyPr>
          <a:lstStyle/>
          <a:p>
            <a:r>
              <a:rPr lang="en-US" b="1" dirty="0">
                <a:solidFill>
                  <a:srgbClr val="0000FF"/>
                </a:solidFill>
              </a:rPr>
              <a:t>CGC</a:t>
            </a:r>
            <a:r>
              <a:rPr lang="en-US" dirty="0"/>
              <a:t>:</a:t>
            </a:r>
          </a:p>
          <a:p>
            <a:pPr marL="285750" indent="-285750">
              <a:buFont typeface="Arial"/>
              <a:buChar char="•"/>
            </a:pPr>
            <a:r>
              <a:rPr lang="en-US" dirty="0"/>
              <a:t>	 effective theory to calculate non-</a:t>
            </a:r>
            <a:r>
              <a:rPr lang="en-US" dirty="0" err="1"/>
              <a:t>perturbative</a:t>
            </a:r>
            <a:r>
              <a:rPr lang="en-US" dirty="0"/>
              <a:t> QCD using the saturation scale</a:t>
            </a:r>
          </a:p>
          <a:p>
            <a:pPr marL="285750" indent="-285750">
              <a:buFont typeface="Arial"/>
              <a:buChar char="•"/>
            </a:pPr>
            <a:r>
              <a:rPr lang="en-US" dirty="0"/>
              <a:t>Used in many heavy ion calculations from yield suppressions to early state </a:t>
            </a:r>
            <a:r>
              <a:rPr lang="en-US" dirty="0" err="1"/>
              <a:t>glasma</a:t>
            </a:r>
            <a:r>
              <a:rPr lang="en-US" dirty="0"/>
              <a:t> physics.</a:t>
            </a:r>
          </a:p>
          <a:p>
            <a:endParaRPr lang="en-US" dirty="0"/>
          </a:p>
        </p:txBody>
      </p:sp>
    </p:spTree>
    <p:extLst>
      <p:ext uri="{BB962C8B-B14F-4D97-AF65-F5344CB8AC3E}">
        <p14:creationId xmlns:p14="http://schemas.microsoft.com/office/powerpoint/2010/main" val="116706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7BB5170-03DB-654F-A179-67E702664194}" type="datetime1">
              <a:rPr lang="en-US" smtClean="0"/>
              <a:t>9/19/18</a:t>
            </a:fld>
            <a:endParaRPr lang="en-US"/>
          </a:p>
        </p:txBody>
      </p:sp>
      <p:sp>
        <p:nvSpPr>
          <p:cNvPr id="5" name="Footer Placeholder 4"/>
          <p:cNvSpPr>
            <a:spLocks noGrp="1"/>
          </p:cNvSpPr>
          <p:nvPr>
            <p:ph type="ftr" sz="quarter" idx="11"/>
          </p:nvPr>
        </p:nvSpPr>
        <p:spPr/>
        <p:txBody>
          <a:bodyPr/>
          <a:lstStyle/>
          <a:p>
            <a:r>
              <a:rPr lang="en-US"/>
              <a:t>LHCb and the search of gluon saturation: a new QCD regime.</a:t>
            </a:r>
          </a:p>
        </p:txBody>
      </p:sp>
      <p:sp>
        <p:nvSpPr>
          <p:cNvPr id="6" name="Slide Number Placeholder 5"/>
          <p:cNvSpPr>
            <a:spLocks noGrp="1"/>
          </p:cNvSpPr>
          <p:nvPr>
            <p:ph type="sldNum" sz="quarter" idx="12"/>
          </p:nvPr>
        </p:nvSpPr>
        <p:spPr/>
        <p:txBody>
          <a:bodyPr/>
          <a:lstStyle/>
          <a:p>
            <a:fld id="{315403F7-57E6-FB45-AA42-533AA8BFDDC1}" type="slidenum">
              <a:rPr lang="en-US" smtClean="0"/>
              <a:t>8</a:t>
            </a:fld>
            <a:endParaRPr lang="en-US"/>
          </a:p>
        </p:txBody>
      </p:sp>
      <p:grpSp>
        <p:nvGrpSpPr>
          <p:cNvPr id="29" name="Group 28"/>
          <p:cNvGrpSpPr/>
          <p:nvPr/>
        </p:nvGrpSpPr>
        <p:grpSpPr>
          <a:xfrm>
            <a:off x="1773297" y="1433039"/>
            <a:ext cx="436972" cy="3536530"/>
            <a:chOff x="1638648" y="1256219"/>
            <a:chExt cx="494167" cy="3536530"/>
          </a:xfrm>
        </p:grpSpPr>
        <p:sp>
          <p:nvSpPr>
            <p:cNvPr id="8" name="Oval 7"/>
            <p:cNvSpPr/>
            <p:nvPr/>
          </p:nvSpPr>
          <p:spPr>
            <a:xfrm>
              <a:off x="1638648" y="2990347"/>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791048" y="3142747"/>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818209" y="2648983"/>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645368" y="3465829"/>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692971" y="2307619"/>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818209" y="1966255"/>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2971" y="1636118"/>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818209" y="3636511"/>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791048" y="3989102"/>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763886" y="1294754"/>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757100" y="4330466"/>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645368" y="2637528"/>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882338" y="2466846"/>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882338" y="2819665"/>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845520" y="3320256"/>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665809" y="3807193"/>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720281" y="4146129"/>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672679" y="1966255"/>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52088" y="3292719"/>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59175" y="2136937"/>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777326" y="1638318"/>
              <a:ext cx="250477"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38648" y="1256219"/>
              <a:ext cx="464284" cy="353653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itle 1"/>
          <p:cNvSpPr>
            <a:spLocks noGrp="1"/>
          </p:cNvSpPr>
          <p:nvPr>
            <p:ph type="title"/>
          </p:nvPr>
        </p:nvSpPr>
        <p:spPr>
          <a:xfrm>
            <a:off x="81204" y="0"/>
            <a:ext cx="9062796" cy="559837"/>
          </a:xfrm>
          <a:solidFill>
            <a:srgbClr val="E6E0EC"/>
          </a:solidFill>
        </p:spPr>
        <p:txBody>
          <a:bodyPr/>
          <a:lstStyle/>
          <a:p>
            <a:pPr>
              <a:lnSpc>
                <a:spcPct val="80000"/>
              </a:lnSpc>
            </a:pPr>
            <a:r>
              <a:rPr lang="en-US" sz="4000" dirty="0"/>
              <a:t>Gluon Saturation in </a:t>
            </a:r>
            <a:r>
              <a:rPr lang="en-US" sz="4000" dirty="0" err="1"/>
              <a:t>p+A</a:t>
            </a:r>
            <a:r>
              <a:rPr lang="en-US" sz="4000" dirty="0"/>
              <a:t> Collisions</a:t>
            </a:r>
          </a:p>
        </p:txBody>
      </p:sp>
      <p:sp>
        <p:nvSpPr>
          <p:cNvPr id="34" name="TextBox 33"/>
          <p:cNvSpPr txBox="1"/>
          <p:nvPr/>
        </p:nvSpPr>
        <p:spPr>
          <a:xfrm>
            <a:off x="2744736" y="1624891"/>
            <a:ext cx="6144932" cy="1384995"/>
          </a:xfrm>
          <a:prstGeom prst="rect">
            <a:avLst/>
          </a:prstGeom>
          <a:noFill/>
        </p:spPr>
        <p:txBody>
          <a:bodyPr wrap="square" rtlCol="0">
            <a:spAutoFit/>
          </a:bodyPr>
          <a:lstStyle/>
          <a:p>
            <a:r>
              <a:rPr lang="en-US" sz="2800" dirty="0">
                <a:latin typeface="Times"/>
                <a:cs typeface="Times"/>
              </a:rPr>
              <a:t>Gluon density is enhanced by the Lorentz contraction of the nucleus at the probe rest frame.</a:t>
            </a:r>
          </a:p>
        </p:txBody>
      </p:sp>
      <p:sp>
        <p:nvSpPr>
          <p:cNvPr id="35" name="Oval 34"/>
          <p:cNvSpPr/>
          <p:nvPr/>
        </p:nvSpPr>
        <p:spPr>
          <a:xfrm>
            <a:off x="976604" y="2839204"/>
            <a:ext cx="347970" cy="341364"/>
          </a:xfrm>
          <a:prstGeom prst="ellipse">
            <a:avLst/>
          </a:prstGeom>
          <a:solidFill>
            <a:srgbClr val="66FF6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a:off x="832978" y="2484439"/>
            <a:ext cx="546216" cy="159227"/>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0800000">
            <a:off x="1670882" y="1185231"/>
            <a:ext cx="546216" cy="159227"/>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2744736" y="4416305"/>
            <a:ext cx="6144932" cy="523220"/>
          </a:xfrm>
          <a:prstGeom prst="rect">
            <a:avLst/>
          </a:prstGeom>
          <a:noFill/>
        </p:spPr>
        <p:txBody>
          <a:bodyPr wrap="square" rtlCol="0">
            <a:spAutoFit/>
          </a:bodyPr>
          <a:lstStyle/>
          <a:p>
            <a:r>
              <a:rPr lang="en-US" sz="2800" dirty="0">
                <a:latin typeface="Times"/>
                <a:cs typeface="Times"/>
              </a:rPr>
              <a:t>Saturation scale is amplified. </a:t>
            </a:r>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0353" y="3370231"/>
            <a:ext cx="3365500" cy="622300"/>
          </a:xfrm>
          <a:prstGeom prst="rect">
            <a:avLst/>
          </a:prstGeom>
        </p:spPr>
      </p:pic>
    </p:spTree>
    <p:extLst>
      <p:ext uri="{BB962C8B-B14F-4D97-AF65-F5344CB8AC3E}">
        <p14:creationId xmlns:p14="http://schemas.microsoft.com/office/powerpoint/2010/main" val="199831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18" y="-8102"/>
            <a:ext cx="8686800" cy="461101"/>
          </a:xfrm>
        </p:spPr>
        <p:txBody>
          <a:bodyPr/>
          <a:lstStyle/>
          <a:p>
            <a:r>
              <a:rPr lang="en-US" sz="3200" dirty="0"/>
              <a:t>Where to Find Gluon Condensates ?</a:t>
            </a:r>
          </a:p>
        </p:txBody>
      </p:sp>
      <p:sp>
        <p:nvSpPr>
          <p:cNvPr id="4" name="Date Placeholder 3"/>
          <p:cNvSpPr>
            <a:spLocks noGrp="1"/>
          </p:cNvSpPr>
          <p:nvPr>
            <p:ph type="dt" sz="half" idx="10"/>
          </p:nvPr>
        </p:nvSpPr>
        <p:spPr/>
        <p:txBody>
          <a:bodyPr/>
          <a:lstStyle/>
          <a:p>
            <a:fld id="{A8EE6B98-E11C-BB42-A705-900DEC2B13E3}" type="datetime1">
              <a:rPr lang="en-US" smtClean="0"/>
              <a:t>9/19/18</a:t>
            </a:fld>
            <a:endParaRPr lang="en-US"/>
          </a:p>
        </p:txBody>
      </p:sp>
      <p:sp>
        <p:nvSpPr>
          <p:cNvPr id="5" name="Footer Placeholder 4"/>
          <p:cNvSpPr>
            <a:spLocks noGrp="1"/>
          </p:cNvSpPr>
          <p:nvPr>
            <p:ph type="ftr" sz="quarter" idx="11"/>
          </p:nvPr>
        </p:nvSpPr>
        <p:spPr/>
        <p:txBody>
          <a:bodyPr/>
          <a:lstStyle/>
          <a:p>
            <a:r>
              <a:rPr lang="en-US"/>
              <a:t>LDRD ECR Cesar Luiz da Silva</a:t>
            </a:r>
          </a:p>
        </p:txBody>
      </p:sp>
      <p:sp>
        <p:nvSpPr>
          <p:cNvPr id="6" name="Slide Number Placeholder 5"/>
          <p:cNvSpPr>
            <a:spLocks noGrp="1"/>
          </p:cNvSpPr>
          <p:nvPr>
            <p:ph type="sldNum" sz="quarter" idx="12"/>
          </p:nvPr>
        </p:nvSpPr>
        <p:spPr/>
        <p:txBody>
          <a:bodyPr/>
          <a:lstStyle/>
          <a:p>
            <a:fld id="{315403F7-57E6-FB45-AA42-533AA8BFDDC1}" type="slidenum">
              <a:rPr lang="en-US" smtClean="0"/>
              <a:t>9</a:t>
            </a:fld>
            <a:endParaRPr lang="en-US"/>
          </a:p>
        </p:txBody>
      </p:sp>
      <p:grpSp>
        <p:nvGrpSpPr>
          <p:cNvPr id="14" name="Group 13">
            <a:extLst>
              <a:ext uri="{FF2B5EF4-FFF2-40B4-BE49-F238E27FC236}">
                <a16:creationId xmlns:a16="http://schemas.microsoft.com/office/drawing/2014/main" id="{912AF7DD-9B8A-484E-839C-05AEBC2CC329}"/>
              </a:ext>
            </a:extLst>
          </p:cNvPr>
          <p:cNvGrpSpPr/>
          <p:nvPr/>
        </p:nvGrpSpPr>
        <p:grpSpPr>
          <a:xfrm>
            <a:off x="18854" y="1163103"/>
            <a:ext cx="4100660" cy="2758450"/>
            <a:chOff x="4430098" y="888037"/>
            <a:chExt cx="4505052" cy="3117196"/>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0098" y="914131"/>
              <a:ext cx="4505052" cy="3091102"/>
            </a:xfrm>
            <a:prstGeom prst="rect">
              <a:avLst/>
            </a:prstGeom>
          </p:spPr>
        </p:pic>
        <p:sp>
          <p:nvSpPr>
            <p:cNvPr id="12" name="Oval 11">
              <a:extLst>
                <a:ext uri="{FF2B5EF4-FFF2-40B4-BE49-F238E27FC236}">
                  <a16:creationId xmlns:a16="http://schemas.microsoft.com/office/drawing/2014/main" id="{5AECF497-7037-FE46-A71B-98BBDBFE2174}"/>
                </a:ext>
              </a:extLst>
            </p:cNvPr>
            <p:cNvSpPr/>
            <p:nvPr/>
          </p:nvSpPr>
          <p:spPr>
            <a:xfrm>
              <a:off x="5693790" y="1027524"/>
              <a:ext cx="103695" cy="103426"/>
            </a:xfrm>
            <a:prstGeom prst="ellipse">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07AF392-2231-EA46-9D98-F994CF88AAD6}"/>
                </a:ext>
              </a:extLst>
            </p:cNvPr>
            <p:cNvSpPr txBox="1"/>
            <p:nvPr/>
          </p:nvSpPr>
          <p:spPr>
            <a:xfrm>
              <a:off x="5768900" y="888037"/>
              <a:ext cx="710451" cy="369332"/>
            </a:xfrm>
            <a:prstGeom prst="rect">
              <a:avLst/>
            </a:prstGeom>
            <a:noFill/>
          </p:spPr>
          <p:txBody>
            <a:bodyPr wrap="none" rtlCol="0">
              <a:spAutoFit/>
            </a:bodyPr>
            <a:lstStyle/>
            <a:p>
              <a:r>
                <a:rPr lang="en-US" dirty="0">
                  <a:latin typeface="Times" pitchFamily="2" charset="0"/>
                </a:rPr>
                <a:t>gluon</a:t>
              </a:r>
            </a:p>
          </p:txBody>
        </p:sp>
      </p:grpSp>
      <p:pic>
        <p:nvPicPr>
          <p:cNvPr id="16" name="Picture 15">
            <a:extLst>
              <a:ext uri="{FF2B5EF4-FFF2-40B4-BE49-F238E27FC236}">
                <a16:creationId xmlns:a16="http://schemas.microsoft.com/office/drawing/2014/main" id="{AC506B0A-E868-D94F-A407-D94960FA35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5198" y="710616"/>
            <a:ext cx="5067656" cy="3456034"/>
          </a:xfrm>
          <a:prstGeom prst="rect">
            <a:avLst/>
          </a:prstGeom>
        </p:spPr>
      </p:pic>
      <p:cxnSp>
        <p:nvCxnSpPr>
          <p:cNvPr id="18" name="Straight Connector 17">
            <a:extLst>
              <a:ext uri="{FF2B5EF4-FFF2-40B4-BE49-F238E27FC236}">
                <a16:creationId xmlns:a16="http://schemas.microsoft.com/office/drawing/2014/main" id="{9C715572-88E7-5F49-B380-4A4DF25D883C}"/>
              </a:ext>
            </a:extLst>
          </p:cNvPr>
          <p:cNvCxnSpPr>
            <a:cxnSpLocks/>
          </p:cNvCxnSpPr>
          <p:nvPr/>
        </p:nvCxnSpPr>
        <p:spPr>
          <a:xfrm>
            <a:off x="320512" y="2413264"/>
            <a:ext cx="2366128" cy="1225485"/>
          </a:xfrm>
          <a:prstGeom prst="line">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18F7D65-0280-B345-824B-41643D82892F}"/>
              </a:ext>
            </a:extLst>
          </p:cNvPr>
          <p:cNvSpPr txBox="1"/>
          <p:nvPr/>
        </p:nvSpPr>
        <p:spPr>
          <a:xfrm>
            <a:off x="669034" y="4799835"/>
            <a:ext cx="8022121" cy="923330"/>
          </a:xfrm>
          <a:prstGeom prst="rect">
            <a:avLst/>
          </a:prstGeom>
          <a:noFill/>
        </p:spPr>
        <p:txBody>
          <a:bodyPr wrap="square" rtlCol="0">
            <a:spAutoFit/>
          </a:bodyPr>
          <a:lstStyle/>
          <a:p>
            <a:r>
              <a:rPr lang="en-US" b="1" dirty="0" err="1"/>
              <a:t>LHCb</a:t>
            </a:r>
            <a:r>
              <a:rPr lang="en-US" b="1" dirty="0"/>
              <a:t> is the best place to find saturated(condensate) gluons today. </a:t>
            </a:r>
          </a:p>
          <a:p>
            <a:endParaRPr lang="en-US" b="1" dirty="0"/>
          </a:p>
          <a:p>
            <a:r>
              <a:rPr lang="en-US" b="1" dirty="0"/>
              <a:t>The &gt;US$1B </a:t>
            </a:r>
            <a:r>
              <a:rPr lang="en-US" b="1" dirty="0" err="1"/>
              <a:t>eIC</a:t>
            </a:r>
            <a:r>
              <a:rPr lang="en-US" b="1" dirty="0"/>
              <a:t> may also has a chance in the future.</a:t>
            </a:r>
          </a:p>
        </p:txBody>
      </p:sp>
    </p:spTree>
    <p:extLst>
      <p:ext uri="{BB962C8B-B14F-4D97-AF65-F5344CB8AC3E}">
        <p14:creationId xmlns:p14="http://schemas.microsoft.com/office/powerpoint/2010/main" val="452830387"/>
      </p:ext>
    </p:extLst>
  </p:cSld>
  <p:clrMapOvr>
    <a:masterClrMapping/>
  </p:clrMapOvr>
</p:sld>
</file>

<file path=ppt/theme/theme1.xml><?xml version="1.0" encoding="utf-8"?>
<a:theme xmlns:a="http://schemas.openxmlformats.org/drawingml/2006/main" name="ECT_excited_quarkon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ECT_excited_quarkonia.thmx</Template>
  <TotalTime>10865</TotalTime>
  <Words>2624</Words>
  <Application>Microsoft Macintosh PowerPoint</Application>
  <PresentationFormat>On-screen Show (4:3)</PresentationFormat>
  <Paragraphs>502</Paragraphs>
  <Slides>55</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LingWai SC Medium</vt:lpstr>
      <vt:lpstr>Arial</vt:lpstr>
      <vt:lpstr>Arial</vt:lpstr>
      <vt:lpstr>Book Antiqua</vt:lpstr>
      <vt:lpstr>Calibri</vt:lpstr>
      <vt:lpstr>Century Gothic</vt:lpstr>
      <vt:lpstr>Helvetica</vt:lpstr>
      <vt:lpstr>Liberation Sans</vt:lpstr>
      <vt:lpstr>Roboto</vt:lpstr>
      <vt:lpstr>Tahoma</vt:lpstr>
      <vt:lpstr>Times</vt:lpstr>
      <vt:lpstr>TimesNewRomanPSMT</vt:lpstr>
      <vt:lpstr>wf_segoe-ui_normal</vt:lpstr>
      <vt:lpstr>Wingdings</vt:lpstr>
      <vt:lpstr>ECT_excited_quarkonia</vt:lpstr>
      <vt:lpstr>LANL 20170569ECR Gluon Saturation Search with Large Hadron Collider Beauty (LHCb) Experiment  Cesar L. da Silva (PI) Matt Durham, Berenice Garcia, Hubert van Hecke, Gerd Kunde</vt:lpstr>
      <vt:lpstr>PowerPoint Presentation</vt:lpstr>
      <vt:lpstr>PowerPoint Presentation</vt:lpstr>
      <vt:lpstr>Proton Gluon Distribution</vt:lpstr>
      <vt:lpstr>Gluon evolution in the nucleon</vt:lpstr>
      <vt:lpstr>Where Gluon Saturation is Expected</vt:lpstr>
      <vt:lpstr>Color Glass Condensate (CGC)</vt:lpstr>
      <vt:lpstr>Gluon Saturation in p+A Collisions</vt:lpstr>
      <vt:lpstr>Where to Find Gluon Condensates ?</vt:lpstr>
      <vt:lpstr>Competing Nuclear Effects</vt:lpstr>
      <vt:lpstr>RHIC Measurements in d+Au</vt:lpstr>
      <vt:lpstr>Signatures for Condensate Gluons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 in Real Data</vt:lpstr>
      <vt:lpstr>Finalizing this analysis </vt:lpstr>
      <vt:lpstr>Detector Upgrade</vt:lpstr>
      <vt:lpstr>PowerPoint Presentation</vt:lpstr>
      <vt:lpstr>Magnet Station Proposal</vt:lpstr>
      <vt:lpstr>Magnet Station Proposal</vt:lpstr>
      <vt:lpstr>Magnet Station Proposal</vt:lpstr>
      <vt:lpstr>PowerPoint Presentation</vt:lpstr>
      <vt:lpstr>PowerPoint Presentation</vt:lpstr>
      <vt:lpstr>PowerPoint Presentation</vt:lpstr>
      <vt:lpstr>PowerPoint Presentation</vt:lpstr>
      <vt:lpstr>R&amp;D for triangular bars</vt:lpstr>
      <vt:lpstr>Tests w/ PACIFIC in Heidelberg </vt:lpstr>
      <vt:lpstr>Magnet Dosimetry</vt:lpstr>
      <vt:lpstr>What’s is needed to conclude this ECR</vt:lpstr>
      <vt:lpstr>SiPM Board</vt:lpstr>
      <vt:lpstr>LHCb-SiPM Board</vt:lpstr>
      <vt:lpstr>Readout System</vt:lpstr>
      <vt:lpstr>PowerPoint Presentation</vt:lpstr>
      <vt:lpstr>DOE/OS Gets Involved</vt:lpstr>
      <vt:lpstr>Invited Talks</vt:lpstr>
      <vt:lpstr>Paper Publication</vt:lpstr>
      <vt:lpstr>Conclusions</vt:lpstr>
      <vt:lpstr>PowerPoint Presentation</vt:lpstr>
      <vt:lpstr>BACKUP SLIDES</vt:lpstr>
      <vt:lpstr>PowerPoint Presentation</vt:lpstr>
      <vt:lpstr>PowerPoint Presentation</vt:lpstr>
      <vt:lpstr>Mechanical Structure</vt:lpstr>
      <vt:lpstr>Installation</vt:lpstr>
      <vt:lpstr>PowerPoint Presentation</vt:lpstr>
      <vt:lpstr>PowerPoint Presentation</vt:lpstr>
      <vt:lpstr>PowerPoint Presentation</vt:lpstr>
    </vt:vector>
  </TitlesOfParts>
  <Company>Los Alamos National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Cesar Luiz da Silva</dc:creator>
  <cp:lastModifiedBy>Cesar da Silva</cp:lastModifiedBy>
  <cp:revision>135</cp:revision>
  <dcterms:created xsi:type="dcterms:W3CDTF">2017-06-26T14:10:30Z</dcterms:created>
  <dcterms:modified xsi:type="dcterms:W3CDTF">2018-09-19T18:42:15Z</dcterms:modified>
</cp:coreProperties>
</file>